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57" r:id="rId3"/>
    <p:sldId id="265" r:id="rId4"/>
    <p:sldId id="258" r:id="rId5"/>
    <p:sldId id="275" r:id="rId6"/>
    <p:sldId id="585" r:id="rId7"/>
    <p:sldId id="584" r:id="rId8"/>
    <p:sldId id="548" r:id="rId9"/>
    <p:sldId id="473" r:id="rId10"/>
    <p:sldId id="550" r:id="rId11"/>
    <p:sldId id="260" r:id="rId12"/>
    <p:sldId id="561" r:id="rId13"/>
    <p:sldId id="562" r:id="rId14"/>
    <p:sldId id="475" r:id="rId15"/>
    <p:sldId id="474" r:id="rId16"/>
    <p:sldId id="586" r:id="rId17"/>
    <p:sldId id="587" r:id="rId18"/>
    <p:sldId id="605" r:id="rId19"/>
    <p:sldId id="629" r:id="rId20"/>
    <p:sldId id="559" r:id="rId21"/>
    <p:sldId id="588" r:id="rId22"/>
    <p:sldId id="560" r:id="rId23"/>
    <p:sldId id="621" r:id="rId24"/>
    <p:sldId id="625" r:id="rId25"/>
    <p:sldId id="580" r:id="rId26"/>
    <p:sldId id="627" r:id="rId27"/>
    <p:sldId id="568" r:id="rId28"/>
    <p:sldId id="626" r:id="rId29"/>
    <p:sldId id="622" r:id="rId30"/>
    <p:sldId id="623" r:id="rId31"/>
    <p:sldId id="628" r:id="rId32"/>
    <p:sldId id="551" r:id="rId33"/>
    <p:sldId id="269" r:id="rId34"/>
    <p:sldId id="294" r:id="rId35"/>
    <p:sldId id="271" r:id="rId36"/>
    <p:sldId id="272" r:id="rId37"/>
    <p:sldId id="547" r:id="rId38"/>
    <p:sldId id="549" r:id="rId39"/>
    <p:sldId id="571" r:id="rId40"/>
    <p:sldId id="572" r:id="rId41"/>
    <p:sldId id="546" r:id="rId42"/>
    <p:sldId id="264" r:id="rId43"/>
    <p:sldId id="297" r:id="rId44"/>
    <p:sldId id="298" r:id="rId45"/>
    <p:sldId id="307" r:id="rId46"/>
    <p:sldId id="299" r:id="rId4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1D805BD-E71B-4C37-86F8-53A8276374DE}">
          <p14:sldIdLst>
            <p14:sldId id="256"/>
            <p14:sldId id="257"/>
            <p14:sldId id="265"/>
            <p14:sldId id="258"/>
            <p14:sldId id="275"/>
            <p14:sldId id="585"/>
            <p14:sldId id="584"/>
            <p14:sldId id="548"/>
            <p14:sldId id="473"/>
            <p14:sldId id="550"/>
            <p14:sldId id="260"/>
            <p14:sldId id="561"/>
            <p14:sldId id="562"/>
            <p14:sldId id="475"/>
            <p14:sldId id="474"/>
            <p14:sldId id="586"/>
            <p14:sldId id="587"/>
            <p14:sldId id="605"/>
            <p14:sldId id="629"/>
            <p14:sldId id="559"/>
            <p14:sldId id="588"/>
            <p14:sldId id="560"/>
            <p14:sldId id="621"/>
            <p14:sldId id="625"/>
            <p14:sldId id="580"/>
            <p14:sldId id="627"/>
            <p14:sldId id="568"/>
            <p14:sldId id="626"/>
            <p14:sldId id="622"/>
            <p14:sldId id="623"/>
            <p14:sldId id="628"/>
            <p14:sldId id="551"/>
            <p14:sldId id="269"/>
            <p14:sldId id="294"/>
            <p14:sldId id="271"/>
            <p14:sldId id="272"/>
            <p14:sldId id="547"/>
            <p14:sldId id="549"/>
            <p14:sldId id="571"/>
            <p14:sldId id="572"/>
            <p14:sldId id="546"/>
            <p14:sldId id="264"/>
          </p14:sldIdLst>
        </p14:section>
        <p14:section name="Untitled Section" id="{388A6425-7E4A-4E13-9B64-6288C0115F30}">
          <p14:sldIdLst>
            <p14:sldId id="297"/>
            <p14:sldId id="298"/>
            <p14:sldId id="307"/>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53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5412" autoAdjust="0"/>
  </p:normalViewPr>
  <p:slideViewPr>
    <p:cSldViewPr snapToGrid="0">
      <p:cViewPr varScale="1">
        <p:scale>
          <a:sx n="103" d="100"/>
          <a:sy n="103" d="100"/>
        </p:scale>
        <p:origin x="17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1E24FE-0B6A-4EF3-A410-1EAAF3464A63}" type="datetimeFigureOut">
              <a:rPr lang="en-US" smtClean="0"/>
              <a:t>11/5/2025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BFEB1F7-8760-413B-BD24-074FA95F0ABA}" type="slidenum">
              <a:rPr lang="en-US" smtClean="0"/>
              <a:t>‹#›</a:t>
            </a:fld>
            <a:endParaRPr lang="en-US"/>
          </a:p>
        </p:txBody>
      </p:sp>
    </p:spTree>
    <p:extLst>
      <p:ext uri="{BB962C8B-B14F-4D97-AF65-F5344CB8AC3E}">
        <p14:creationId xmlns:p14="http://schemas.microsoft.com/office/powerpoint/2010/main" val="3392078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iscover.pbcgov.org/youthservices/Pages/Camp-Provider-Presentations.aspx"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FEB1F7-8760-413B-BD24-074FA95F0ABA}" type="slidenum">
              <a:rPr lang="en-US" smtClean="0"/>
              <a:t>1</a:t>
            </a:fld>
            <a:endParaRPr lang="en-US"/>
          </a:p>
        </p:txBody>
      </p:sp>
    </p:spTree>
    <p:extLst>
      <p:ext uri="{BB962C8B-B14F-4D97-AF65-F5344CB8AC3E}">
        <p14:creationId xmlns:p14="http://schemas.microsoft.com/office/powerpoint/2010/main" val="95573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C92A8-C998-DE14-69DC-456797E63EDE}"/>
            </a:ext>
          </a:extLst>
        </p:cNvPr>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1AB25E28-7791-4634-8DBC-534F13475E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212D6056-0F26-FFBD-432F-37FF2FCBD3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endParaRPr lang="en-US" altLang="en-US" dirty="0"/>
          </a:p>
          <a:p>
            <a:r>
              <a:rPr lang="en-US" altLang="en-US" dirty="0"/>
              <a:t>These are a few of the required documents that providers need to submit with their application in order to be determine eligibility.  </a:t>
            </a:r>
          </a:p>
          <a:p>
            <a:endParaRPr lang="en-US" altLang="en-US" dirty="0"/>
          </a:p>
          <a:p>
            <a:r>
              <a:rPr lang="en-US" altLang="en-US" dirty="0"/>
              <a:t>If there are required items on the application that do not apply to your camp; you need to upload a document (preferably on letterhead) that says this does not apply to this camp. Otherwise, we will think that you missed an area and your application will be returned. </a:t>
            </a:r>
          </a:p>
        </p:txBody>
      </p:sp>
      <p:sp>
        <p:nvSpPr>
          <p:cNvPr id="2" name="Footer Placeholder 1">
            <a:extLst>
              <a:ext uri="{FF2B5EF4-FFF2-40B4-BE49-F238E27FC236}">
                <a16:creationId xmlns:a16="http://schemas.microsoft.com/office/drawing/2014/main" id="{CB0760FC-9D71-A690-1C70-C3DDE1B939B6}"/>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727489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Djenane </a:t>
            </a:r>
          </a:p>
        </p:txBody>
      </p:sp>
      <p:sp>
        <p:nvSpPr>
          <p:cNvPr id="4" name="Slide Number Placeholder 3"/>
          <p:cNvSpPr>
            <a:spLocks noGrp="1"/>
          </p:cNvSpPr>
          <p:nvPr>
            <p:ph type="sldNum" sz="quarter" idx="10"/>
          </p:nvPr>
        </p:nvSpPr>
        <p:spPr/>
        <p:txBody>
          <a:bodyPr/>
          <a:lstStyle/>
          <a:p>
            <a:fld id="{ABFEB1F7-8760-413B-BD24-074FA95F0ABA}" type="slidenum">
              <a:rPr lang="en-US" smtClean="0"/>
              <a:t>11</a:t>
            </a:fld>
            <a:endParaRPr lang="en-US"/>
          </a:p>
        </p:txBody>
      </p:sp>
    </p:spTree>
    <p:extLst>
      <p:ext uri="{BB962C8B-B14F-4D97-AF65-F5344CB8AC3E}">
        <p14:creationId xmlns:p14="http://schemas.microsoft.com/office/powerpoint/2010/main" val="1541180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A08A-3240-7DA0-7501-58EEF7F76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05705-1F7F-41A1-4FA3-98B6177EE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B9FACE-C449-4585-71AD-607ABC5B4F7F}"/>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FB59B70B-E900-D149-A1AB-D97885550B5A}"/>
              </a:ext>
            </a:extLst>
          </p:cNvPr>
          <p:cNvSpPr>
            <a:spLocks noGrp="1"/>
          </p:cNvSpPr>
          <p:nvPr>
            <p:ph type="sldNum" sz="quarter" idx="10"/>
          </p:nvPr>
        </p:nvSpPr>
        <p:spPr/>
        <p:txBody>
          <a:bodyPr/>
          <a:lstStyle/>
          <a:p>
            <a:fld id="{ABFEB1F7-8760-413B-BD24-074FA95F0ABA}" type="slidenum">
              <a:rPr lang="en-US" smtClean="0"/>
              <a:t>12</a:t>
            </a:fld>
            <a:endParaRPr lang="en-US"/>
          </a:p>
        </p:txBody>
      </p:sp>
    </p:spTree>
    <p:extLst>
      <p:ext uri="{BB962C8B-B14F-4D97-AF65-F5344CB8AC3E}">
        <p14:creationId xmlns:p14="http://schemas.microsoft.com/office/powerpoint/2010/main" val="1684917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7D63A-7DCD-9637-CF06-A08773070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E3795-79DF-AC4C-6CC0-BA5ECDFADD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CDFB2-99E4-1428-2B92-E24EDC733182}"/>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1703B586-B32D-BFEB-DFB7-0BAD88E699B8}"/>
              </a:ext>
            </a:extLst>
          </p:cNvPr>
          <p:cNvSpPr>
            <a:spLocks noGrp="1"/>
          </p:cNvSpPr>
          <p:nvPr>
            <p:ph type="sldNum" sz="quarter" idx="10"/>
          </p:nvPr>
        </p:nvSpPr>
        <p:spPr/>
        <p:txBody>
          <a:bodyPr/>
          <a:lstStyle/>
          <a:p>
            <a:fld id="{ABFEB1F7-8760-413B-BD24-074FA95F0ABA}" type="slidenum">
              <a:rPr lang="en-US" smtClean="0"/>
              <a:t>13</a:t>
            </a:fld>
            <a:endParaRPr lang="en-US"/>
          </a:p>
        </p:txBody>
      </p:sp>
    </p:spTree>
    <p:extLst>
      <p:ext uri="{BB962C8B-B14F-4D97-AF65-F5344CB8AC3E}">
        <p14:creationId xmlns:p14="http://schemas.microsoft.com/office/powerpoint/2010/main" val="3651461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D6A217E6-73CA-46DE-C042-5B9CB182C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033C29D8-2E7D-EC07-67CD-C1BE368D96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Djenane to present</a:t>
            </a:r>
          </a:p>
          <a:p>
            <a:r>
              <a:rPr lang="en-US" altLang="en-US" dirty="0"/>
              <a:t>Must be completed for </a:t>
            </a:r>
            <a:r>
              <a:rPr lang="en-US" altLang="en-US" b="1" dirty="0"/>
              <a:t>ALL </a:t>
            </a:r>
            <a:r>
              <a:rPr lang="en-US" altLang="en-US" dirty="0"/>
              <a:t>staff that will be interacting with campers.</a:t>
            </a:r>
          </a:p>
          <a:p>
            <a:r>
              <a:rPr lang="en-US" altLang="en-US" dirty="0"/>
              <a:t>If you are a camp that does not hire employees until closer to camp; you need to complete the Affidavit with yourself or any employees you believe you will have that maybe you had last year. </a:t>
            </a:r>
          </a:p>
          <a:p>
            <a:r>
              <a:rPr lang="en-US" altLang="en-US" dirty="0"/>
              <a:t>It MUST be signed and notarized!</a:t>
            </a:r>
          </a:p>
          <a:p>
            <a:r>
              <a:rPr lang="en-US" altLang="en-US" dirty="0"/>
              <a:t>We will expect the updated version with all employees by April 17</a:t>
            </a:r>
            <a:r>
              <a:rPr lang="en-US" altLang="en-US" baseline="30000" dirty="0"/>
              <a:t>th</a:t>
            </a:r>
            <a:r>
              <a:rPr lang="en-US" altLang="en-US" dirty="0"/>
              <a:t>. </a:t>
            </a:r>
          </a:p>
          <a:p>
            <a:endParaRPr lang="en-US" altLang="en-US" dirty="0"/>
          </a:p>
        </p:txBody>
      </p:sp>
      <p:sp>
        <p:nvSpPr>
          <p:cNvPr id="2" name="Footer Placeholder 1">
            <a:extLst>
              <a:ext uri="{FF2B5EF4-FFF2-40B4-BE49-F238E27FC236}">
                <a16:creationId xmlns:a16="http://schemas.microsoft.com/office/drawing/2014/main" id="{DF97D89B-86A8-C1E0-485F-C824AF0AFF9B}"/>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5FD99942-0495-CF4D-C714-D760162892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24F6E24A-9C18-ECEF-50E7-70758EA656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Markus to present</a:t>
            </a:r>
          </a:p>
          <a:p>
            <a:r>
              <a:rPr lang="en-US" altLang="en-US" dirty="0"/>
              <a:t>This is a sample of a </a:t>
            </a:r>
            <a:r>
              <a:rPr lang="en-US" altLang="en-US" dirty="0" err="1"/>
              <a:t>Sunbiz</a:t>
            </a:r>
            <a:r>
              <a:rPr lang="en-US" altLang="en-US" dirty="0"/>
              <a:t> business registration. An updated version should be attached yearly so we know it is current and active.</a:t>
            </a:r>
          </a:p>
          <a:p>
            <a:endParaRPr lang="en-US" altLang="en-US" dirty="0"/>
          </a:p>
          <a:p>
            <a:r>
              <a:rPr lang="en-US" altLang="en-US" dirty="0"/>
              <a:t>Also required to be updated annually is the W-9. The W-9 is valid for 1 year.</a:t>
            </a:r>
          </a:p>
          <a:p>
            <a:endParaRPr lang="en-US" altLang="en-US" dirty="0"/>
          </a:p>
          <a:p>
            <a:r>
              <a:rPr lang="en-US" altLang="en-US" dirty="0"/>
              <a:t>Also note, that the agency name listed on your w-9 and </a:t>
            </a:r>
            <a:r>
              <a:rPr lang="en-US" altLang="en-US" dirty="0" err="1"/>
              <a:t>sunbiz</a:t>
            </a:r>
            <a:r>
              <a:rPr lang="en-US" altLang="en-US" dirty="0"/>
              <a:t> registration must match the agency name you enter into the SCSP portal. (The exception to this would be our larger entities like the school district. We know that the school district has it’s own w-9 and it is will not match each school specifically. That’s ok).</a:t>
            </a:r>
          </a:p>
        </p:txBody>
      </p:sp>
      <p:sp>
        <p:nvSpPr>
          <p:cNvPr id="2" name="Footer Placeholder 1">
            <a:extLst>
              <a:ext uri="{FF2B5EF4-FFF2-40B4-BE49-F238E27FC236}">
                <a16:creationId xmlns:a16="http://schemas.microsoft.com/office/drawing/2014/main" id="{96E73D59-C6EF-3851-FE8A-7CB0E4B1D0E4}"/>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B4A5-F200-2448-F29E-5D0B305E5E1E}"/>
            </a:ext>
          </a:extLst>
        </p:cNvPr>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CBB48685-1BC0-6201-C998-4ADFD215C4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D59032DF-B707-3AB4-9377-5899E7D63E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Markus to present</a:t>
            </a:r>
          </a:p>
        </p:txBody>
      </p:sp>
      <p:sp>
        <p:nvSpPr>
          <p:cNvPr id="2" name="Footer Placeholder 1">
            <a:extLst>
              <a:ext uri="{FF2B5EF4-FFF2-40B4-BE49-F238E27FC236}">
                <a16:creationId xmlns:a16="http://schemas.microsoft.com/office/drawing/2014/main" id="{9115A091-0868-04C8-57F2-117F1DF71C9B}"/>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634912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83139-21A0-3C3E-6FAD-695C5BFB2C9C}"/>
            </a:ext>
          </a:extLst>
        </p:cNvPr>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B219BF92-C3F8-77E5-E655-6EACAA4DED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0D6CE574-597E-0B86-9968-BBA64D2797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Caleiyah to present</a:t>
            </a:r>
          </a:p>
        </p:txBody>
      </p:sp>
      <p:sp>
        <p:nvSpPr>
          <p:cNvPr id="2" name="Footer Placeholder 1">
            <a:extLst>
              <a:ext uri="{FF2B5EF4-FFF2-40B4-BE49-F238E27FC236}">
                <a16:creationId xmlns:a16="http://schemas.microsoft.com/office/drawing/2014/main" id="{1AA0CCDD-9AB5-EFC5-F20D-00A675912331}"/>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109301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A2C474B8-CFD8-6BAA-CD5F-3CFECDFBC8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8AF84D41-5B52-EDD6-810E-A21FA0BC44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Caleiyah to present</a:t>
            </a:r>
          </a:p>
          <a:p>
            <a:r>
              <a:rPr lang="en-US" altLang="en-US" dirty="0"/>
              <a:t>This is a sample, providers can create their own or we will send the sample. </a:t>
            </a:r>
          </a:p>
          <a:p>
            <a:r>
              <a:rPr lang="en-US" altLang="en-US" dirty="0"/>
              <a:t>If you follow the same schedule week after week with differing field trips, you can provide us with one schedule and a dated field trip list. </a:t>
            </a:r>
          </a:p>
          <a:p>
            <a:r>
              <a:rPr lang="en-US" altLang="en-US" dirty="0"/>
              <a:t>If you don’t have your field trip list yet, you can give us a tentative list of trips; must be finalized before start of summer.</a:t>
            </a:r>
          </a:p>
          <a:p>
            <a:r>
              <a:rPr lang="en-US" altLang="en-US" dirty="0"/>
              <a:t>EEC Camps 4 Hours per day for Academics; Reg Camps 1 hour per day Academics PLEASE highlight on schedules (bold, different color, highlight) so easily identified</a:t>
            </a:r>
          </a:p>
          <a:p>
            <a:r>
              <a:rPr lang="en-US" altLang="en-US" dirty="0"/>
              <a:t>The deadline to update information will be April 4</a:t>
            </a:r>
            <a:r>
              <a:rPr lang="en-US" altLang="en-US" baseline="30000" dirty="0"/>
              <a:t>th</a:t>
            </a:r>
            <a:r>
              <a:rPr lang="en-US" altLang="en-US" dirty="0"/>
              <a:t>. </a:t>
            </a:r>
          </a:p>
          <a:p>
            <a:endParaRPr lang="en-US" altLang="en-US" dirty="0"/>
          </a:p>
          <a:p>
            <a:r>
              <a:rPr lang="en-US" altLang="en-US" dirty="0"/>
              <a:t>Just a reminder If your camp is closing for vacation, please make sure your daily activity schedule reflects that.</a:t>
            </a:r>
          </a:p>
          <a:p>
            <a:r>
              <a:rPr lang="en-US" altLang="en-US" dirty="0"/>
              <a:t>If your camp is closing for vacation, please add to your daily activity schedule. </a:t>
            </a:r>
          </a:p>
          <a:p>
            <a:r>
              <a:rPr lang="en-US" altLang="en-US" dirty="0"/>
              <a:t>Keep in mind, if you do not operate, you will not receive reimbursement for that week(s).</a:t>
            </a:r>
          </a:p>
          <a:p>
            <a:endParaRPr lang="en-US" altLang="en-US" dirty="0"/>
          </a:p>
        </p:txBody>
      </p:sp>
      <p:sp>
        <p:nvSpPr>
          <p:cNvPr id="155652" name="Slide Number Placeholder 3">
            <a:extLst>
              <a:ext uri="{FF2B5EF4-FFF2-40B4-BE49-F238E27FC236}">
                <a16:creationId xmlns:a16="http://schemas.microsoft.com/office/drawing/2014/main" id="{A3762AD6-5A7D-F22F-0573-E09B170B58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D24DA4-37D8-4296-A03D-99A8462D6DD2}" type="slidenum">
              <a:rPr lang="en-US" altLang="en-US">
                <a:latin typeface="Calibri" panose="020F0502020204030204" pitchFamily="34" charset="0"/>
              </a:rPr>
              <a:pPr/>
              <a:t>18</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F6D330AA-D2F2-C335-0B6A-F6E5DF443BE0}"/>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02904-8746-4340-A5D7-4D168AE1125A}"/>
            </a:ext>
          </a:extLst>
        </p:cNvPr>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FF8C538C-5C66-D761-E369-2E8CC051D3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565B37E5-03B3-4A1F-1806-786C00390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Caleiyah to present</a:t>
            </a:r>
          </a:p>
          <a:p>
            <a:r>
              <a:rPr lang="en-US" altLang="en-US" dirty="0"/>
              <a:t>This is a sample, providers can create their own or we will send the sample. </a:t>
            </a:r>
          </a:p>
          <a:p>
            <a:r>
              <a:rPr lang="en-US" altLang="en-US" dirty="0"/>
              <a:t>If you follow the same schedule week after week with differing field trips, you can provide us with one schedule and a dated field trip list. </a:t>
            </a:r>
          </a:p>
          <a:p>
            <a:r>
              <a:rPr lang="en-US" altLang="en-US" dirty="0"/>
              <a:t>If you don’t have your field trip list yet, you can give us a tentative list of trips; must be finalized before start of summer.</a:t>
            </a:r>
          </a:p>
          <a:p>
            <a:r>
              <a:rPr lang="en-US" altLang="en-US" dirty="0"/>
              <a:t>EEC Camps 4 Hours per day for Academics; Reg Camps 1 hour per day Academics PLEASE highlight on schedules (bold, different color, highlight) so easily identified</a:t>
            </a:r>
          </a:p>
          <a:p>
            <a:r>
              <a:rPr lang="en-US" altLang="en-US" dirty="0"/>
              <a:t>The deadline to update information will be April 4</a:t>
            </a:r>
            <a:r>
              <a:rPr lang="en-US" altLang="en-US" baseline="30000" dirty="0"/>
              <a:t>th</a:t>
            </a:r>
            <a:r>
              <a:rPr lang="en-US" altLang="en-US" dirty="0"/>
              <a:t>. </a:t>
            </a:r>
          </a:p>
          <a:p>
            <a:endParaRPr lang="en-US" altLang="en-US" dirty="0"/>
          </a:p>
          <a:p>
            <a:r>
              <a:rPr lang="en-US" altLang="en-US" dirty="0"/>
              <a:t>Just a reminder If your camp is closing for vacation, please make sure your daily activity schedule reflects that.</a:t>
            </a:r>
          </a:p>
          <a:p>
            <a:r>
              <a:rPr lang="en-US" altLang="en-US" dirty="0"/>
              <a:t>If your camp is closing for vacation, please add to your daily activity schedule. </a:t>
            </a:r>
          </a:p>
          <a:p>
            <a:r>
              <a:rPr lang="en-US" altLang="en-US" dirty="0"/>
              <a:t>Keep in mind, if you do not operate, you will not receive reimbursement for that week(s).</a:t>
            </a:r>
          </a:p>
          <a:p>
            <a:endParaRPr lang="en-US" altLang="en-US" dirty="0"/>
          </a:p>
        </p:txBody>
      </p:sp>
      <p:sp>
        <p:nvSpPr>
          <p:cNvPr id="155652" name="Slide Number Placeholder 3">
            <a:extLst>
              <a:ext uri="{FF2B5EF4-FFF2-40B4-BE49-F238E27FC236}">
                <a16:creationId xmlns:a16="http://schemas.microsoft.com/office/drawing/2014/main" id="{424083D3-7772-4518-4BBD-F921358C8D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D24DA4-37D8-4296-A03D-99A8462D6DD2}" type="slidenum">
              <a:rPr lang="en-US" altLang="en-US">
                <a:latin typeface="Calibri" panose="020F0502020204030204" pitchFamily="34" charset="0"/>
              </a:rPr>
              <a:pPr/>
              <a:t>19</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5E72DBA6-4E52-C218-9436-1C72ABF46EEB}"/>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18466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JaVona </a:t>
            </a:r>
          </a:p>
        </p:txBody>
      </p:sp>
      <p:sp>
        <p:nvSpPr>
          <p:cNvPr id="4" name="Slide Number Placeholder 3"/>
          <p:cNvSpPr>
            <a:spLocks noGrp="1"/>
          </p:cNvSpPr>
          <p:nvPr>
            <p:ph type="sldNum" sz="quarter" idx="10"/>
          </p:nvPr>
        </p:nvSpPr>
        <p:spPr/>
        <p:txBody>
          <a:bodyPr/>
          <a:lstStyle/>
          <a:p>
            <a:fld id="{ABFEB1F7-8760-413B-BD24-074FA95F0ABA}" type="slidenum">
              <a:rPr lang="en-US" smtClean="0"/>
              <a:t>2</a:t>
            </a:fld>
            <a:endParaRPr lang="en-US"/>
          </a:p>
        </p:txBody>
      </p:sp>
    </p:spTree>
    <p:extLst>
      <p:ext uri="{BB962C8B-B14F-4D97-AF65-F5344CB8AC3E}">
        <p14:creationId xmlns:p14="http://schemas.microsoft.com/office/powerpoint/2010/main" val="1612060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C3015AE2-7335-43A1-1D2F-FA14833B12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89C37345-05F3-D61E-56A2-D0909D2DDE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endParaRPr lang="en-US" altLang="en-US" dirty="0"/>
          </a:p>
          <a:p>
            <a:r>
              <a:rPr lang="en-US" altLang="en-US" dirty="0"/>
              <a:t>Next, I’d like to discuss the 2024 Provider Applications. To complete an application to be a provider with the SCSP, you will utilize the database/the portal which can be found on the YSD website. </a:t>
            </a:r>
          </a:p>
        </p:txBody>
      </p:sp>
      <p:sp>
        <p:nvSpPr>
          <p:cNvPr id="2" name="Footer Placeholder 1">
            <a:extLst>
              <a:ext uri="{FF2B5EF4-FFF2-40B4-BE49-F238E27FC236}">
                <a16:creationId xmlns:a16="http://schemas.microsoft.com/office/drawing/2014/main" id="{AA14A29E-10DB-EEB4-93F7-00EB18908625}"/>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A91C9-D9B1-D4A7-1CF2-21EDC72AE5AB}"/>
            </a:ext>
          </a:extLst>
        </p:cNvPr>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91658C01-5488-E7A0-537D-D5C25F689A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2E11EC64-CF83-930F-B59B-58132F76F3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endParaRPr lang="en-US" altLang="en-US" dirty="0"/>
          </a:p>
          <a:p>
            <a:r>
              <a:rPr lang="en-US" altLang="en-US" dirty="0"/>
              <a:t>Next, I’d like to discuss the 2024 Provider Applications. To complete an application to be a provider with the SCSP, you will utilize the database/the portal which can be found on the YSD website. </a:t>
            </a:r>
          </a:p>
        </p:txBody>
      </p:sp>
      <p:sp>
        <p:nvSpPr>
          <p:cNvPr id="2" name="Footer Placeholder 1">
            <a:extLst>
              <a:ext uri="{FF2B5EF4-FFF2-40B4-BE49-F238E27FC236}">
                <a16:creationId xmlns:a16="http://schemas.microsoft.com/office/drawing/2014/main" id="{33EB3C4D-83AD-3CD0-1398-44A06EB932AA}"/>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996796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B7AB1109-EA54-6686-6B9B-84DE5A7ED6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F495F16E-A1D6-443C-AD33-89879E92DDD2}"/>
              </a:ext>
            </a:extLst>
          </p:cNvPr>
          <p:cNvSpPr>
            <a:spLocks noGrp="1"/>
          </p:cNvSpPr>
          <p:nvPr>
            <p:ph type="body" idx="1"/>
          </p:nvPr>
        </p:nvSpPr>
        <p:spPr bwMode="auto"/>
        <p:txBody>
          <a:bodyPr wrap="square" numCol="1" anchor="t" anchorCtr="0" compatLnSpc="1">
            <a:prstTxWarp prst="textNoShape">
              <a:avLst/>
            </a:prstTxWarp>
          </a:bodyPr>
          <a:lstStyle/>
          <a:p>
            <a:pPr>
              <a:defRPr/>
            </a:pPr>
            <a:r>
              <a:rPr lang="en-US" altLang="en-US" b="1" dirty="0"/>
              <a:t>JaVona to present</a:t>
            </a:r>
          </a:p>
          <a:p>
            <a:pPr>
              <a:defRPr/>
            </a:pPr>
            <a:endParaRPr lang="en-US" altLang="en-US" dirty="0"/>
          </a:p>
          <a:p>
            <a:pPr>
              <a:defRPr/>
            </a:pPr>
            <a:r>
              <a:rPr lang="en-US" altLang="en-US" dirty="0"/>
              <a:t>Once you log in to the portal, you will see these options</a:t>
            </a:r>
          </a:p>
          <a:p>
            <a:pPr marL="171450" indent="-171450">
              <a:buFontTx/>
              <a:buChar char="-"/>
              <a:defRPr/>
            </a:pPr>
            <a:r>
              <a:rPr lang="en-US" altLang="en-US" dirty="0"/>
              <a:t>Add new Summer Camp Application </a:t>
            </a:r>
          </a:p>
          <a:p>
            <a:pPr marL="171450" indent="-171450">
              <a:buFontTx/>
              <a:buChar char="-"/>
              <a:defRPr/>
            </a:pPr>
            <a:r>
              <a:rPr lang="en-US" altLang="en-US" dirty="0"/>
              <a:t>Add new Specialized/Special Needs Camp Application</a:t>
            </a:r>
          </a:p>
          <a:p>
            <a:pPr marL="171450" indent="-171450">
              <a:buFontTx/>
              <a:buChar char="-"/>
              <a:defRPr/>
            </a:pPr>
            <a:r>
              <a:rPr lang="en-US" altLang="en-US" dirty="0"/>
              <a:t>Add new EEC Application </a:t>
            </a:r>
          </a:p>
          <a:p>
            <a:pPr>
              <a:defRPr/>
            </a:pPr>
            <a:r>
              <a:rPr lang="en-US" altLang="en-US" dirty="0"/>
              <a:t>If you are applying to be a Regular camp – you will select Add new summer camp application</a:t>
            </a:r>
          </a:p>
          <a:p>
            <a:pPr>
              <a:defRPr/>
            </a:pPr>
            <a:r>
              <a:rPr lang="en-US" altLang="en-US" dirty="0"/>
              <a:t>For our sports, specialty, special needs – you will select add new specialized camp application</a:t>
            </a:r>
          </a:p>
          <a:p>
            <a:pPr>
              <a:defRPr/>
            </a:pPr>
            <a:r>
              <a:rPr lang="en-US" altLang="en-US" dirty="0"/>
              <a:t>For our EEC sites – you will select EEC application</a:t>
            </a:r>
          </a:p>
          <a:p>
            <a:pPr>
              <a:defRPr/>
            </a:pPr>
            <a:r>
              <a:rPr lang="en-US" altLang="en-US" dirty="0"/>
              <a:t>This is because when you get to the attachments section, you will be prompted for different items.</a:t>
            </a:r>
          </a:p>
        </p:txBody>
      </p:sp>
      <p:sp>
        <p:nvSpPr>
          <p:cNvPr id="129028" name="Slide Number Placeholder 3">
            <a:extLst>
              <a:ext uri="{FF2B5EF4-FFF2-40B4-BE49-F238E27FC236}">
                <a16:creationId xmlns:a16="http://schemas.microsoft.com/office/drawing/2014/main" id="{01EAD832-5C8D-31AC-4645-3029258B75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BD9591-36BC-4F7E-940A-5A7F197F4599}" type="slidenum">
              <a:rPr lang="en-US" altLang="en-US">
                <a:latin typeface="Calibri" panose="020F0502020204030204" pitchFamily="34" charset="0"/>
              </a:rPr>
              <a:pPr/>
              <a:t>22</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0ADE9A58-810E-A692-F71D-E399621DB446}"/>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35CD20F5-CF27-8A6F-3F78-049C822804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D33E4A24-53AD-2708-FAF5-32243298DE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endParaRPr lang="en-US" altLang="en-US" dirty="0"/>
          </a:p>
        </p:txBody>
      </p:sp>
      <p:sp>
        <p:nvSpPr>
          <p:cNvPr id="131076" name="Slide Number Placeholder 3">
            <a:extLst>
              <a:ext uri="{FF2B5EF4-FFF2-40B4-BE49-F238E27FC236}">
                <a16:creationId xmlns:a16="http://schemas.microsoft.com/office/drawing/2014/main" id="{7616DBB6-7A8B-869E-8460-C1AD4AB1B0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0EC750-AB5F-4365-87BD-17D85E95ACF6}" type="slidenum">
              <a:rPr lang="en-US" altLang="en-US">
                <a:latin typeface="Calibri" panose="020F0502020204030204" pitchFamily="34" charset="0"/>
              </a:rPr>
              <a:pPr/>
              <a:t>23</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43E7BC29-4EE3-B733-E421-163045DB8C2D}"/>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Tamia </a:t>
            </a:r>
          </a:p>
        </p:txBody>
      </p:sp>
      <p:sp>
        <p:nvSpPr>
          <p:cNvPr id="4" name="Slide Number Placeholder 3"/>
          <p:cNvSpPr>
            <a:spLocks noGrp="1"/>
          </p:cNvSpPr>
          <p:nvPr>
            <p:ph type="sldNum" sz="quarter" idx="5"/>
          </p:nvPr>
        </p:nvSpPr>
        <p:spPr/>
        <p:txBody>
          <a:bodyPr/>
          <a:lstStyle/>
          <a:p>
            <a:fld id="{ABFEB1F7-8760-413B-BD24-074FA95F0ABA}" type="slidenum">
              <a:rPr lang="en-US" smtClean="0"/>
              <a:t>24</a:t>
            </a:fld>
            <a:endParaRPr lang="en-US"/>
          </a:p>
        </p:txBody>
      </p:sp>
    </p:spTree>
    <p:extLst>
      <p:ext uri="{BB962C8B-B14F-4D97-AF65-F5344CB8AC3E}">
        <p14:creationId xmlns:p14="http://schemas.microsoft.com/office/powerpoint/2010/main" val="2540041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CD065453-7833-72B6-BEBB-0623525DFD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C417BCED-472A-097A-CC2A-8C6B39F819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Tamia to present</a:t>
            </a:r>
          </a:p>
          <a:p>
            <a:r>
              <a:rPr lang="en-US" altLang="en-US" dirty="0"/>
              <a:t>This is what the tab will look like as you’re completing your provider application. It will ask for your account number, routing number, and a voided check. You will be able to see this information and the accountant for our fiscal agent will be able to see the information but our staff (including myself and the Program Coordinator) cannot see this. So please double check your info as it goes in because we cannot assist you with any corrections. Also, you can only enter one bank account per provider not per camp. When you complete your application you list your multiple camps but they will all be subject to the same direct deposit account. </a:t>
            </a:r>
          </a:p>
          <a:p>
            <a:endParaRPr lang="en-US" altLang="en-US" dirty="0"/>
          </a:p>
        </p:txBody>
      </p:sp>
      <p:sp>
        <p:nvSpPr>
          <p:cNvPr id="133124" name="Slide Number Placeholder 3">
            <a:extLst>
              <a:ext uri="{FF2B5EF4-FFF2-40B4-BE49-F238E27FC236}">
                <a16:creationId xmlns:a16="http://schemas.microsoft.com/office/drawing/2014/main" id="{2AB11AA9-08AD-CDEF-730F-243255FDCE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8775C0-3BB6-4993-BAD2-917D9D294E2B}" type="slidenum">
              <a:rPr lang="en-US" altLang="en-US">
                <a:latin typeface="Calibri" panose="020F0502020204030204" pitchFamily="34" charset="0"/>
              </a:rPr>
              <a:pPr/>
              <a:t>25</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1A4268F4-32D3-88AC-C5BE-9E6C4F241686}"/>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JaVona </a:t>
            </a:r>
          </a:p>
        </p:txBody>
      </p:sp>
      <p:sp>
        <p:nvSpPr>
          <p:cNvPr id="4" name="Slide Number Placeholder 3"/>
          <p:cNvSpPr>
            <a:spLocks noGrp="1"/>
          </p:cNvSpPr>
          <p:nvPr>
            <p:ph type="sldNum" sz="quarter" idx="5"/>
          </p:nvPr>
        </p:nvSpPr>
        <p:spPr/>
        <p:txBody>
          <a:bodyPr/>
          <a:lstStyle/>
          <a:p>
            <a:fld id="{ABFEB1F7-8760-413B-BD24-074FA95F0ABA}" type="slidenum">
              <a:rPr lang="en-US" smtClean="0"/>
              <a:t>26</a:t>
            </a:fld>
            <a:endParaRPr lang="en-US"/>
          </a:p>
        </p:txBody>
      </p:sp>
    </p:spTree>
    <p:extLst>
      <p:ext uri="{BB962C8B-B14F-4D97-AF65-F5344CB8AC3E}">
        <p14:creationId xmlns:p14="http://schemas.microsoft.com/office/powerpoint/2010/main" val="1738896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CCEC0914-9C5A-97C6-276A-F480BA3FF4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280216F3-5244-7642-2922-12659A581F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r>
              <a:rPr lang="en-US" altLang="en-US" dirty="0"/>
              <a:t>Has this address obtained a pre-operational site visit with SCSP in the past? Yes or No</a:t>
            </a:r>
          </a:p>
          <a:p>
            <a:r>
              <a:rPr lang="en-US" altLang="en-US" dirty="0"/>
              <a:t>If you have run your camp out of this exact location; you would select yes. </a:t>
            </a:r>
          </a:p>
          <a:p>
            <a:r>
              <a:rPr lang="en-US" altLang="en-US" dirty="0"/>
              <a:t>If this is a new camp location for your camp; you would select no.</a:t>
            </a:r>
          </a:p>
          <a:p>
            <a:r>
              <a:rPr lang="en-US" altLang="en-US" dirty="0"/>
              <a:t>This will allow us to run a report and see which camps require a pre-operational site visit. </a:t>
            </a:r>
          </a:p>
          <a:p>
            <a:r>
              <a:rPr lang="en-US" altLang="en-US" dirty="0"/>
              <a:t>All sites must have a pre-op visit before they are approved to receive our funding.</a:t>
            </a:r>
          </a:p>
        </p:txBody>
      </p:sp>
      <p:sp>
        <p:nvSpPr>
          <p:cNvPr id="137220" name="Slide Number Placeholder 3">
            <a:extLst>
              <a:ext uri="{FF2B5EF4-FFF2-40B4-BE49-F238E27FC236}">
                <a16:creationId xmlns:a16="http://schemas.microsoft.com/office/drawing/2014/main" id="{D2045EA7-9B2D-9322-E725-4BC6DD99E3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291A13-F750-420B-AC18-A4551A11C2B2}" type="slidenum">
              <a:rPr lang="en-US" altLang="en-US">
                <a:latin typeface="Calibri" panose="020F0502020204030204" pitchFamily="34" charset="0"/>
              </a:rPr>
              <a:pPr/>
              <a:t>27</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23B996C8-9031-110A-A8C7-15D242CB001C}"/>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8E473-F509-040C-E9B1-A0FE191BA963}"/>
            </a:ext>
          </a:extLst>
        </p:cNvPr>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6CA8E5D8-7EC5-035F-3074-D78BCD914C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A35E10F5-DF24-77A9-0BD8-B8DBE3C4FA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r>
              <a:rPr lang="en-US" altLang="en-US" dirty="0"/>
              <a:t>Has this address obtained a pre-operational site visit with SCSP in the past? Yes or No</a:t>
            </a:r>
          </a:p>
          <a:p>
            <a:r>
              <a:rPr lang="en-US" altLang="en-US" dirty="0"/>
              <a:t>If you have run your camp out of this exact location; you would select yes. </a:t>
            </a:r>
          </a:p>
          <a:p>
            <a:r>
              <a:rPr lang="en-US" altLang="en-US" dirty="0"/>
              <a:t>If this is a new camp location for your camp; you would select no.</a:t>
            </a:r>
          </a:p>
          <a:p>
            <a:r>
              <a:rPr lang="en-US" altLang="en-US" dirty="0"/>
              <a:t>This will allow us to run a report and see which camps require a pre-operational site visit. </a:t>
            </a:r>
          </a:p>
          <a:p>
            <a:r>
              <a:rPr lang="en-US" altLang="en-US" dirty="0"/>
              <a:t>All sites must have a pre-op visit before they are approved to receive our funding.</a:t>
            </a:r>
          </a:p>
        </p:txBody>
      </p:sp>
      <p:sp>
        <p:nvSpPr>
          <p:cNvPr id="137220" name="Slide Number Placeholder 3">
            <a:extLst>
              <a:ext uri="{FF2B5EF4-FFF2-40B4-BE49-F238E27FC236}">
                <a16:creationId xmlns:a16="http://schemas.microsoft.com/office/drawing/2014/main" id="{C7653586-5472-D0F5-1DB3-57FF148FE7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291A13-F750-420B-AC18-A4551A11C2B2}" type="slidenum">
              <a:rPr lang="en-US" altLang="en-US">
                <a:latin typeface="Calibri" panose="020F0502020204030204" pitchFamily="34" charset="0"/>
              </a:rPr>
              <a:pPr/>
              <a:t>28</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295F1EE3-0426-0460-FA18-3B13DF80B5BD}"/>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515640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419F3-1CD8-7D78-4CCB-AE36102AE604}"/>
            </a:ext>
          </a:extLst>
        </p:cNvPr>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CBD5827C-E21F-8EDD-FFA4-F8C9F8816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8232FAFD-534F-7AD1-8BFF-B9E2A85345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r>
              <a:rPr lang="en-US" altLang="en-US" dirty="0"/>
              <a:t>Has this address obtained a pre-operational site visit with SCSP in the past? Yes or No</a:t>
            </a:r>
          </a:p>
          <a:p>
            <a:r>
              <a:rPr lang="en-US" altLang="en-US" dirty="0"/>
              <a:t>If you have run your camp out of this exact location; you would select yes. </a:t>
            </a:r>
          </a:p>
          <a:p>
            <a:r>
              <a:rPr lang="en-US" altLang="en-US" dirty="0"/>
              <a:t>If this is a new camp location for your camp; you would select no.</a:t>
            </a:r>
          </a:p>
          <a:p>
            <a:r>
              <a:rPr lang="en-US" altLang="en-US" dirty="0"/>
              <a:t>This will allow us to run a report and see which camps require a pre-operational site visit. </a:t>
            </a:r>
          </a:p>
          <a:p>
            <a:r>
              <a:rPr lang="en-US" altLang="en-US" dirty="0"/>
              <a:t>All sites must have a pre-op visit before they are approved to receive our funding.</a:t>
            </a:r>
          </a:p>
        </p:txBody>
      </p:sp>
      <p:sp>
        <p:nvSpPr>
          <p:cNvPr id="137220" name="Slide Number Placeholder 3">
            <a:extLst>
              <a:ext uri="{FF2B5EF4-FFF2-40B4-BE49-F238E27FC236}">
                <a16:creationId xmlns:a16="http://schemas.microsoft.com/office/drawing/2014/main" id="{6CF572DE-F297-15A2-F772-BE304EBF9A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291A13-F750-420B-AC18-A4551A11C2B2}" type="slidenum">
              <a:rPr lang="en-US" altLang="en-US">
                <a:latin typeface="Calibri" panose="020F0502020204030204" pitchFamily="34" charset="0"/>
              </a:rPr>
              <a:pPr/>
              <a:t>29</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9DAA51ED-C7C5-DB41-43B3-BFE7C4B869AE}"/>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92037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YSD Staff</a:t>
            </a:r>
          </a:p>
        </p:txBody>
      </p:sp>
      <p:sp>
        <p:nvSpPr>
          <p:cNvPr id="4" name="Slide Number Placeholder 3"/>
          <p:cNvSpPr>
            <a:spLocks noGrp="1"/>
          </p:cNvSpPr>
          <p:nvPr>
            <p:ph type="sldNum" sz="quarter" idx="10"/>
          </p:nvPr>
        </p:nvSpPr>
        <p:spPr/>
        <p:txBody>
          <a:bodyPr/>
          <a:lstStyle/>
          <a:p>
            <a:fld id="{ABFEB1F7-8760-413B-BD24-074FA95F0ABA}" type="slidenum">
              <a:rPr lang="en-US" smtClean="0"/>
              <a:t>3</a:t>
            </a:fld>
            <a:endParaRPr lang="en-US"/>
          </a:p>
        </p:txBody>
      </p:sp>
    </p:spTree>
    <p:extLst>
      <p:ext uri="{BB962C8B-B14F-4D97-AF65-F5344CB8AC3E}">
        <p14:creationId xmlns:p14="http://schemas.microsoft.com/office/powerpoint/2010/main" val="3676261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FCA71-7AF7-BFE2-E960-DA654DC71799}"/>
            </a:ext>
          </a:extLst>
        </p:cNvPr>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E54B092C-C32C-1888-C485-F75487F5C3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D5217F71-CE1E-38E1-E184-5AFCD59C5D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p:txBody>
      </p:sp>
      <p:sp>
        <p:nvSpPr>
          <p:cNvPr id="137220" name="Slide Number Placeholder 3">
            <a:extLst>
              <a:ext uri="{FF2B5EF4-FFF2-40B4-BE49-F238E27FC236}">
                <a16:creationId xmlns:a16="http://schemas.microsoft.com/office/drawing/2014/main" id="{9F30F260-887B-F745-5D2F-0DEEBB3FB0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291A13-F750-420B-AC18-A4551A11C2B2}" type="slidenum">
              <a:rPr lang="en-US" altLang="en-US">
                <a:latin typeface="Calibri" panose="020F0502020204030204" pitchFamily="34" charset="0"/>
              </a:rPr>
              <a:pPr/>
              <a:t>30</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07CE5151-C9C0-B4FC-10F8-532F9FC393B0}"/>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490995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FEB1F7-8760-413B-BD24-074FA95F0ABA}" type="slidenum">
              <a:rPr lang="en-US" smtClean="0"/>
              <a:t>31</a:t>
            </a:fld>
            <a:endParaRPr lang="en-US"/>
          </a:p>
        </p:txBody>
      </p:sp>
    </p:spTree>
    <p:extLst>
      <p:ext uri="{BB962C8B-B14F-4D97-AF65-F5344CB8AC3E}">
        <p14:creationId xmlns:p14="http://schemas.microsoft.com/office/powerpoint/2010/main" val="497914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a:t>
            </a:r>
          </a:p>
        </p:txBody>
      </p:sp>
      <p:sp>
        <p:nvSpPr>
          <p:cNvPr id="4" name="Slide Number Placeholder 3"/>
          <p:cNvSpPr>
            <a:spLocks noGrp="1"/>
          </p:cNvSpPr>
          <p:nvPr>
            <p:ph type="sldNum" sz="quarter" idx="10"/>
          </p:nvPr>
        </p:nvSpPr>
        <p:spPr/>
        <p:txBody>
          <a:bodyPr/>
          <a:lstStyle/>
          <a:p>
            <a:fld id="{ABFEB1F7-8760-413B-BD24-074FA95F0ABA}" type="slidenum">
              <a:rPr lang="en-US" smtClean="0"/>
              <a:t>33</a:t>
            </a:fld>
            <a:endParaRPr lang="en-US"/>
          </a:p>
        </p:txBody>
      </p:sp>
    </p:spTree>
    <p:extLst>
      <p:ext uri="{BB962C8B-B14F-4D97-AF65-F5344CB8AC3E}">
        <p14:creationId xmlns:p14="http://schemas.microsoft.com/office/powerpoint/2010/main" val="195729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a:t>
            </a:r>
          </a:p>
        </p:txBody>
      </p:sp>
      <p:sp>
        <p:nvSpPr>
          <p:cNvPr id="4" name="Slide Number Placeholder 3"/>
          <p:cNvSpPr>
            <a:spLocks noGrp="1"/>
          </p:cNvSpPr>
          <p:nvPr>
            <p:ph type="sldNum" sz="quarter" idx="10"/>
          </p:nvPr>
        </p:nvSpPr>
        <p:spPr/>
        <p:txBody>
          <a:bodyPr/>
          <a:lstStyle/>
          <a:p>
            <a:fld id="{ABFEB1F7-8760-413B-BD24-074FA95F0ABA}" type="slidenum">
              <a:rPr lang="en-US" smtClean="0"/>
              <a:t>34</a:t>
            </a:fld>
            <a:endParaRPr lang="en-US"/>
          </a:p>
        </p:txBody>
      </p:sp>
    </p:spTree>
    <p:extLst>
      <p:ext uri="{BB962C8B-B14F-4D97-AF65-F5344CB8AC3E}">
        <p14:creationId xmlns:p14="http://schemas.microsoft.com/office/powerpoint/2010/main" val="4073236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very important dates to keep in mind for reimbursement and invoice submission</a:t>
            </a:r>
          </a:p>
          <a:p>
            <a:r>
              <a:rPr lang="en-US" dirty="0"/>
              <a:t>Invoices are MANDATORY, missing deadlines may result in reduce or non-payment</a:t>
            </a:r>
          </a:p>
          <a:p>
            <a:endParaRPr lang="en-US" dirty="0"/>
          </a:p>
        </p:txBody>
      </p:sp>
      <p:sp>
        <p:nvSpPr>
          <p:cNvPr id="4" name="Slide Number Placeholder 3"/>
          <p:cNvSpPr>
            <a:spLocks noGrp="1"/>
          </p:cNvSpPr>
          <p:nvPr>
            <p:ph type="sldNum" sz="quarter" idx="10"/>
          </p:nvPr>
        </p:nvSpPr>
        <p:spPr/>
        <p:txBody>
          <a:bodyPr/>
          <a:lstStyle/>
          <a:p>
            <a:fld id="{ABFEB1F7-8760-413B-BD24-074FA95F0ABA}" type="slidenum">
              <a:rPr lang="en-US" smtClean="0"/>
              <a:t>36</a:t>
            </a:fld>
            <a:endParaRPr lang="en-US"/>
          </a:p>
        </p:txBody>
      </p:sp>
    </p:spTree>
    <p:extLst>
      <p:ext uri="{BB962C8B-B14F-4D97-AF65-F5344CB8AC3E}">
        <p14:creationId xmlns:p14="http://schemas.microsoft.com/office/powerpoint/2010/main" val="2475849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6DD9F-ADC0-00F8-DB52-C4BE52EF7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A4340-D867-F880-67B5-1AC737C3C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9CA24-0CDD-24F4-BA17-EAAB28976E4E}"/>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4DF164BF-A293-F40D-E696-1D0678ECB08C}"/>
              </a:ext>
            </a:extLst>
          </p:cNvPr>
          <p:cNvSpPr>
            <a:spLocks noGrp="1"/>
          </p:cNvSpPr>
          <p:nvPr>
            <p:ph type="sldNum" sz="quarter" idx="10"/>
          </p:nvPr>
        </p:nvSpPr>
        <p:spPr/>
        <p:txBody>
          <a:bodyPr/>
          <a:lstStyle/>
          <a:p>
            <a:fld id="{ABFEB1F7-8760-413B-BD24-074FA95F0ABA}" type="slidenum">
              <a:rPr lang="en-US" smtClean="0"/>
              <a:t>37</a:t>
            </a:fld>
            <a:endParaRPr lang="en-US"/>
          </a:p>
        </p:txBody>
      </p:sp>
    </p:spTree>
    <p:extLst>
      <p:ext uri="{BB962C8B-B14F-4D97-AF65-F5344CB8AC3E}">
        <p14:creationId xmlns:p14="http://schemas.microsoft.com/office/powerpoint/2010/main" val="812726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77454-F330-A15B-AE85-31D6EF6E6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544D7-28E2-7A13-B6A7-D82B8C7E3A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787DE-1456-5959-21EB-902B0D68808B}"/>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626F5C4D-65C9-77C1-7DA8-A21C52760ED5}"/>
              </a:ext>
            </a:extLst>
          </p:cNvPr>
          <p:cNvSpPr>
            <a:spLocks noGrp="1"/>
          </p:cNvSpPr>
          <p:nvPr>
            <p:ph type="sldNum" sz="quarter" idx="10"/>
          </p:nvPr>
        </p:nvSpPr>
        <p:spPr/>
        <p:txBody>
          <a:bodyPr/>
          <a:lstStyle/>
          <a:p>
            <a:fld id="{ABFEB1F7-8760-413B-BD24-074FA95F0ABA}" type="slidenum">
              <a:rPr lang="en-US" smtClean="0"/>
              <a:t>38</a:t>
            </a:fld>
            <a:endParaRPr lang="en-US"/>
          </a:p>
        </p:txBody>
      </p:sp>
    </p:spTree>
    <p:extLst>
      <p:ext uri="{BB962C8B-B14F-4D97-AF65-F5344CB8AC3E}">
        <p14:creationId xmlns:p14="http://schemas.microsoft.com/office/powerpoint/2010/main" val="1836553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069F0EC5-00B5-0BD8-B2BC-EDFFFB7CA8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1E065BBA-9A0C-8B88-6518-E36BE755B5F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defRPr/>
            </a:pPr>
            <a:r>
              <a:rPr lang="en-US" altLang="en-US" b="1" dirty="0"/>
              <a:t>JaVona to present</a:t>
            </a:r>
          </a:p>
          <a:p>
            <a:pPr>
              <a:defRPr/>
            </a:pPr>
            <a:r>
              <a:rPr lang="en-US" altLang="en-US" dirty="0"/>
              <a:t>We met with every camp provider to gain more information about the camp to provide to our funders and families. </a:t>
            </a:r>
          </a:p>
          <a:p>
            <a:pPr>
              <a:defRPr/>
            </a:pPr>
            <a:r>
              <a:rPr lang="en-US" altLang="en-US" dirty="0"/>
              <a:t>If your camp is new or if it required follow-up you will be required to present again. If you received supportive resources, we MAY meet with you to see how those were implemented.</a:t>
            </a:r>
          </a:p>
          <a:p>
            <a:pPr>
              <a:defRPr/>
            </a:pPr>
            <a:endParaRPr lang="en-US" altLang="en-US" dirty="0"/>
          </a:p>
          <a:p>
            <a:pPr>
              <a:defRPr/>
            </a:pPr>
            <a:r>
              <a:rPr lang="en-US" altLang="en-US" b="1" dirty="0"/>
              <a:t>Best Practices – </a:t>
            </a:r>
            <a:r>
              <a:rPr lang="en-US" altLang="en-US" dirty="0"/>
              <a:t>remembering that education and character building can be integrated into recreational activities. </a:t>
            </a:r>
          </a:p>
          <a:p>
            <a:pPr>
              <a:defRPr/>
            </a:pPr>
            <a:endParaRPr lang="en-US" altLang="en-US" dirty="0"/>
          </a:p>
          <a:p>
            <a:pPr>
              <a:defRPr/>
            </a:pPr>
            <a:r>
              <a:rPr lang="en-US" altLang="en-US" b="1" dirty="0"/>
              <a:t>Areas of Growth - </a:t>
            </a:r>
            <a:r>
              <a:rPr lang="en-US" altLang="en-US" dirty="0"/>
              <a:t>Some of the areas of growth included additional training opportunities for camp staff (these camp are being linked with Prime Time to see if they could qualify for services) and Preventing the Summer Slide. Ultimately, we would like to see each of our camps offer an minimum of one-hour of educational curriculum daily. </a:t>
            </a:r>
          </a:p>
          <a:p>
            <a:pPr>
              <a:defRPr/>
            </a:pPr>
            <a:endParaRPr lang="en-US" altLang="en-US" dirty="0"/>
          </a:p>
          <a:p>
            <a:pPr>
              <a:defRPr/>
            </a:pPr>
            <a:r>
              <a:rPr lang="en-US" altLang="en-US" b="1" dirty="0"/>
              <a:t>33 camps didn’t open after their application was approved and 6 never submitted invoices – </a:t>
            </a:r>
            <a:r>
              <a:rPr lang="en-US" altLang="en-US" dirty="0"/>
              <a:t>often this is due to low to no camp enrollment. With marketing, camps that take a multifaceted approach have higher numbers (engaging families in the off-season, utilizing emails, texts, newsletters, and social media; calling previous families to remind them that summer camp registration is coming up.) Camps with the highest numbers also provide outreach days or open houses. This allows parents to come to their camp or a public location and utilize their computers and printers. Camp staff is familiar with the Summer Camp website and assists with the application. These applications get returned less often and are easier for our staff members to review.</a:t>
            </a:r>
          </a:p>
          <a:p>
            <a:pPr>
              <a:defRPr/>
            </a:pPr>
            <a:endParaRPr lang="en-US" altLang="en-US" b="1" dirty="0"/>
          </a:p>
        </p:txBody>
      </p:sp>
      <p:sp>
        <p:nvSpPr>
          <p:cNvPr id="188420" name="Slide Number Placeholder 3">
            <a:extLst>
              <a:ext uri="{FF2B5EF4-FFF2-40B4-BE49-F238E27FC236}">
                <a16:creationId xmlns:a16="http://schemas.microsoft.com/office/drawing/2014/main" id="{704B1B8F-285A-397B-0AC6-52E40110DA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867B80-A422-4F65-B4FB-F70106B2117D}" type="slidenum">
              <a:rPr lang="en-US" altLang="en-US">
                <a:latin typeface="Calibri" panose="020F0502020204030204" pitchFamily="34" charset="0"/>
              </a:rPr>
              <a:pPr/>
              <a:t>39</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9134C171-9CF6-646B-618C-68BC0F77E2BB}"/>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4821D295-3685-EA1A-C9A1-FE5D4A530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7345BDD8-72A6-16CF-A34B-594D41E0A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JaVona to present</a:t>
            </a:r>
          </a:p>
          <a:p>
            <a:r>
              <a:rPr lang="en-US" altLang="en-US">
                <a:hlinkClick r:id="rId3"/>
              </a:rPr>
              <a:t>https://discover.pbcgov.org/youthservices/Pages/Camp-Provider-Presentations.aspx</a:t>
            </a:r>
            <a:endParaRPr lang="en-US" altLang="en-US"/>
          </a:p>
          <a:p>
            <a:endParaRPr lang="en-US" altLang="en-US"/>
          </a:p>
          <a:p>
            <a:r>
              <a:rPr lang="en-US" altLang="en-US"/>
              <a:t>After completing the presentation meeting, camps provided their actual presentation (video or ppt) and it has been added to our Summer Camp portal. Parents are able to access the presentations to get a full picture of what a camp has to offer.</a:t>
            </a:r>
          </a:p>
          <a:p>
            <a:r>
              <a:rPr lang="en-US" altLang="en-US"/>
              <a:t>Camps that were with us last year and are approved again for 2024, can choose to use the same presentation video. If you’d like to update it, you’ll need to send us an updated video.</a:t>
            </a:r>
          </a:p>
          <a:p>
            <a:endParaRPr lang="en-US" altLang="en-US"/>
          </a:p>
        </p:txBody>
      </p:sp>
      <p:sp>
        <p:nvSpPr>
          <p:cNvPr id="190468" name="Slide Number Placeholder 3">
            <a:extLst>
              <a:ext uri="{FF2B5EF4-FFF2-40B4-BE49-F238E27FC236}">
                <a16:creationId xmlns:a16="http://schemas.microsoft.com/office/drawing/2014/main" id="{923D14BC-EEFF-9769-5817-AB28B0C39C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D62B7F-D797-44E9-824B-7F0E9D7023F2}" type="slidenum">
              <a:rPr lang="en-US" altLang="en-US">
                <a:latin typeface="Calibri" panose="020F0502020204030204" pitchFamily="34" charset="0"/>
              </a:rPr>
              <a:pPr/>
              <a:t>40</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D1BEA5A4-EAC3-F3B6-F0E3-8137CB9604FD}"/>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4CD8B-470F-70F2-BCE0-4D2125BA9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91E60-05D0-F3B5-E202-B044B0AA5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900F6-6D62-15D7-C558-0F81185265C2}"/>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BCF1624B-AE79-A644-1560-C2D1BEDE0E7E}"/>
              </a:ext>
            </a:extLst>
          </p:cNvPr>
          <p:cNvSpPr>
            <a:spLocks noGrp="1"/>
          </p:cNvSpPr>
          <p:nvPr>
            <p:ph type="sldNum" sz="quarter" idx="10"/>
          </p:nvPr>
        </p:nvSpPr>
        <p:spPr/>
        <p:txBody>
          <a:bodyPr/>
          <a:lstStyle/>
          <a:p>
            <a:fld id="{ABFEB1F7-8760-413B-BD24-074FA95F0ABA}" type="slidenum">
              <a:rPr lang="en-US" smtClean="0"/>
              <a:t>41</a:t>
            </a:fld>
            <a:endParaRPr lang="en-US"/>
          </a:p>
        </p:txBody>
      </p:sp>
    </p:spTree>
    <p:extLst>
      <p:ext uri="{BB962C8B-B14F-4D97-AF65-F5344CB8AC3E}">
        <p14:creationId xmlns:p14="http://schemas.microsoft.com/office/powerpoint/2010/main" val="1847083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Valerie</a:t>
            </a:r>
          </a:p>
        </p:txBody>
      </p:sp>
      <p:sp>
        <p:nvSpPr>
          <p:cNvPr id="4" name="Slide Number Placeholder 3"/>
          <p:cNvSpPr>
            <a:spLocks noGrp="1"/>
          </p:cNvSpPr>
          <p:nvPr>
            <p:ph type="sldNum" sz="quarter" idx="10"/>
          </p:nvPr>
        </p:nvSpPr>
        <p:spPr/>
        <p:txBody>
          <a:bodyPr/>
          <a:lstStyle/>
          <a:p>
            <a:fld id="{ABFEB1F7-8760-413B-BD24-074FA95F0ABA}" type="slidenum">
              <a:rPr lang="en-US" smtClean="0"/>
              <a:t>4</a:t>
            </a:fld>
            <a:endParaRPr lang="en-US"/>
          </a:p>
        </p:txBody>
      </p:sp>
    </p:spTree>
    <p:extLst>
      <p:ext uri="{BB962C8B-B14F-4D97-AF65-F5344CB8AC3E}">
        <p14:creationId xmlns:p14="http://schemas.microsoft.com/office/powerpoint/2010/main" val="3483610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FEB1F7-8760-413B-BD24-074FA95F0ABA}" type="slidenum">
              <a:rPr lang="en-US" smtClean="0"/>
              <a:t>44</a:t>
            </a:fld>
            <a:endParaRPr lang="en-US"/>
          </a:p>
        </p:txBody>
      </p:sp>
    </p:spTree>
    <p:extLst>
      <p:ext uri="{BB962C8B-B14F-4D97-AF65-F5344CB8AC3E}">
        <p14:creationId xmlns:p14="http://schemas.microsoft.com/office/powerpoint/2010/main" val="29428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JaVona</a:t>
            </a:r>
          </a:p>
        </p:txBody>
      </p:sp>
      <p:sp>
        <p:nvSpPr>
          <p:cNvPr id="4" name="Slide Number Placeholder 3"/>
          <p:cNvSpPr>
            <a:spLocks noGrp="1"/>
          </p:cNvSpPr>
          <p:nvPr>
            <p:ph type="sldNum" sz="quarter" idx="10"/>
          </p:nvPr>
        </p:nvSpPr>
        <p:spPr/>
        <p:txBody>
          <a:bodyPr/>
          <a:lstStyle/>
          <a:p>
            <a:fld id="{ABFEB1F7-8760-413B-BD24-074FA95F0ABA}" type="slidenum">
              <a:rPr lang="en-US" smtClean="0"/>
              <a:t>5</a:t>
            </a:fld>
            <a:endParaRPr lang="en-US"/>
          </a:p>
        </p:txBody>
      </p:sp>
    </p:spTree>
    <p:extLst>
      <p:ext uri="{BB962C8B-B14F-4D97-AF65-F5344CB8AC3E}">
        <p14:creationId xmlns:p14="http://schemas.microsoft.com/office/powerpoint/2010/main" val="2975135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393F2-4AFD-28CA-1FCD-E00517F1C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1AF17-659C-7666-ABCC-80E50D272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357F4-0DFE-BA85-CD14-11B85AEBCD6D}"/>
              </a:ext>
            </a:extLst>
          </p:cNvPr>
          <p:cNvSpPr>
            <a:spLocks noGrp="1"/>
          </p:cNvSpPr>
          <p:nvPr>
            <p:ph type="body" idx="1"/>
          </p:nvPr>
        </p:nvSpPr>
        <p:spPr/>
        <p:txBody>
          <a:bodyPr/>
          <a:lstStyle/>
          <a:p>
            <a:r>
              <a:rPr lang="en-US" dirty="0"/>
              <a:t>JaVona</a:t>
            </a:r>
          </a:p>
        </p:txBody>
      </p:sp>
      <p:sp>
        <p:nvSpPr>
          <p:cNvPr id="4" name="Slide Number Placeholder 3">
            <a:extLst>
              <a:ext uri="{FF2B5EF4-FFF2-40B4-BE49-F238E27FC236}">
                <a16:creationId xmlns:a16="http://schemas.microsoft.com/office/drawing/2014/main" id="{6CA50D9B-11A9-AABF-8993-84F525C5D86D}"/>
              </a:ext>
            </a:extLst>
          </p:cNvPr>
          <p:cNvSpPr>
            <a:spLocks noGrp="1"/>
          </p:cNvSpPr>
          <p:nvPr>
            <p:ph type="sldNum" sz="quarter" idx="10"/>
          </p:nvPr>
        </p:nvSpPr>
        <p:spPr/>
        <p:txBody>
          <a:bodyPr/>
          <a:lstStyle/>
          <a:p>
            <a:fld id="{ABFEB1F7-8760-413B-BD24-074FA95F0ABA}" type="slidenum">
              <a:rPr lang="en-US" smtClean="0"/>
              <a:t>6</a:t>
            </a:fld>
            <a:endParaRPr lang="en-US"/>
          </a:p>
        </p:txBody>
      </p:sp>
    </p:spTree>
    <p:extLst>
      <p:ext uri="{BB962C8B-B14F-4D97-AF65-F5344CB8AC3E}">
        <p14:creationId xmlns:p14="http://schemas.microsoft.com/office/powerpoint/2010/main" val="296455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230C728B-6E1C-4D3F-51FE-58A63E5E9C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a:extLst>
              <a:ext uri="{FF2B5EF4-FFF2-40B4-BE49-F238E27FC236}">
                <a16:creationId xmlns:a16="http://schemas.microsoft.com/office/drawing/2014/main" id="{FC4344CB-AA86-601F-47AE-69CFFB1C38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r>
              <a:rPr lang="en-US" altLang="en-US" dirty="0"/>
              <a:t>Any requests made after mid-cycle will be reviewed on a case by case basis</a:t>
            </a:r>
          </a:p>
        </p:txBody>
      </p:sp>
      <p:sp>
        <p:nvSpPr>
          <p:cNvPr id="2" name="Footer Placeholder 1">
            <a:extLst>
              <a:ext uri="{FF2B5EF4-FFF2-40B4-BE49-F238E27FC236}">
                <a16:creationId xmlns:a16="http://schemas.microsoft.com/office/drawing/2014/main" id="{4C3B5FA5-4D1C-531F-539F-9E1FEAB540B3}"/>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A5F5-742F-2CDA-10A6-CF7EF59A9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C18F9-9E7F-D655-C567-059AF903C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08E08-3E90-DDC2-45DB-F0869CEA2E94}"/>
              </a:ext>
            </a:extLst>
          </p:cNvPr>
          <p:cNvSpPr>
            <a:spLocks noGrp="1"/>
          </p:cNvSpPr>
          <p:nvPr>
            <p:ph type="body" idx="1"/>
          </p:nvPr>
        </p:nvSpPr>
        <p:spPr/>
        <p:txBody>
          <a:bodyPr/>
          <a:lstStyle/>
          <a:p>
            <a:r>
              <a:rPr lang="en-US" dirty="0"/>
              <a:t>JaVona- </a:t>
            </a:r>
          </a:p>
        </p:txBody>
      </p:sp>
      <p:sp>
        <p:nvSpPr>
          <p:cNvPr id="4" name="Slide Number Placeholder 3">
            <a:extLst>
              <a:ext uri="{FF2B5EF4-FFF2-40B4-BE49-F238E27FC236}">
                <a16:creationId xmlns:a16="http://schemas.microsoft.com/office/drawing/2014/main" id="{804F5983-0C8F-A722-4591-E5F7D723248B}"/>
              </a:ext>
            </a:extLst>
          </p:cNvPr>
          <p:cNvSpPr>
            <a:spLocks noGrp="1"/>
          </p:cNvSpPr>
          <p:nvPr>
            <p:ph type="sldNum" sz="quarter" idx="10"/>
          </p:nvPr>
        </p:nvSpPr>
        <p:spPr/>
        <p:txBody>
          <a:bodyPr/>
          <a:lstStyle/>
          <a:p>
            <a:fld id="{ABFEB1F7-8760-413B-BD24-074FA95F0ABA}" type="slidenum">
              <a:rPr lang="en-US" smtClean="0"/>
              <a:t>8</a:t>
            </a:fld>
            <a:endParaRPr lang="en-US"/>
          </a:p>
        </p:txBody>
      </p:sp>
    </p:spTree>
    <p:extLst>
      <p:ext uri="{BB962C8B-B14F-4D97-AF65-F5344CB8AC3E}">
        <p14:creationId xmlns:p14="http://schemas.microsoft.com/office/powerpoint/2010/main" val="382936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92161C71-686E-C24E-1FE8-358528BA9A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1CB5F197-D773-F896-86D5-ED9ABD016B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JaVona to present</a:t>
            </a:r>
          </a:p>
          <a:p>
            <a:endParaRPr lang="en-US" altLang="en-US" dirty="0"/>
          </a:p>
          <a:p>
            <a:r>
              <a:rPr lang="en-US" altLang="en-US" dirty="0"/>
              <a:t>These are a few of the required documents that providers need to submit with their application in order to be determine eligibility.  </a:t>
            </a:r>
          </a:p>
          <a:p>
            <a:endParaRPr lang="en-US" altLang="en-US" dirty="0"/>
          </a:p>
          <a:p>
            <a:r>
              <a:rPr lang="en-US" altLang="en-US" dirty="0"/>
              <a:t>If there are required items on the application that do not apply to your camp; you need to upload a document (preferably on letterhead) that says this does not apply to this camp. Otherwise, we will think that you missed an area and your application will be returned. </a:t>
            </a:r>
          </a:p>
        </p:txBody>
      </p:sp>
      <p:sp>
        <p:nvSpPr>
          <p:cNvPr id="2" name="Footer Placeholder 1">
            <a:extLst>
              <a:ext uri="{FF2B5EF4-FFF2-40B4-BE49-F238E27FC236}">
                <a16:creationId xmlns:a16="http://schemas.microsoft.com/office/drawing/2014/main" id="{28D5C00E-70AA-B89B-B884-F61E8065089F}"/>
              </a:ext>
            </a:extLst>
          </p:cNvPr>
          <p:cNvSpPr>
            <a:spLocks noGrp="1"/>
          </p:cNvSpPr>
          <p:nvPr>
            <p:ph type="ftr" sz="quarter" idx="4"/>
          </p:nvPr>
        </p:nvSpPr>
        <p:spPr/>
        <p:txBody>
          <a:bodyP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B82A27-8061-40F9-BC56-BE05D39474E2}"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144055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82A27-8061-40F9-BC56-BE05D39474E2}"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74180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82A27-8061-40F9-BC56-BE05D39474E2}"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832590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8287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2" name="Slide Number Placeholder 7">
            <a:extLst>
              <a:ext uri="{FF2B5EF4-FFF2-40B4-BE49-F238E27FC236}">
                <a16:creationId xmlns:a16="http://schemas.microsoft.com/office/drawing/2014/main" id="{7130FD71-EA29-90AD-21D0-E2D8CA7A148C}"/>
              </a:ext>
            </a:extLst>
          </p:cNvPr>
          <p:cNvSpPr>
            <a:spLocks noGrp="1"/>
          </p:cNvSpPr>
          <p:nvPr>
            <p:ph type="sldNum" sz="quarter" idx="10"/>
          </p:nvPr>
        </p:nvSpPr>
        <p:spPr/>
        <p:txBody>
          <a:bodyPr/>
          <a:lstStyle>
            <a:lvl1pPr>
              <a:defRPr smtClean="0"/>
            </a:lvl1pPr>
          </a:lstStyle>
          <a:p>
            <a:pPr>
              <a:defRPr/>
            </a:pPr>
            <a:fld id="{426A338A-78E9-4A55-9030-30534BD06FAC}" type="slidenum">
              <a:rPr lang="en-US" altLang="en-US"/>
              <a:pPr>
                <a:defRPr/>
              </a:pPr>
              <a:t>‹#›</a:t>
            </a:fld>
            <a:endParaRPr lang="en-US" altLang="en-US"/>
          </a:p>
        </p:txBody>
      </p:sp>
    </p:spTree>
    <p:extLst>
      <p:ext uri="{BB962C8B-B14F-4D97-AF65-F5344CB8AC3E}">
        <p14:creationId xmlns:p14="http://schemas.microsoft.com/office/powerpoint/2010/main" val="3783565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p:cNvSpPr>
            <a:spLocks noGrp="1"/>
          </p:cNvSpPr>
          <p:nvPr>
            <p:ph sz="quarter" idx="13"/>
          </p:nvPr>
        </p:nvSpPr>
        <p:spPr>
          <a:xfrm>
            <a:off x="758525" y="3857131"/>
            <a:ext cx="1004887" cy="1335088"/>
          </a:xfrm>
        </p:spPr>
        <p:txBody>
          <a:bodyPr anchor="ctr">
            <a:noAutofit/>
          </a:bodyPr>
          <a:lstStyle>
            <a:lvl1pPr marL="0" indent="0" algn="ctr">
              <a:buNone/>
              <a:defRPr sz="2000">
                <a:solidFill>
                  <a:schemeClr val="bg1"/>
                </a:solidFill>
              </a:defRPr>
            </a:lvl1pPr>
          </a:lstStyle>
          <a:p>
            <a:pPr lvl="0"/>
            <a:r>
              <a:rPr lang="en-US"/>
              <a:t>Edit Master text styles</a:t>
            </a:r>
          </a:p>
        </p:txBody>
      </p:sp>
      <p:sp>
        <p:nvSpPr>
          <p:cNvPr id="4" name="Date Placeholder 3">
            <a:extLst>
              <a:ext uri="{FF2B5EF4-FFF2-40B4-BE49-F238E27FC236}">
                <a16:creationId xmlns:a16="http://schemas.microsoft.com/office/drawing/2014/main" id="{5C7464C4-C3E5-FA3C-068A-C686EE7E02F4}"/>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C7FFAA7-DE39-55BC-68CE-3552FD0293B7}"/>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34CD36-DF4D-5590-96EB-B7F986B3A7EC}"/>
              </a:ext>
            </a:extLst>
          </p:cNvPr>
          <p:cNvSpPr>
            <a:spLocks noGrp="1"/>
          </p:cNvSpPr>
          <p:nvPr>
            <p:ph type="sldNum" sz="quarter" idx="16"/>
          </p:nvPr>
        </p:nvSpPr>
        <p:spPr/>
        <p:txBody>
          <a:bodyPr/>
          <a:lstStyle>
            <a:lvl1pPr>
              <a:defRPr/>
            </a:lvl1pPr>
          </a:lstStyle>
          <a:p>
            <a:pPr>
              <a:defRPr/>
            </a:pPr>
            <a:fld id="{CCA5F638-0B93-45DC-8E55-4A1F8C569B50}" type="slidenum">
              <a:rPr lang="en-US" altLang="en-US"/>
              <a:pPr>
                <a:defRPr/>
              </a:pPr>
              <a:t>‹#›</a:t>
            </a:fld>
            <a:endParaRPr lang="en-US" altLang="en-US"/>
          </a:p>
        </p:txBody>
      </p:sp>
    </p:spTree>
    <p:extLst>
      <p:ext uri="{BB962C8B-B14F-4D97-AF65-F5344CB8AC3E}">
        <p14:creationId xmlns:p14="http://schemas.microsoft.com/office/powerpoint/2010/main" val="1575089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p:cNvSpPr>
            <a:spLocks noGrp="1"/>
          </p:cNvSpPr>
          <p:nvPr>
            <p:ph sz="quarter" idx="13"/>
          </p:nvPr>
        </p:nvSpPr>
        <p:spPr>
          <a:xfrm>
            <a:off x="758525" y="3857131"/>
            <a:ext cx="1004887" cy="1335088"/>
          </a:xfrm>
        </p:spPr>
        <p:txBody>
          <a:bodyPr anchor="ctr">
            <a:noAutofit/>
          </a:bodyPr>
          <a:lstStyle>
            <a:lvl1pPr marL="0" indent="0" algn="ctr">
              <a:buNone/>
              <a:defRPr sz="2000">
                <a:solidFill>
                  <a:schemeClr val="bg1"/>
                </a:solidFill>
              </a:defRPr>
            </a:lvl1pPr>
          </a:lstStyle>
          <a:p>
            <a:pPr lvl="0"/>
            <a:r>
              <a:rPr lang="en-US"/>
              <a:t>Edit Master text styles</a:t>
            </a:r>
          </a:p>
        </p:txBody>
      </p:sp>
      <p:sp>
        <p:nvSpPr>
          <p:cNvPr id="4" name="Date Placeholder 3">
            <a:extLst>
              <a:ext uri="{FF2B5EF4-FFF2-40B4-BE49-F238E27FC236}">
                <a16:creationId xmlns:a16="http://schemas.microsoft.com/office/drawing/2014/main" id="{B83B9216-52E8-EE86-945E-B67FDF6A81D2}"/>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67CA2C2-ECC4-435A-E11C-9BEF0BED3384}"/>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532BD2-CDBE-DF84-4A76-33C34727FB9C}"/>
              </a:ext>
            </a:extLst>
          </p:cNvPr>
          <p:cNvSpPr>
            <a:spLocks noGrp="1"/>
          </p:cNvSpPr>
          <p:nvPr>
            <p:ph type="sldNum" sz="quarter" idx="16"/>
          </p:nvPr>
        </p:nvSpPr>
        <p:spPr/>
        <p:txBody>
          <a:bodyPr/>
          <a:lstStyle>
            <a:lvl1pPr>
              <a:defRPr/>
            </a:lvl1pPr>
          </a:lstStyle>
          <a:p>
            <a:pPr>
              <a:defRPr/>
            </a:pPr>
            <a:fld id="{7D390032-527B-4B9A-BD5B-8DB12691FCAA}" type="slidenum">
              <a:rPr lang="en-US" altLang="en-US"/>
              <a:pPr>
                <a:defRPr/>
              </a:pPr>
              <a:t>‹#›</a:t>
            </a:fld>
            <a:endParaRPr lang="en-US" altLang="en-US"/>
          </a:p>
        </p:txBody>
      </p:sp>
    </p:spTree>
    <p:extLst>
      <p:ext uri="{BB962C8B-B14F-4D97-AF65-F5344CB8AC3E}">
        <p14:creationId xmlns:p14="http://schemas.microsoft.com/office/powerpoint/2010/main" val="3024000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p:cNvSpPr>
            <a:spLocks noGrp="1"/>
          </p:cNvSpPr>
          <p:nvPr>
            <p:ph sz="quarter" idx="13"/>
          </p:nvPr>
        </p:nvSpPr>
        <p:spPr>
          <a:xfrm>
            <a:off x="758525" y="3857131"/>
            <a:ext cx="1004887" cy="1335088"/>
          </a:xfrm>
        </p:spPr>
        <p:txBody>
          <a:bodyPr anchor="ctr">
            <a:noAutofit/>
          </a:bodyPr>
          <a:lstStyle>
            <a:lvl1pPr marL="0" indent="0" algn="ctr">
              <a:buNone/>
              <a:defRPr sz="2000">
                <a:solidFill>
                  <a:schemeClr val="bg1"/>
                </a:solidFill>
              </a:defRPr>
            </a:lvl1pPr>
          </a:lstStyle>
          <a:p>
            <a:pPr lvl="0"/>
            <a:r>
              <a:rPr lang="en-US"/>
              <a:t>Edit Master text styles</a:t>
            </a:r>
          </a:p>
        </p:txBody>
      </p:sp>
      <p:sp>
        <p:nvSpPr>
          <p:cNvPr id="4" name="Date Placeholder 3">
            <a:extLst>
              <a:ext uri="{FF2B5EF4-FFF2-40B4-BE49-F238E27FC236}">
                <a16:creationId xmlns:a16="http://schemas.microsoft.com/office/drawing/2014/main" id="{64D45F8B-ADA9-16B6-D909-378053BE62D5}"/>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BAA02A-4DF4-B25A-4B9E-8E5EA6095621}"/>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0AB219-BE27-7782-E7BC-C96F82197C49}"/>
              </a:ext>
            </a:extLst>
          </p:cNvPr>
          <p:cNvSpPr>
            <a:spLocks noGrp="1"/>
          </p:cNvSpPr>
          <p:nvPr>
            <p:ph type="sldNum" sz="quarter" idx="16"/>
          </p:nvPr>
        </p:nvSpPr>
        <p:spPr/>
        <p:txBody>
          <a:bodyPr/>
          <a:lstStyle>
            <a:lvl1pPr>
              <a:defRPr/>
            </a:lvl1pPr>
          </a:lstStyle>
          <a:p>
            <a:pPr>
              <a:defRPr/>
            </a:pPr>
            <a:fld id="{2094880B-250B-4565-88EA-B8DF6F4106BD}" type="slidenum">
              <a:rPr lang="en-US" altLang="en-US"/>
              <a:pPr>
                <a:defRPr/>
              </a:pPr>
              <a:t>‹#›</a:t>
            </a:fld>
            <a:endParaRPr lang="en-US" altLang="en-US"/>
          </a:p>
        </p:txBody>
      </p:sp>
    </p:spTree>
    <p:extLst>
      <p:ext uri="{BB962C8B-B14F-4D97-AF65-F5344CB8AC3E}">
        <p14:creationId xmlns:p14="http://schemas.microsoft.com/office/powerpoint/2010/main" val="394981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p:cNvSpPr>
            <a:spLocks noGrp="1"/>
          </p:cNvSpPr>
          <p:nvPr>
            <p:ph sz="quarter" idx="13"/>
          </p:nvPr>
        </p:nvSpPr>
        <p:spPr>
          <a:xfrm>
            <a:off x="758525" y="3857131"/>
            <a:ext cx="1004887" cy="1335088"/>
          </a:xfrm>
        </p:spPr>
        <p:txBody>
          <a:bodyPr anchor="ctr">
            <a:noAutofit/>
          </a:bodyPr>
          <a:lstStyle>
            <a:lvl1pPr marL="0" indent="0" algn="ctr">
              <a:buNone/>
              <a:defRPr sz="2000">
                <a:solidFill>
                  <a:schemeClr val="bg1"/>
                </a:solidFill>
              </a:defRPr>
            </a:lvl1pPr>
          </a:lstStyle>
          <a:p>
            <a:pPr lvl="0"/>
            <a:r>
              <a:rPr lang="en-US"/>
              <a:t>Edit Master text styles</a:t>
            </a:r>
          </a:p>
        </p:txBody>
      </p:sp>
      <p:sp>
        <p:nvSpPr>
          <p:cNvPr id="4" name="Date Placeholder 3">
            <a:extLst>
              <a:ext uri="{FF2B5EF4-FFF2-40B4-BE49-F238E27FC236}">
                <a16:creationId xmlns:a16="http://schemas.microsoft.com/office/drawing/2014/main" id="{E3B0ECFF-704F-A0AA-1E38-817F705EFF25}"/>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3EEA7A0-965C-2EAC-2A52-F789478D7E0B}"/>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BF3B92-D014-F372-8090-CD231D3BD56D}"/>
              </a:ext>
            </a:extLst>
          </p:cNvPr>
          <p:cNvSpPr>
            <a:spLocks noGrp="1"/>
          </p:cNvSpPr>
          <p:nvPr>
            <p:ph type="sldNum" sz="quarter" idx="16"/>
          </p:nvPr>
        </p:nvSpPr>
        <p:spPr/>
        <p:txBody>
          <a:bodyPr/>
          <a:lstStyle>
            <a:lvl1pPr>
              <a:defRPr/>
            </a:lvl1pPr>
          </a:lstStyle>
          <a:p>
            <a:fld id="{0CC4051A-96D8-4DC7-9BE6-019E6E5FCB2B}" type="slidenum">
              <a:rPr lang="en-US" altLang="en-US"/>
              <a:pPr/>
              <a:t>‹#›</a:t>
            </a:fld>
            <a:endParaRPr lang="en-US" altLang="en-US"/>
          </a:p>
        </p:txBody>
      </p:sp>
    </p:spTree>
    <p:extLst>
      <p:ext uri="{BB962C8B-B14F-4D97-AF65-F5344CB8AC3E}">
        <p14:creationId xmlns:p14="http://schemas.microsoft.com/office/powerpoint/2010/main" val="1325263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12"/>
          <p:cNvSpPr>
            <a:spLocks noGrp="1"/>
          </p:cNvSpPr>
          <p:nvPr>
            <p:ph sz="quarter" idx="13"/>
          </p:nvPr>
        </p:nvSpPr>
        <p:spPr>
          <a:xfrm>
            <a:off x="758525" y="3857131"/>
            <a:ext cx="1004887" cy="1335088"/>
          </a:xfrm>
        </p:spPr>
        <p:txBody>
          <a:bodyPr anchor="ctr">
            <a:noAutofit/>
          </a:bodyPr>
          <a:lstStyle>
            <a:lvl1pPr marL="0" indent="0" algn="ctr">
              <a:buNone/>
              <a:defRPr sz="2000">
                <a:solidFill>
                  <a:schemeClr val="bg1"/>
                </a:solidFill>
              </a:defRPr>
            </a:lvl1pPr>
          </a:lstStyle>
          <a:p>
            <a:pPr lvl="0"/>
            <a:r>
              <a:rPr lang="en-US"/>
              <a:t>Edit Master text styles</a:t>
            </a:r>
          </a:p>
        </p:txBody>
      </p:sp>
      <p:sp>
        <p:nvSpPr>
          <p:cNvPr id="11" name="Content Placeholder 3"/>
          <p:cNvSpPr>
            <a:spLocks noGrp="1"/>
          </p:cNvSpPr>
          <p:nvPr>
            <p:ph sz="half" idx="14"/>
          </p:nvPr>
        </p:nvSpPr>
        <p:spPr>
          <a:xfrm>
            <a:off x="2030627" y="1848517"/>
            <a:ext cx="31262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15"/>
          </p:nvPr>
        </p:nvSpPr>
        <p:spPr>
          <a:xfrm>
            <a:off x="5389090" y="1848517"/>
            <a:ext cx="31262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3">
            <a:extLst>
              <a:ext uri="{FF2B5EF4-FFF2-40B4-BE49-F238E27FC236}">
                <a16:creationId xmlns:a16="http://schemas.microsoft.com/office/drawing/2014/main" id="{2DF6E767-7F0A-CFCA-E6DB-EEA8BBBF5E4A}"/>
              </a:ext>
            </a:extLst>
          </p:cNvPr>
          <p:cNvSpPr>
            <a:spLocks noGrp="1"/>
          </p:cNvSpPr>
          <p:nvPr>
            <p:ph type="dt" sz="half" idx="16"/>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8CFAED9D-05C3-0DFE-1F24-A3B0270A55C4}"/>
              </a:ext>
            </a:extLst>
          </p:cNvPr>
          <p:cNvSpPr>
            <a:spLocks noGrp="1"/>
          </p:cNvSpPr>
          <p:nvPr>
            <p:ph type="ftr" sz="quarter" idx="17"/>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786D431-578C-88E6-FD32-61DEA501B85B}"/>
              </a:ext>
            </a:extLst>
          </p:cNvPr>
          <p:cNvSpPr>
            <a:spLocks noGrp="1"/>
          </p:cNvSpPr>
          <p:nvPr>
            <p:ph type="sldNum" sz="quarter" idx="18"/>
          </p:nvPr>
        </p:nvSpPr>
        <p:spPr/>
        <p:txBody>
          <a:bodyPr/>
          <a:lstStyle>
            <a:lvl1pPr>
              <a:defRPr/>
            </a:lvl1pPr>
          </a:lstStyle>
          <a:p>
            <a:fld id="{74B2D9CD-1929-4E83-8D76-A25BBE2C0E47}" type="slidenum">
              <a:rPr lang="en-US" altLang="en-US"/>
              <a:pPr/>
              <a:t>‹#›</a:t>
            </a:fld>
            <a:endParaRPr lang="en-US" altLang="en-US"/>
          </a:p>
        </p:txBody>
      </p:sp>
    </p:spTree>
    <p:extLst>
      <p:ext uri="{BB962C8B-B14F-4D97-AF65-F5344CB8AC3E}">
        <p14:creationId xmlns:p14="http://schemas.microsoft.com/office/powerpoint/2010/main" val="99754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82A27-8061-40F9-BC56-BE05D39474E2}"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15067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B82A27-8061-40F9-BC56-BE05D39474E2}"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629943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B82A27-8061-40F9-BC56-BE05D39474E2}"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105044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B82A27-8061-40F9-BC56-BE05D39474E2}"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47835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B82A27-8061-40F9-BC56-BE05D39474E2}"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805043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82A27-8061-40F9-BC56-BE05D39474E2}"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354970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82A27-8061-40F9-BC56-BE05D39474E2}"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284215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82A27-8061-40F9-BC56-BE05D39474E2}"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CEAB-D912-4C97-BC50-9E5F7B841D67}" type="slidenum">
              <a:rPr lang="en-US" smtClean="0"/>
              <a:t>‹#›</a:t>
            </a:fld>
            <a:endParaRPr lang="en-US"/>
          </a:p>
        </p:txBody>
      </p:sp>
    </p:spTree>
    <p:extLst>
      <p:ext uri="{BB962C8B-B14F-4D97-AF65-F5344CB8AC3E}">
        <p14:creationId xmlns:p14="http://schemas.microsoft.com/office/powerpoint/2010/main" val="1453612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82A27-8061-40F9-BC56-BE05D39474E2}" type="datetimeFigureOut">
              <a:rPr lang="en-US" smtClean="0"/>
              <a:t>11/5/2025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4CEAB-D912-4C97-BC50-9E5F7B841D67}" type="slidenum">
              <a:rPr lang="en-US" smtClean="0"/>
              <a:t>‹#›</a:t>
            </a:fld>
            <a:endParaRPr lang="en-US"/>
          </a:p>
        </p:txBody>
      </p:sp>
      <p:pic>
        <p:nvPicPr>
          <p:cNvPr id="7" name="Picture 6"/>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547742" y="62170"/>
            <a:ext cx="2456047" cy="1321787"/>
          </a:xfrm>
          <a:prstGeom prst="rect">
            <a:avLst/>
          </a:prstGeom>
        </p:spPr>
      </p:pic>
      <p:pic>
        <p:nvPicPr>
          <p:cNvPr id="9" name="Picture 8"/>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486649" y="5896877"/>
            <a:ext cx="994940" cy="806708"/>
          </a:xfrm>
          <a:prstGeom prst="rect">
            <a:avLst/>
          </a:prstGeom>
        </p:spPr>
      </p:pic>
    </p:spTree>
    <p:extLst>
      <p:ext uri="{BB962C8B-B14F-4D97-AF65-F5344CB8AC3E}">
        <p14:creationId xmlns:p14="http://schemas.microsoft.com/office/powerpoint/2010/main" val="3111377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discover.pbcgov.org/youthservices/Pages/Camp-Provider-Presentations.aspx" TargetMode="External"/><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discover.pbcgov.org/SiteAssets/helpers/videoplayer.htm?videoid=youth/Summer_Camp_Provider_Guide" TargetMode="External"/><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hyperlink" Target="mailto:DSaintyl@pbc.gov"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www.discover.pbcgov.com/youthservices" TargetMode="External"/><Relationship Id="rId4" Type="http://schemas.openxmlformats.org/officeDocument/2006/relationships/hyperlink" Target="mailto:TWilliams4JWilson@pbc.go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4443" y="155839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7" name="Picture 6">
            <a:extLst>
              <a:ext uri="{FF2B5EF4-FFF2-40B4-BE49-F238E27FC236}">
                <a16:creationId xmlns:a16="http://schemas.microsoft.com/office/drawing/2014/main" id="{138711CF-8C09-E751-2A44-FCC3646279EE}"/>
              </a:ext>
            </a:extLst>
          </p:cNvPr>
          <p:cNvPicPr>
            <a:picLocks noChangeAspect="1"/>
          </p:cNvPicPr>
          <p:nvPr/>
        </p:nvPicPr>
        <p:blipFill>
          <a:blip r:embed="rId3"/>
          <a:stretch>
            <a:fillRect/>
          </a:stretch>
        </p:blipFill>
        <p:spPr>
          <a:xfrm>
            <a:off x="2362008" y="1900386"/>
            <a:ext cx="4419983" cy="2822693"/>
          </a:xfrm>
          <a:prstGeom prst="rect">
            <a:avLst/>
          </a:prstGeom>
        </p:spPr>
      </p:pic>
      <p:pic>
        <p:nvPicPr>
          <p:cNvPr id="8" name="Picture 7">
            <a:extLst>
              <a:ext uri="{FF2B5EF4-FFF2-40B4-BE49-F238E27FC236}">
                <a16:creationId xmlns:a16="http://schemas.microsoft.com/office/drawing/2014/main" id="{C5FAF39C-FD7A-A9A5-DEF9-C5E285F54905}"/>
              </a:ext>
            </a:extLst>
          </p:cNvPr>
          <p:cNvPicPr>
            <a:picLocks noChangeAspect="1"/>
          </p:cNvPicPr>
          <p:nvPr/>
        </p:nvPicPr>
        <p:blipFill>
          <a:blip r:embed="rId4"/>
          <a:stretch>
            <a:fillRect/>
          </a:stretch>
        </p:blipFill>
        <p:spPr>
          <a:xfrm>
            <a:off x="1305851" y="4549729"/>
            <a:ext cx="6584251" cy="1499746"/>
          </a:xfrm>
          <a:prstGeom prst="rect">
            <a:avLst/>
          </a:prstGeom>
        </p:spPr>
      </p:pic>
    </p:spTree>
    <p:extLst>
      <p:ext uri="{BB962C8B-B14F-4D97-AF65-F5344CB8AC3E}">
        <p14:creationId xmlns:p14="http://schemas.microsoft.com/office/powerpoint/2010/main" val="3476612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2837-DDCF-BBEA-D65F-569E3CD57DC9}"/>
            </a:ext>
          </a:extLst>
        </p:cNvPr>
        <p:cNvGrpSpPr/>
        <p:nvPr/>
      </p:nvGrpSpPr>
      <p:grpSpPr>
        <a:xfrm>
          <a:off x="0" y="0"/>
          <a:ext cx="0" cy="0"/>
          <a:chOff x="0" y="0"/>
          <a:chExt cx="0" cy="0"/>
        </a:xfrm>
      </p:grpSpPr>
      <p:pic>
        <p:nvPicPr>
          <p:cNvPr id="138245" name="Picture 2">
            <a:extLst>
              <a:ext uri="{FF2B5EF4-FFF2-40B4-BE49-F238E27FC236}">
                <a16:creationId xmlns:a16="http://schemas.microsoft.com/office/drawing/2014/main" id="{C852AC34-D0E7-B755-0142-6A026CB3FD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1345" y="2361547"/>
            <a:ext cx="24495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C2107F6-635F-A872-8954-5132574ABFE8}"/>
              </a:ext>
            </a:extLst>
          </p:cNvPr>
          <p:cNvSpPr/>
          <p:nvPr/>
        </p:nvSpPr>
        <p:spPr>
          <a:xfrm>
            <a:off x="182836" y="137264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7" name="Title 1">
            <a:extLst>
              <a:ext uri="{FF2B5EF4-FFF2-40B4-BE49-F238E27FC236}">
                <a16:creationId xmlns:a16="http://schemas.microsoft.com/office/drawing/2014/main" id="{F6F4505D-D7B2-C37A-1FCD-27023DBBCA97}"/>
              </a:ext>
            </a:extLst>
          </p:cNvPr>
          <p:cNvSpPr>
            <a:spLocks noGrp="1"/>
          </p:cNvSpPr>
          <p:nvPr>
            <p:ph type="title"/>
          </p:nvPr>
        </p:nvSpPr>
        <p:spPr>
          <a:xfrm>
            <a:off x="628650" y="365125"/>
            <a:ext cx="7886700" cy="1325563"/>
          </a:xfrm>
        </p:spPr>
        <p:txBody>
          <a:bodyPr>
            <a:normAutofit/>
          </a:bodyPr>
          <a:lstStyle/>
          <a:p>
            <a:r>
              <a:rPr lang="en-US" b="1" dirty="0">
                <a:solidFill>
                  <a:srgbClr val="9A53A0"/>
                </a:solidFill>
              </a:rPr>
              <a:t>Additional Documents </a:t>
            </a:r>
          </a:p>
        </p:txBody>
      </p:sp>
      <p:sp>
        <p:nvSpPr>
          <p:cNvPr id="2" name="TextBox 1">
            <a:extLst>
              <a:ext uri="{FF2B5EF4-FFF2-40B4-BE49-F238E27FC236}">
                <a16:creationId xmlns:a16="http://schemas.microsoft.com/office/drawing/2014/main" id="{37E0F7C5-B71E-4017-5CF6-1B2126F027D1}"/>
              </a:ext>
            </a:extLst>
          </p:cNvPr>
          <p:cNvSpPr txBox="1"/>
          <p:nvPr/>
        </p:nvSpPr>
        <p:spPr>
          <a:xfrm>
            <a:off x="459607" y="1687354"/>
            <a:ext cx="7558238" cy="4647426"/>
          </a:xfrm>
          <a:prstGeom prst="rect">
            <a:avLst/>
          </a:prstGeom>
          <a:noFill/>
        </p:spPr>
        <p:txBody>
          <a:bodyPr wrap="square">
            <a:spAutoFit/>
          </a:bodyPr>
          <a:lstStyle/>
          <a:p>
            <a:pPr marL="342900" indent="-342900">
              <a:buFont typeface="Wingdings" panose="05000000000000000000" pitchFamily="2" charset="2"/>
              <a:buChar char="§"/>
              <a:defRPr/>
            </a:pPr>
            <a:r>
              <a:rPr lang="en-US" sz="2000" dirty="0"/>
              <a:t>501(c)(3) (if applicable)</a:t>
            </a:r>
          </a:p>
          <a:p>
            <a:pPr marL="342900" indent="-342900">
              <a:buFont typeface="Wingdings" panose="05000000000000000000" pitchFamily="2" charset="2"/>
              <a:buChar char="§"/>
              <a:defRPr/>
            </a:pPr>
            <a:r>
              <a:rPr lang="en-US" sz="2000" dirty="0">
                <a:latin typeface="+mn-lt"/>
              </a:rPr>
              <a:t>Field Trip Safety Policy</a:t>
            </a:r>
          </a:p>
          <a:p>
            <a:pPr marL="342900" indent="-342900">
              <a:buFont typeface="Wingdings" panose="05000000000000000000" pitchFamily="2" charset="2"/>
              <a:buChar char="§"/>
              <a:defRPr/>
            </a:pPr>
            <a:r>
              <a:rPr lang="en-US" sz="2000" dirty="0">
                <a:latin typeface="+mn-lt"/>
              </a:rPr>
              <a:t>Field Trip List</a:t>
            </a:r>
          </a:p>
          <a:p>
            <a:pPr marL="342900" indent="-342900">
              <a:buFont typeface="Wingdings" panose="05000000000000000000" pitchFamily="2" charset="2"/>
              <a:buChar char="§"/>
              <a:defRPr/>
            </a:pPr>
            <a:r>
              <a:rPr lang="en-US" sz="2000" dirty="0">
                <a:latin typeface="+mn-lt"/>
              </a:rPr>
              <a:t>Registration Forms/Packet </a:t>
            </a:r>
          </a:p>
          <a:p>
            <a:pPr marL="342900" indent="-342900">
              <a:buFont typeface="Wingdings" panose="05000000000000000000" pitchFamily="2" charset="2"/>
              <a:buChar char="§"/>
              <a:defRPr/>
            </a:pPr>
            <a:r>
              <a:rPr lang="en-US" sz="2000" dirty="0">
                <a:latin typeface="+mn-lt"/>
              </a:rPr>
              <a:t>Behavior Policy</a:t>
            </a:r>
          </a:p>
          <a:p>
            <a:pPr>
              <a:defRPr/>
            </a:pPr>
            <a:endParaRPr lang="en-US" sz="2000" dirty="0">
              <a:latin typeface="+mn-lt"/>
            </a:endParaRPr>
          </a:p>
          <a:p>
            <a:pPr>
              <a:defRPr/>
            </a:pPr>
            <a:r>
              <a:rPr lang="en-US" sz="2000" dirty="0">
                <a:latin typeface="+mn-lt"/>
              </a:rPr>
              <a:t>EEC Providers:</a:t>
            </a:r>
          </a:p>
          <a:p>
            <a:pPr marL="342900" indent="-342900">
              <a:buFont typeface="Wingdings" panose="05000000000000000000" pitchFamily="2" charset="2"/>
              <a:buChar char="§"/>
              <a:defRPr/>
            </a:pPr>
            <a:r>
              <a:rPr lang="en-US" sz="2000" dirty="0">
                <a:solidFill>
                  <a:srgbClr val="FF0000"/>
                </a:solidFill>
                <a:latin typeface="+mn-lt"/>
              </a:rPr>
              <a:t>Certified Teacher</a:t>
            </a:r>
          </a:p>
          <a:p>
            <a:pPr marL="342900" indent="-342900">
              <a:buFont typeface="Wingdings" panose="05000000000000000000" pitchFamily="2" charset="2"/>
              <a:buChar char="§"/>
              <a:defRPr/>
            </a:pPr>
            <a:r>
              <a:rPr lang="en-US" sz="2000" dirty="0">
                <a:latin typeface="+mn-lt"/>
              </a:rPr>
              <a:t>Approved Curriculum</a:t>
            </a:r>
          </a:p>
          <a:p>
            <a:pPr marL="342900" indent="-342900">
              <a:buFont typeface="Wingdings" panose="05000000000000000000" pitchFamily="2" charset="2"/>
              <a:buChar char="§"/>
              <a:defRPr/>
            </a:pPr>
            <a:r>
              <a:rPr lang="en-US" sz="2000" dirty="0">
                <a:latin typeface="+mn-lt"/>
              </a:rPr>
              <a:t>Sample Pre/Post-Test (Math/Reading)</a:t>
            </a:r>
          </a:p>
          <a:p>
            <a:pPr>
              <a:defRPr/>
            </a:pPr>
            <a:endParaRPr lang="en-US" sz="2400" dirty="0">
              <a:latin typeface="+mn-lt"/>
            </a:endParaRPr>
          </a:p>
          <a:p>
            <a:pPr>
              <a:defRPr/>
            </a:pPr>
            <a:endParaRPr lang="en-US" sz="2400" dirty="0">
              <a:latin typeface="+mn-lt"/>
            </a:endParaRPr>
          </a:p>
          <a:p>
            <a:pPr>
              <a:defRPr/>
            </a:pPr>
            <a:r>
              <a:rPr lang="en-US" sz="2400" b="1" dirty="0">
                <a:solidFill>
                  <a:srgbClr val="FF0000"/>
                </a:solidFill>
              </a:rPr>
              <a:t>NOTE: All documents must be current</a:t>
            </a:r>
          </a:p>
          <a:p>
            <a:pPr>
              <a:defRPr/>
            </a:pPr>
            <a:endParaRPr lang="en-US" sz="2400" dirty="0">
              <a:latin typeface="+mn-lt"/>
            </a:endParaRPr>
          </a:p>
        </p:txBody>
      </p:sp>
    </p:spTree>
    <p:extLst>
      <p:ext uri="{BB962C8B-B14F-4D97-AF65-F5344CB8AC3E}">
        <p14:creationId xmlns:p14="http://schemas.microsoft.com/office/powerpoint/2010/main" val="106571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86" y="452473"/>
            <a:ext cx="6006164" cy="540327"/>
          </a:xfrm>
        </p:spPr>
        <p:txBody>
          <a:bodyPr>
            <a:normAutofit fontScale="90000"/>
          </a:bodyPr>
          <a:lstStyle/>
          <a:p>
            <a:r>
              <a:rPr lang="en-US" b="1" dirty="0">
                <a:solidFill>
                  <a:srgbClr val="9A53A0"/>
                </a:solidFill>
              </a:rPr>
              <a:t>Certificate of Insurance (COI)</a:t>
            </a:r>
          </a:p>
        </p:txBody>
      </p:sp>
      <p:sp>
        <p:nvSpPr>
          <p:cNvPr id="9" name="Rectangle 8"/>
          <p:cNvSpPr/>
          <p:nvPr/>
        </p:nvSpPr>
        <p:spPr>
          <a:xfrm>
            <a:off x="198466" y="1380671"/>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6" name="Picture 5">
            <a:extLst>
              <a:ext uri="{FF2B5EF4-FFF2-40B4-BE49-F238E27FC236}">
                <a16:creationId xmlns:a16="http://schemas.microsoft.com/office/drawing/2014/main" id="{9F657024-40DD-F392-35BE-95F4388E970A}"/>
              </a:ext>
            </a:extLst>
          </p:cNvPr>
          <p:cNvPicPr>
            <a:picLocks noChangeAspect="1"/>
          </p:cNvPicPr>
          <p:nvPr/>
        </p:nvPicPr>
        <p:blipFill>
          <a:blip r:embed="rId3"/>
          <a:stretch>
            <a:fillRect/>
          </a:stretch>
        </p:blipFill>
        <p:spPr>
          <a:xfrm>
            <a:off x="279132" y="1452608"/>
            <a:ext cx="7228573" cy="5292093"/>
          </a:xfrm>
          <a:prstGeom prst="rect">
            <a:avLst/>
          </a:prstGeom>
        </p:spPr>
      </p:pic>
    </p:spTree>
    <p:extLst>
      <p:ext uri="{BB962C8B-B14F-4D97-AF65-F5344CB8AC3E}">
        <p14:creationId xmlns:p14="http://schemas.microsoft.com/office/powerpoint/2010/main" val="1564055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DE588-53A1-75E9-3740-FEEF38761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D2F3C-6E0D-924F-03BE-94E58B92948A}"/>
              </a:ext>
            </a:extLst>
          </p:cNvPr>
          <p:cNvSpPr>
            <a:spLocks noGrp="1"/>
          </p:cNvSpPr>
          <p:nvPr>
            <p:ph type="title"/>
          </p:nvPr>
        </p:nvSpPr>
        <p:spPr>
          <a:xfrm>
            <a:off x="483904" y="662631"/>
            <a:ext cx="4973620" cy="540327"/>
          </a:xfrm>
        </p:spPr>
        <p:txBody>
          <a:bodyPr>
            <a:normAutofit fontScale="90000"/>
          </a:bodyPr>
          <a:lstStyle/>
          <a:p>
            <a:r>
              <a:rPr lang="en-US" b="1" dirty="0">
                <a:solidFill>
                  <a:srgbClr val="9A53A0"/>
                </a:solidFill>
              </a:rPr>
              <a:t>Certificate of Insurance (COI)</a:t>
            </a:r>
          </a:p>
        </p:txBody>
      </p:sp>
      <p:sp>
        <p:nvSpPr>
          <p:cNvPr id="9" name="Rectangle 8">
            <a:extLst>
              <a:ext uri="{FF2B5EF4-FFF2-40B4-BE49-F238E27FC236}">
                <a16:creationId xmlns:a16="http://schemas.microsoft.com/office/drawing/2014/main" id="{E5769084-0399-A36B-72BA-871481570498}"/>
              </a:ext>
            </a:extLst>
          </p:cNvPr>
          <p:cNvSpPr/>
          <p:nvPr/>
        </p:nvSpPr>
        <p:spPr>
          <a:xfrm>
            <a:off x="198466" y="145546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3" name="Picture 2">
            <a:extLst>
              <a:ext uri="{FF2B5EF4-FFF2-40B4-BE49-F238E27FC236}">
                <a16:creationId xmlns:a16="http://schemas.microsoft.com/office/drawing/2014/main" id="{499ED7DB-39D8-8B24-3C37-58438211A804}"/>
              </a:ext>
            </a:extLst>
          </p:cNvPr>
          <p:cNvPicPr>
            <a:picLocks noChangeAspect="1"/>
          </p:cNvPicPr>
          <p:nvPr/>
        </p:nvPicPr>
        <p:blipFill>
          <a:blip r:embed="rId3"/>
          <a:stretch>
            <a:fillRect/>
          </a:stretch>
        </p:blipFill>
        <p:spPr>
          <a:xfrm>
            <a:off x="339864" y="1598657"/>
            <a:ext cx="8464271" cy="4260539"/>
          </a:xfrm>
          <a:prstGeom prst="rect">
            <a:avLst/>
          </a:prstGeom>
        </p:spPr>
      </p:pic>
    </p:spTree>
    <p:extLst>
      <p:ext uri="{BB962C8B-B14F-4D97-AF65-F5344CB8AC3E}">
        <p14:creationId xmlns:p14="http://schemas.microsoft.com/office/powerpoint/2010/main" val="1236050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1927E-D06D-0B69-8FD0-7C2162670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65257-CDB3-854D-4313-E0DF6AB00C97}"/>
              </a:ext>
            </a:extLst>
          </p:cNvPr>
          <p:cNvSpPr>
            <a:spLocks noGrp="1"/>
          </p:cNvSpPr>
          <p:nvPr>
            <p:ph type="title"/>
          </p:nvPr>
        </p:nvSpPr>
        <p:spPr>
          <a:xfrm>
            <a:off x="483904" y="662631"/>
            <a:ext cx="4973620" cy="540327"/>
          </a:xfrm>
        </p:spPr>
        <p:txBody>
          <a:bodyPr>
            <a:normAutofit fontScale="90000"/>
          </a:bodyPr>
          <a:lstStyle/>
          <a:p>
            <a:r>
              <a:rPr lang="en-US" b="1" dirty="0">
                <a:solidFill>
                  <a:srgbClr val="9A53A0"/>
                </a:solidFill>
              </a:rPr>
              <a:t>Certificate of Insurance (COI)</a:t>
            </a:r>
          </a:p>
        </p:txBody>
      </p:sp>
      <p:sp>
        <p:nvSpPr>
          <p:cNvPr id="9" name="Rectangle 8">
            <a:extLst>
              <a:ext uri="{FF2B5EF4-FFF2-40B4-BE49-F238E27FC236}">
                <a16:creationId xmlns:a16="http://schemas.microsoft.com/office/drawing/2014/main" id="{A29FB8A4-72AA-5D10-3C06-7A27EEC72B70}"/>
              </a:ext>
            </a:extLst>
          </p:cNvPr>
          <p:cNvSpPr/>
          <p:nvPr/>
        </p:nvSpPr>
        <p:spPr>
          <a:xfrm>
            <a:off x="198466" y="145546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4" name="Picture 3">
            <a:extLst>
              <a:ext uri="{FF2B5EF4-FFF2-40B4-BE49-F238E27FC236}">
                <a16:creationId xmlns:a16="http://schemas.microsoft.com/office/drawing/2014/main" id="{A9EB0227-ECA4-2A2D-C20D-9BD7D997BEB1}"/>
              </a:ext>
            </a:extLst>
          </p:cNvPr>
          <p:cNvPicPr>
            <a:picLocks noChangeAspect="1"/>
          </p:cNvPicPr>
          <p:nvPr/>
        </p:nvPicPr>
        <p:blipFill>
          <a:blip r:embed="rId3"/>
          <a:stretch>
            <a:fillRect/>
          </a:stretch>
        </p:blipFill>
        <p:spPr>
          <a:xfrm>
            <a:off x="30086" y="1779917"/>
            <a:ext cx="9083827" cy="4115157"/>
          </a:xfrm>
          <a:prstGeom prst="rect">
            <a:avLst/>
          </a:prstGeom>
        </p:spPr>
      </p:pic>
    </p:spTree>
    <p:extLst>
      <p:ext uri="{BB962C8B-B14F-4D97-AF65-F5344CB8AC3E}">
        <p14:creationId xmlns:p14="http://schemas.microsoft.com/office/powerpoint/2010/main" val="119224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4AC22-54FC-627F-2D5F-E69F23ECEA5A}"/>
              </a:ext>
            </a:extLst>
          </p:cNvPr>
          <p:cNvSpPr>
            <a:spLocks noGrp="1"/>
          </p:cNvSpPr>
          <p:nvPr>
            <p:ph type="title"/>
          </p:nvPr>
        </p:nvSpPr>
        <p:spPr>
          <a:xfrm>
            <a:off x="685800" y="528237"/>
            <a:ext cx="5848350" cy="1143000"/>
          </a:xfrm>
        </p:spPr>
        <p:txBody>
          <a:bodyPr>
            <a:normAutofit fontScale="90000"/>
          </a:bodyPr>
          <a:lstStyle/>
          <a:p>
            <a:pPr>
              <a:defRPr/>
            </a:pPr>
            <a:r>
              <a:rPr lang="en-US" sz="4000" b="1" dirty="0">
                <a:solidFill>
                  <a:srgbClr val="9A53A0"/>
                </a:solidFill>
                <a:latin typeface="+mn-lt"/>
              </a:rPr>
              <a:t>DCF Affidavit of Compliance  </a:t>
            </a:r>
          </a:p>
        </p:txBody>
      </p:sp>
      <p:pic>
        <p:nvPicPr>
          <p:cNvPr id="148483" name="Picture 4">
            <a:extLst>
              <a:ext uri="{FF2B5EF4-FFF2-40B4-BE49-F238E27FC236}">
                <a16:creationId xmlns:a16="http://schemas.microsoft.com/office/drawing/2014/main" id="{FBBFA1A9-2D10-61BE-62D4-505B4772B1F1}"/>
              </a:ext>
            </a:extLst>
          </p:cNvPr>
          <p:cNvPicPr>
            <a:picLocks noChangeAspect="1"/>
          </p:cNvPicPr>
          <p:nvPr/>
        </p:nvPicPr>
        <p:blipFill>
          <a:blip r:embed="rId3">
            <a:extLst>
              <a:ext uri="{28A0092B-C50C-407E-A947-70E740481C1C}">
                <a14:useLocalDpi xmlns:a14="http://schemas.microsoft.com/office/drawing/2010/main" val="0"/>
              </a:ext>
            </a:extLst>
          </a:blip>
          <a:srcRect t="2985" r="5000" b="2985"/>
          <a:stretch>
            <a:fillRect/>
          </a:stretch>
        </p:blipFill>
        <p:spPr bwMode="auto">
          <a:xfrm>
            <a:off x="294719" y="1499044"/>
            <a:ext cx="7116734" cy="531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CF50775-4505-D3D8-7F0D-91E2827FDF3A}"/>
              </a:ext>
            </a:extLst>
          </p:cNvPr>
          <p:cNvSpPr/>
          <p:nvPr/>
        </p:nvSpPr>
        <p:spPr>
          <a:xfrm>
            <a:off x="198466" y="1427107"/>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EC73-AFC8-549E-F8D2-CD7F28AEB104}"/>
              </a:ext>
            </a:extLst>
          </p:cNvPr>
          <p:cNvSpPr>
            <a:spLocks noGrp="1"/>
          </p:cNvSpPr>
          <p:nvPr>
            <p:ph type="title"/>
          </p:nvPr>
        </p:nvSpPr>
        <p:spPr/>
        <p:txBody>
          <a:bodyPr/>
          <a:lstStyle/>
          <a:p>
            <a:pPr>
              <a:defRPr/>
            </a:pPr>
            <a:r>
              <a:rPr lang="en-US" b="1" dirty="0" err="1">
                <a:solidFill>
                  <a:srgbClr val="9A53A0"/>
                </a:solidFill>
                <a:latin typeface="+mn-lt"/>
              </a:rPr>
              <a:t>Sunbiz</a:t>
            </a:r>
            <a:r>
              <a:rPr lang="en-US" b="1" dirty="0">
                <a:solidFill>
                  <a:srgbClr val="9A53A0"/>
                </a:solidFill>
                <a:latin typeface="+mn-lt"/>
              </a:rPr>
              <a:t> &amp; W-9</a:t>
            </a:r>
          </a:p>
        </p:txBody>
      </p:sp>
      <p:pic>
        <p:nvPicPr>
          <p:cNvPr id="150531" name="Picture 4" descr="C:\Users\Jeverst\Desktop\20191031104017971.jpg">
            <a:extLst>
              <a:ext uri="{FF2B5EF4-FFF2-40B4-BE49-F238E27FC236}">
                <a16:creationId xmlns:a16="http://schemas.microsoft.com/office/drawing/2014/main" id="{741C451E-70F1-AFCA-629D-A0611E2E4D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060" t="1370" r="21574" b="19180"/>
          <a:stretch>
            <a:fillRect/>
          </a:stretch>
        </p:blipFill>
        <p:spPr bwMode="auto">
          <a:xfrm>
            <a:off x="209550" y="1818974"/>
            <a:ext cx="48768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3">
            <a:extLst>
              <a:ext uri="{FF2B5EF4-FFF2-40B4-BE49-F238E27FC236}">
                <a16:creationId xmlns:a16="http://schemas.microsoft.com/office/drawing/2014/main" id="{90CFF67A-1779-E1AC-06BF-CE52CDAA55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 y="1677988"/>
            <a:ext cx="504825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It&amp;#39;s That Time of Year Again: W9 Best Practices, Part I - APM Help &amp;amp;  Bookkeeping">
            <a:extLst>
              <a:ext uri="{FF2B5EF4-FFF2-40B4-BE49-F238E27FC236}">
                <a16:creationId xmlns:a16="http://schemas.microsoft.com/office/drawing/2014/main" id="{A3796A43-9500-2E99-0152-48C57E77B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75" y="1427107"/>
            <a:ext cx="4683125" cy="462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 Arrow 8">
            <a:extLst>
              <a:ext uri="{FF2B5EF4-FFF2-40B4-BE49-F238E27FC236}">
                <a16:creationId xmlns:a16="http://schemas.microsoft.com/office/drawing/2014/main" id="{AD6C6B0E-D1C0-92D5-68FA-20F8E1D0414C}"/>
              </a:ext>
            </a:extLst>
          </p:cNvPr>
          <p:cNvSpPr/>
          <p:nvPr/>
        </p:nvSpPr>
        <p:spPr>
          <a:xfrm rot="5400000">
            <a:off x="5938825" y="5114078"/>
            <a:ext cx="320951" cy="1409820"/>
          </a:xfrm>
          <a:prstGeom prst="upArrow">
            <a:avLst/>
          </a:prstGeom>
          <a:solidFill>
            <a:srgbClr val="7030A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Up-Down Arrow 5">
            <a:extLst>
              <a:ext uri="{FF2B5EF4-FFF2-40B4-BE49-F238E27FC236}">
                <a16:creationId xmlns:a16="http://schemas.microsoft.com/office/drawing/2014/main" id="{BC2AD22B-A64E-1466-2B16-D662ADCFCFB5}"/>
              </a:ext>
            </a:extLst>
          </p:cNvPr>
          <p:cNvSpPr/>
          <p:nvPr/>
        </p:nvSpPr>
        <p:spPr>
          <a:xfrm rot="3032069">
            <a:off x="3078974" y="2167731"/>
            <a:ext cx="381000" cy="3060700"/>
          </a:xfrm>
          <a:prstGeom prst="upDownArrow">
            <a:avLst/>
          </a:prstGeom>
          <a:solidFill>
            <a:srgbClr val="7030A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C1AB4E5B-814E-A83F-0DE6-932B7B0D1C8A}"/>
              </a:ext>
            </a:extLst>
          </p:cNvPr>
          <p:cNvSpPr/>
          <p:nvPr/>
        </p:nvSpPr>
        <p:spPr>
          <a:xfrm>
            <a:off x="198466" y="1427107"/>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42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8212A-A491-E74F-84A3-FE7F1C7AE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16567-E8D3-137F-7ABB-8FF56BDF5175}"/>
              </a:ext>
            </a:extLst>
          </p:cNvPr>
          <p:cNvSpPr>
            <a:spLocks noGrp="1"/>
          </p:cNvSpPr>
          <p:nvPr>
            <p:ph type="title"/>
          </p:nvPr>
        </p:nvSpPr>
        <p:spPr/>
        <p:txBody>
          <a:bodyPr/>
          <a:lstStyle/>
          <a:p>
            <a:pPr>
              <a:defRPr/>
            </a:pPr>
            <a:r>
              <a:rPr lang="en-US" b="1" dirty="0">
                <a:solidFill>
                  <a:srgbClr val="9A53A0"/>
                </a:solidFill>
                <a:latin typeface="+mn-lt"/>
              </a:rPr>
              <a:t>Fire Inspection </a:t>
            </a:r>
          </a:p>
        </p:txBody>
      </p:sp>
      <p:sp>
        <p:nvSpPr>
          <p:cNvPr id="3" name="Rectangle 2">
            <a:extLst>
              <a:ext uri="{FF2B5EF4-FFF2-40B4-BE49-F238E27FC236}">
                <a16:creationId xmlns:a16="http://schemas.microsoft.com/office/drawing/2014/main" id="{340E3D3A-26A3-75BA-D346-E90C3CBFFB68}"/>
              </a:ext>
            </a:extLst>
          </p:cNvPr>
          <p:cNvSpPr/>
          <p:nvPr/>
        </p:nvSpPr>
        <p:spPr>
          <a:xfrm>
            <a:off x="198466" y="1427107"/>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5" name="Picture 4">
            <a:extLst>
              <a:ext uri="{FF2B5EF4-FFF2-40B4-BE49-F238E27FC236}">
                <a16:creationId xmlns:a16="http://schemas.microsoft.com/office/drawing/2014/main" id="{DAB67C85-ED97-2F78-C64B-7C71485DBED5}"/>
              </a:ext>
            </a:extLst>
          </p:cNvPr>
          <p:cNvPicPr>
            <a:picLocks noChangeAspect="1"/>
          </p:cNvPicPr>
          <p:nvPr/>
        </p:nvPicPr>
        <p:blipFill>
          <a:blip r:embed="rId3"/>
          <a:stretch>
            <a:fillRect/>
          </a:stretch>
        </p:blipFill>
        <p:spPr>
          <a:xfrm>
            <a:off x="198466" y="1565183"/>
            <a:ext cx="5268683" cy="3168421"/>
          </a:xfrm>
          <a:prstGeom prst="rect">
            <a:avLst/>
          </a:prstGeom>
        </p:spPr>
      </p:pic>
      <p:pic>
        <p:nvPicPr>
          <p:cNvPr id="8" name="Picture 7">
            <a:extLst>
              <a:ext uri="{FF2B5EF4-FFF2-40B4-BE49-F238E27FC236}">
                <a16:creationId xmlns:a16="http://schemas.microsoft.com/office/drawing/2014/main" id="{3E54CCD6-7696-462C-79E0-5D85D4164AF7}"/>
              </a:ext>
            </a:extLst>
          </p:cNvPr>
          <p:cNvPicPr>
            <a:picLocks noChangeAspect="1"/>
          </p:cNvPicPr>
          <p:nvPr/>
        </p:nvPicPr>
        <p:blipFill>
          <a:blip r:embed="rId4"/>
          <a:stretch>
            <a:fillRect/>
          </a:stretch>
        </p:blipFill>
        <p:spPr>
          <a:xfrm>
            <a:off x="3829737" y="2752670"/>
            <a:ext cx="5115797" cy="3077171"/>
          </a:xfrm>
          <a:prstGeom prst="rect">
            <a:avLst/>
          </a:prstGeom>
        </p:spPr>
      </p:pic>
    </p:spTree>
    <p:extLst>
      <p:ext uri="{BB962C8B-B14F-4D97-AF65-F5344CB8AC3E}">
        <p14:creationId xmlns:p14="http://schemas.microsoft.com/office/powerpoint/2010/main" val="4197378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04F2-95F4-3518-48C1-977B4799C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1C322-21BC-3084-7C30-3B6971C92761}"/>
              </a:ext>
            </a:extLst>
          </p:cNvPr>
          <p:cNvSpPr>
            <a:spLocks noGrp="1"/>
          </p:cNvSpPr>
          <p:nvPr>
            <p:ph type="title"/>
          </p:nvPr>
        </p:nvSpPr>
        <p:spPr/>
        <p:txBody>
          <a:bodyPr/>
          <a:lstStyle/>
          <a:p>
            <a:pPr>
              <a:defRPr/>
            </a:pPr>
            <a:r>
              <a:rPr lang="en-US" b="1" dirty="0">
                <a:solidFill>
                  <a:srgbClr val="9A53A0"/>
                </a:solidFill>
                <a:latin typeface="+mn-lt"/>
              </a:rPr>
              <a:t>CPR Certificates </a:t>
            </a:r>
          </a:p>
        </p:txBody>
      </p:sp>
      <p:sp>
        <p:nvSpPr>
          <p:cNvPr id="3" name="Rectangle 2">
            <a:extLst>
              <a:ext uri="{FF2B5EF4-FFF2-40B4-BE49-F238E27FC236}">
                <a16:creationId xmlns:a16="http://schemas.microsoft.com/office/drawing/2014/main" id="{0DE6DFA7-3B87-8861-1F1A-AAA1AFDE3507}"/>
              </a:ext>
            </a:extLst>
          </p:cNvPr>
          <p:cNvSpPr/>
          <p:nvPr/>
        </p:nvSpPr>
        <p:spPr>
          <a:xfrm>
            <a:off x="198466" y="1427107"/>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6" name="Picture 5">
            <a:extLst>
              <a:ext uri="{FF2B5EF4-FFF2-40B4-BE49-F238E27FC236}">
                <a16:creationId xmlns:a16="http://schemas.microsoft.com/office/drawing/2014/main" id="{30E238C0-9764-120C-6E23-4AAE9BED14FE}"/>
              </a:ext>
            </a:extLst>
          </p:cNvPr>
          <p:cNvPicPr>
            <a:picLocks noChangeAspect="1"/>
          </p:cNvPicPr>
          <p:nvPr/>
        </p:nvPicPr>
        <p:blipFill>
          <a:blip r:embed="rId3"/>
          <a:stretch>
            <a:fillRect/>
          </a:stretch>
        </p:blipFill>
        <p:spPr>
          <a:xfrm>
            <a:off x="275468" y="1583171"/>
            <a:ext cx="4296532" cy="3847722"/>
          </a:xfrm>
          <a:prstGeom prst="rect">
            <a:avLst/>
          </a:prstGeom>
        </p:spPr>
      </p:pic>
      <p:pic>
        <p:nvPicPr>
          <p:cNvPr id="9" name="Picture 8">
            <a:extLst>
              <a:ext uri="{FF2B5EF4-FFF2-40B4-BE49-F238E27FC236}">
                <a16:creationId xmlns:a16="http://schemas.microsoft.com/office/drawing/2014/main" id="{9CF0CBBB-C674-017B-33E5-B68A849F2624}"/>
              </a:ext>
            </a:extLst>
          </p:cNvPr>
          <p:cNvPicPr>
            <a:picLocks noChangeAspect="1"/>
          </p:cNvPicPr>
          <p:nvPr/>
        </p:nvPicPr>
        <p:blipFill>
          <a:blip r:embed="rId4"/>
          <a:stretch>
            <a:fillRect/>
          </a:stretch>
        </p:blipFill>
        <p:spPr>
          <a:xfrm>
            <a:off x="4128385" y="2561025"/>
            <a:ext cx="4740147" cy="2788566"/>
          </a:xfrm>
          <a:prstGeom prst="rect">
            <a:avLst/>
          </a:prstGeom>
        </p:spPr>
      </p:pic>
    </p:spTree>
    <p:extLst>
      <p:ext uri="{BB962C8B-B14F-4D97-AF65-F5344CB8AC3E}">
        <p14:creationId xmlns:p14="http://schemas.microsoft.com/office/powerpoint/2010/main" val="470869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a:extLst>
              <a:ext uri="{FF2B5EF4-FFF2-40B4-BE49-F238E27FC236}">
                <a16:creationId xmlns:a16="http://schemas.microsoft.com/office/drawing/2014/main" id="{37BE7526-335E-39EB-EDDA-3B75A90E9694}"/>
              </a:ext>
            </a:extLst>
          </p:cNvPr>
          <p:cNvSpPr>
            <a:spLocks noGrp="1"/>
          </p:cNvSpPr>
          <p:nvPr>
            <p:ph type="title"/>
          </p:nvPr>
        </p:nvSpPr>
        <p:spPr/>
        <p:txBody>
          <a:bodyPr/>
          <a:lstStyle/>
          <a:p>
            <a:r>
              <a:rPr lang="en-US" altLang="en-US" b="1" dirty="0">
                <a:solidFill>
                  <a:srgbClr val="9A53A0"/>
                </a:solidFill>
              </a:rPr>
              <a:t>Daily Activity Schedule</a:t>
            </a:r>
          </a:p>
        </p:txBody>
      </p:sp>
      <p:pic>
        <p:nvPicPr>
          <p:cNvPr id="154629" name="Picture 2">
            <a:extLst>
              <a:ext uri="{FF2B5EF4-FFF2-40B4-BE49-F238E27FC236}">
                <a16:creationId xmlns:a16="http://schemas.microsoft.com/office/drawing/2014/main" id="{3CCC056B-1BA4-30F8-ADF0-F39A5640BB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90" y="1690689"/>
            <a:ext cx="7627624" cy="440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E391291-8C8B-013B-21FA-72B4F362ECB1}"/>
              </a:ext>
            </a:extLst>
          </p:cNvPr>
          <p:cNvSpPr/>
          <p:nvPr/>
        </p:nvSpPr>
        <p:spPr>
          <a:xfrm>
            <a:off x="90890" y="1383553"/>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62EDE-BEDF-CCA0-E3F5-D355F1AACBC8}"/>
            </a:ext>
          </a:extLst>
        </p:cNvPr>
        <p:cNvGrpSpPr/>
        <p:nvPr/>
      </p:nvGrpSpPr>
      <p:grpSpPr>
        <a:xfrm>
          <a:off x="0" y="0"/>
          <a:ext cx="0" cy="0"/>
          <a:chOff x="0" y="0"/>
          <a:chExt cx="0" cy="0"/>
        </a:xfrm>
      </p:grpSpPr>
      <p:sp>
        <p:nvSpPr>
          <p:cNvPr id="154626" name="Title 1">
            <a:extLst>
              <a:ext uri="{FF2B5EF4-FFF2-40B4-BE49-F238E27FC236}">
                <a16:creationId xmlns:a16="http://schemas.microsoft.com/office/drawing/2014/main" id="{6ADDF7BF-0BE2-3256-99B5-336C0434C9A2}"/>
              </a:ext>
            </a:extLst>
          </p:cNvPr>
          <p:cNvSpPr>
            <a:spLocks noGrp="1"/>
          </p:cNvSpPr>
          <p:nvPr>
            <p:ph type="title"/>
          </p:nvPr>
        </p:nvSpPr>
        <p:spPr/>
        <p:txBody>
          <a:bodyPr/>
          <a:lstStyle/>
          <a:p>
            <a:r>
              <a:rPr lang="en-US" altLang="en-US" b="1" dirty="0">
                <a:solidFill>
                  <a:srgbClr val="9A53A0"/>
                </a:solidFill>
              </a:rPr>
              <a:t>Daily Activity Schedule</a:t>
            </a:r>
          </a:p>
        </p:txBody>
      </p:sp>
      <p:sp>
        <p:nvSpPr>
          <p:cNvPr id="3" name="Rectangle 2">
            <a:extLst>
              <a:ext uri="{FF2B5EF4-FFF2-40B4-BE49-F238E27FC236}">
                <a16:creationId xmlns:a16="http://schemas.microsoft.com/office/drawing/2014/main" id="{C278B1F9-019F-C931-98F5-BB1AD4F25B9B}"/>
              </a:ext>
            </a:extLst>
          </p:cNvPr>
          <p:cNvSpPr/>
          <p:nvPr/>
        </p:nvSpPr>
        <p:spPr>
          <a:xfrm>
            <a:off x="90890" y="1383553"/>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4" name="Picture 3">
            <a:extLst>
              <a:ext uri="{FF2B5EF4-FFF2-40B4-BE49-F238E27FC236}">
                <a16:creationId xmlns:a16="http://schemas.microsoft.com/office/drawing/2014/main" id="{163F1657-47EC-D414-A717-59EF92143A53}"/>
              </a:ext>
            </a:extLst>
          </p:cNvPr>
          <p:cNvPicPr>
            <a:picLocks noChangeAspect="1"/>
          </p:cNvPicPr>
          <p:nvPr/>
        </p:nvPicPr>
        <p:blipFill>
          <a:blip r:embed="rId3"/>
          <a:stretch>
            <a:fillRect/>
          </a:stretch>
        </p:blipFill>
        <p:spPr>
          <a:xfrm>
            <a:off x="200025" y="1690689"/>
            <a:ext cx="8943975" cy="5000625"/>
          </a:xfrm>
          <a:prstGeom prst="rect">
            <a:avLst/>
          </a:prstGeom>
        </p:spPr>
      </p:pic>
    </p:spTree>
    <p:extLst>
      <p:ext uri="{BB962C8B-B14F-4D97-AF65-F5344CB8AC3E}">
        <p14:creationId xmlns:p14="http://schemas.microsoft.com/office/powerpoint/2010/main" val="4164583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59" y="831837"/>
            <a:ext cx="4689417" cy="767695"/>
          </a:xfrm>
        </p:spPr>
        <p:txBody>
          <a:bodyPr>
            <a:normAutofit/>
          </a:bodyPr>
          <a:lstStyle/>
          <a:p>
            <a:r>
              <a:rPr lang="en-US" sz="4000" b="1" dirty="0">
                <a:solidFill>
                  <a:srgbClr val="9A53A0"/>
                </a:solidFill>
              </a:rPr>
              <a:t>Agenda</a:t>
            </a:r>
          </a:p>
        </p:txBody>
      </p:sp>
      <p:sp>
        <p:nvSpPr>
          <p:cNvPr id="7" name="Rectangle 6"/>
          <p:cNvSpPr/>
          <p:nvPr/>
        </p:nvSpPr>
        <p:spPr>
          <a:xfrm>
            <a:off x="240978" y="1546941"/>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8" name="Content Placeholder 47">
            <a:extLst>
              <a:ext uri="{FF2B5EF4-FFF2-40B4-BE49-F238E27FC236}">
                <a16:creationId xmlns:a16="http://schemas.microsoft.com/office/drawing/2014/main" id="{1F393B19-E7C1-9CA0-6D69-A2F1CB1F3B9D}"/>
              </a:ext>
            </a:extLst>
          </p:cNvPr>
          <p:cNvSpPr>
            <a:spLocks noGrp="1"/>
          </p:cNvSpPr>
          <p:nvPr>
            <p:ph idx="1"/>
          </p:nvPr>
        </p:nvSpPr>
        <p:spPr>
          <a:xfrm>
            <a:off x="671162" y="2004578"/>
            <a:ext cx="7886700" cy="4351338"/>
          </a:xfrm>
        </p:spPr>
        <p:txBody>
          <a:bodyPr>
            <a:normAutofit/>
          </a:bodyPr>
          <a:lstStyle/>
          <a:p>
            <a:pPr marL="452438" indent="-342900">
              <a:buFont typeface="Calibri" panose="020F0502020204030204" pitchFamily="34" charset="0"/>
              <a:buAutoNum type="arabicPeriod"/>
            </a:pPr>
            <a:r>
              <a:rPr lang="en-US" altLang="en-US" sz="2400" b="1" dirty="0">
                <a:solidFill>
                  <a:schemeClr val="accent2"/>
                </a:solidFill>
              </a:rPr>
              <a:t> Youth Services Staff Introductions</a:t>
            </a:r>
          </a:p>
          <a:p>
            <a:pPr marL="452438" indent="-342900">
              <a:buFont typeface="Calibri" panose="020F0502020204030204" pitchFamily="34" charset="0"/>
              <a:buAutoNum type="arabicPeriod"/>
            </a:pPr>
            <a:r>
              <a:rPr lang="en-US" altLang="en-US" sz="2400" b="1" dirty="0">
                <a:solidFill>
                  <a:schemeClr val="accent2"/>
                </a:solidFill>
              </a:rPr>
              <a:t>  Community Check-In</a:t>
            </a:r>
          </a:p>
          <a:p>
            <a:pPr marL="452438" indent="-342900">
              <a:buFont typeface="Calibri" panose="020F0502020204030204" pitchFamily="34" charset="0"/>
              <a:buAutoNum type="arabicPeriod"/>
            </a:pPr>
            <a:r>
              <a:rPr lang="en-US" altLang="en-US" sz="2400" b="1" dirty="0">
                <a:solidFill>
                  <a:schemeClr val="accent2"/>
                </a:solidFill>
              </a:rPr>
              <a:t>  Purpose of SCSP</a:t>
            </a:r>
          </a:p>
          <a:p>
            <a:pPr marL="452438" indent="-342900">
              <a:buFont typeface="Calibri" panose="020F0502020204030204" pitchFamily="34" charset="0"/>
              <a:buAutoNum type="arabicPeriod"/>
            </a:pPr>
            <a:r>
              <a:rPr lang="en-US" altLang="en-US" sz="2400" b="1" dirty="0">
                <a:solidFill>
                  <a:schemeClr val="accent2"/>
                </a:solidFill>
              </a:rPr>
              <a:t>  Program Overview </a:t>
            </a:r>
            <a:endParaRPr lang="en-US" altLang="en-US" sz="1800" b="1" dirty="0">
              <a:solidFill>
                <a:schemeClr val="accent2"/>
              </a:solidFill>
            </a:endParaRPr>
          </a:p>
          <a:p>
            <a:pPr marL="452438" indent="-342900">
              <a:buFont typeface="Calibri" panose="020F0502020204030204" pitchFamily="34" charset="0"/>
              <a:buAutoNum type="arabicPeriod"/>
            </a:pPr>
            <a:r>
              <a:rPr lang="en-US" altLang="en-US" sz="2400" b="1" dirty="0">
                <a:solidFill>
                  <a:schemeClr val="accent2"/>
                </a:solidFill>
              </a:rPr>
              <a:t>  Documentation Requirements </a:t>
            </a:r>
          </a:p>
          <a:p>
            <a:pPr marL="452438" indent="-342900">
              <a:buFont typeface="Calibri" panose="020F0502020204030204" pitchFamily="34" charset="0"/>
              <a:buAutoNum type="arabicPeriod"/>
            </a:pPr>
            <a:r>
              <a:rPr lang="en-US" altLang="en-US" sz="2400" b="1" dirty="0">
                <a:solidFill>
                  <a:schemeClr val="accent2"/>
                </a:solidFill>
              </a:rPr>
              <a:t>  Application Process </a:t>
            </a:r>
          </a:p>
          <a:p>
            <a:pPr marL="452438" indent="-342900">
              <a:buFont typeface="Calibri" panose="020F0502020204030204" pitchFamily="34" charset="0"/>
              <a:buAutoNum type="arabicPeriod"/>
            </a:pPr>
            <a:r>
              <a:rPr lang="en-US" altLang="en-US" sz="2400" b="1" dirty="0">
                <a:solidFill>
                  <a:schemeClr val="accent2"/>
                </a:solidFill>
              </a:rPr>
              <a:t>  Reimbursement Guidelines </a:t>
            </a:r>
          </a:p>
          <a:p>
            <a:pPr marL="452438" indent="-342900">
              <a:buFont typeface="Calibri" panose="020F0502020204030204" pitchFamily="34" charset="0"/>
              <a:buAutoNum type="arabicPeriod"/>
            </a:pPr>
            <a:r>
              <a:rPr lang="en-US" altLang="en-US" sz="2400" b="1" dirty="0">
                <a:solidFill>
                  <a:schemeClr val="accent2"/>
                </a:solidFill>
              </a:rPr>
              <a:t>  Questions/Closing Remarks</a:t>
            </a:r>
            <a:endParaRPr lang="en-US" sz="2400" dirty="0"/>
          </a:p>
        </p:txBody>
      </p:sp>
    </p:spTree>
    <p:extLst>
      <p:ext uri="{BB962C8B-B14F-4D97-AF65-F5344CB8AC3E}">
        <p14:creationId xmlns:p14="http://schemas.microsoft.com/office/powerpoint/2010/main" val="1293093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4AD2CE-EF97-D729-FBBE-696784F38AC1}"/>
              </a:ext>
            </a:extLst>
          </p:cNvPr>
          <p:cNvSpPr>
            <a:spLocks noGrp="1"/>
          </p:cNvSpPr>
          <p:nvPr>
            <p:ph type="title"/>
          </p:nvPr>
        </p:nvSpPr>
        <p:spPr>
          <a:xfrm>
            <a:off x="609600" y="533400"/>
            <a:ext cx="5715000" cy="1143000"/>
          </a:xfrm>
        </p:spPr>
        <p:txBody>
          <a:bodyPr>
            <a:normAutofit/>
          </a:bodyPr>
          <a:lstStyle/>
          <a:p>
            <a:pPr>
              <a:defRPr/>
            </a:pPr>
            <a:r>
              <a:rPr lang="en-US" sz="4000" b="1" dirty="0">
                <a:solidFill>
                  <a:srgbClr val="9A53A0"/>
                </a:solidFill>
              </a:rPr>
              <a:t>Provider Application </a:t>
            </a:r>
            <a:endParaRPr lang="en-US" altLang="en-US" sz="4000" dirty="0">
              <a:latin typeface="+mn-lt"/>
            </a:endParaRPr>
          </a:p>
        </p:txBody>
      </p:sp>
      <p:pic>
        <p:nvPicPr>
          <p:cNvPr id="121860" name="Picture 2">
            <a:extLst>
              <a:ext uri="{FF2B5EF4-FFF2-40B4-BE49-F238E27FC236}">
                <a16:creationId xmlns:a16="http://schemas.microsoft.com/office/drawing/2014/main" id="{3B95AD68-D47E-8D25-54CE-42015A2895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6703235" cy="488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1F2B08B-1060-A1B6-5277-D7F5E26E9219}"/>
              </a:ext>
            </a:extLst>
          </p:cNvPr>
          <p:cNvSpPr/>
          <p:nvPr/>
        </p:nvSpPr>
        <p:spPr>
          <a:xfrm>
            <a:off x="198466" y="1478526"/>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4D85B-5AAF-BC09-967B-3E5E199BBF0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5B6DF5C-54B5-33A5-9624-025AEC726E30}"/>
              </a:ext>
            </a:extLst>
          </p:cNvPr>
          <p:cNvSpPr>
            <a:spLocks noGrp="1"/>
          </p:cNvSpPr>
          <p:nvPr>
            <p:ph type="title"/>
          </p:nvPr>
        </p:nvSpPr>
        <p:spPr>
          <a:xfrm>
            <a:off x="609600" y="533400"/>
            <a:ext cx="5715000" cy="1143000"/>
          </a:xfrm>
        </p:spPr>
        <p:txBody>
          <a:bodyPr>
            <a:normAutofit/>
          </a:bodyPr>
          <a:lstStyle/>
          <a:p>
            <a:pPr>
              <a:defRPr/>
            </a:pPr>
            <a:r>
              <a:rPr lang="en-US" sz="4000" b="1" dirty="0">
                <a:solidFill>
                  <a:srgbClr val="9A53A0"/>
                </a:solidFill>
              </a:rPr>
              <a:t>Provider Application </a:t>
            </a:r>
            <a:endParaRPr lang="en-US" altLang="en-US" sz="4000" dirty="0">
              <a:latin typeface="+mn-lt"/>
            </a:endParaRPr>
          </a:p>
        </p:txBody>
      </p:sp>
      <p:sp>
        <p:nvSpPr>
          <p:cNvPr id="2" name="Rectangle 1">
            <a:extLst>
              <a:ext uri="{FF2B5EF4-FFF2-40B4-BE49-F238E27FC236}">
                <a16:creationId xmlns:a16="http://schemas.microsoft.com/office/drawing/2014/main" id="{8DC6D3BF-25B1-1009-0955-E9A94405B916}"/>
              </a:ext>
            </a:extLst>
          </p:cNvPr>
          <p:cNvSpPr/>
          <p:nvPr/>
        </p:nvSpPr>
        <p:spPr>
          <a:xfrm>
            <a:off x="198466" y="1478526"/>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3" name="Picture 2">
            <a:extLst>
              <a:ext uri="{FF2B5EF4-FFF2-40B4-BE49-F238E27FC236}">
                <a16:creationId xmlns:a16="http://schemas.microsoft.com/office/drawing/2014/main" id="{FB050BF5-FD6F-BB15-E384-A3FE0D6F92A8}"/>
              </a:ext>
            </a:extLst>
          </p:cNvPr>
          <p:cNvPicPr>
            <a:picLocks noChangeAspect="1"/>
          </p:cNvPicPr>
          <p:nvPr/>
        </p:nvPicPr>
        <p:blipFill>
          <a:blip r:embed="rId3"/>
          <a:stretch>
            <a:fillRect/>
          </a:stretch>
        </p:blipFill>
        <p:spPr>
          <a:xfrm>
            <a:off x="316388" y="1550464"/>
            <a:ext cx="7383823" cy="4812548"/>
          </a:xfrm>
          <a:prstGeom prst="rect">
            <a:avLst/>
          </a:prstGeom>
        </p:spPr>
      </p:pic>
    </p:spTree>
    <p:extLst>
      <p:ext uri="{BB962C8B-B14F-4D97-AF65-F5344CB8AC3E}">
        <p14:creationId xmlns:p14="http://schemas.microsoft.com/office/powerpoint/2010/main" val="3758693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8BCED3-541B-95AB-E7B1-ACB44E6111B0}"/>
              </a:ext>
            </a:extLst>
          </p:cNvPr>
          <p:cNvSpPr>
            <a:spLocks noGrp="1"/>
          </p:cNvSpPr>
          <p:nvPr>
            <p:ph type="title"/>
          </p:nvPr>
        </p:nvSpPr>
        <p:spPr>
          <a:xfrm>
            <a:off x="304800" y="228600"/>
            <a:ext cx="5867400" cy="1143000"/>
          </a:xfrm>
        </p:spPr>
        <p:txBody>
          <a:bodyPr/>
          <a:lstStyle/>
          <a:p>
            <a:pPr eaLnBrk="1" hangingPunct="1">
              <a:defRPr/>
            </a:pPr>
            <a:r>
              <a:rPr lang="en-US" altLang="en-US" sz="4000" b="1" dirty="0">
                <a:solidFill>
                  <a:srgbClr val="9A53A0"/>
                </a:solidFill>
              </a:rPr>
              <a:t>Choosing Application Type</a:t>
            </a:r>
          </a:p>
        </p:txBody>
      </p:sp>
      <p:sp>
        <p:nvSpPr>
          <p:cNvPr id="3" name="Up Arrow 2">
            <a:extLst>
              <a:ext uri="{FF2B5EF4-FFF2-40B4-BE49-F238E27FC236}">
                <a16:creationId xmlns:a16="http://schemas.microsoft.com/office/drawing/2014/main" id="{386C9D9B-8EA8-5A8B-13C7-B670E982436F}"/>
              </a:ext>
            </a:extLst>
          </p:cNvPr>
          <p:cNvSpPr/>
          <p:nvPr/>
        </p:nvSpPr>
        <p:spPr>
          <a:xfrm>
            <a:off x="6258261" y="4622411"/>
            <a:ext cx="381000" cy="1512888"/>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Up Arrow 8">
            <a:extLst>
              <a:ext uri="{FF2B5EF4-FFF2-40B4-BE49-F238E27FC236}">
                <a16:creationId xmlns:a16="http://schemas.microsoft.com/office/drawing/2014/main" id="{325A544A-9F67-C713-67E2-058752BDCF86}"/>
              </a:ext>
            </a:extLst>
          </p:cNvPr>
          <p:cNvSpPr/>
          <p:nvPr/>
        </p:nvSpPr>
        <p:spPr>
          <a:xfrm>
            <a:off x="8344005" y="4622411"/>
            <a:ext cx="381000" cy="1512888"/>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20561D02-BF42-2A71-B288-A7AF0B681581}"/>
              </a:ext>
            </a:extLst>
          </p:cNvPr>
          <p:cNvSpPr/>
          <p:nvPr/>
        </p:nvSpPr>
        <p:spPr>
          <a:xfrm>
            <a:off x="198466" y="137475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4" name="Picture 3">
            <a:extLst>
              <a:ext uri="{FF2B5EF4-FFF2-40B4-BE49-F238E27FC236}">
                <a16:creationId xmlns:a16="http://schemas.microsoft.com/office/drawing/2014/main" id="{DF6EBE9C-9B9A-E00D-FE4B-C5021015732F}"/>
              </a:ext>
            </a:extLst>
          </p:cNvPr>
          <p:cNvPicPr>
            <a:picLocks noChangeAspect="1"/>
          </p:cNvPicPr>
          <p:nvPr/>
        </p:nvPicPr>
        <p:blipFill>
          <a:blip r:embed="rId3"/>
          <a:stretch>
            <a:fillRect/>
          </a:stretch>
        </p:blipFill>
        <p:spPr>
          <a:xfrm>
            <a:off x="555812" y="1574486"/>
            <a:ext cx="8588188" cy="2920134"/>
          </a:xfrm>
          <a:prstGeom prst="rect">
            <a:avLst/>
          </a:prstGeom>
        </p:spPr>
      </p:pic>
      <p:sp>
        <p:nvSpPr>
          <p:cNvPr id="5" name="Rectangle 4">
            <a:extLst>
              <a:ext uri="{FF2B5EF4-FFF2-40B4-BE49-F238E27FC236}">
                <a16:creationId xmlns:a16="http://schemas.microsoft.com/office/drawing/2014/main" id="{EED9A4E9-E6D7-D18D-C912-D940BB146AA0}"/>
              </a:ext>
            </a:extLst>
          </p:cNvPr>
          <p:cNvSpPr/>
          <p:nvPr/>
        </p:nvSpPr>
        <p:spPr>
          <a:xfrm>
            <a:off x="7575176" y="1574486"/>
            <a:ext cx="1506071" cy="13777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DD839DC-E2F8-A415-B7CB-08D229476F92}"/>
              </a:ext>
            </a:extLst>
          </p:cNvPr>
          <p:cNvSpPr>
            <a:spLocks noGrp="1"/>
          </p:cNvSpPr>
          <p:nvPr>
            <p:ph type="title"/>
          </p:nvPr>
        </p:nvSpPr>
        <p:spPr>
          <a:xfrm>
            <a:off x="304800" y="228600"/>
            <a:ext cx="5867400" cy="1143000"/>
          </a:xfrm>
        </p:spPr>
        <p:txBody>
          <a:bodyPr/>
          <a:lstStyle/>
          <a:p>
            <a:pPr eaLnBrk="1" hangingPunct="1">
              <a:defRPr/>
            </a:pPr>
            <a:r>
              <a:rPr lang="en-US" altLang="en-US" sz="4000" b="1" dirty="0">
                <a:solidFill>
                  <a:srgbClr val="9A53A0"/>
                </a:solidFill>
                <a:latin typeface="+mn-lt"/>
              </a:rPr>
              <a:t>Provider Application</a:t>
            </a:r>
          </a:p>
        </p:txBody>
      </p:sp>
      <p:sp>
        <p:nvSpPr>
          <p:cNvPr id="2" name="Rectangle 1">
            <a:extLst>
              <a:ext uri="{FF2B5EF4-FFF2-40B4-BE49-F238E27FC236}">
                <a16:creationId xmlns:a16="http://schemas.microsoft.com/office/drawing/2014/main" id="{69D7A01B-979C-85A7-8C7A-85203F5847A2}"/>
              </a:ext>
            </a:extLst>
          </p:cNvPr>
          <p:cNvSpPr/>
          <p:nvPr/>
        </p:nvSpPr>
        <p:spPr>
          <a:xfrm>
            <a:off x="99855" y="1458660"/>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4" name="Picture 3">
            <a:extLst>
              <a:ext uri="{FF2B5EF4-FFF2-40B4-BE49-F238E27FC236}">
                <a16:creationId xmlns:a16="http://schemas.microsoft.com/office/drawing/2014/main" id="{9C8C4826-6D9D-A2D7-AB83-D581B5027111}"/>
              </a:ext>
            </a:extLst>
          </p:cNvPr>
          <p:cNvPicPr>
            <a:picLocks noChangeAspect="1"/>
          </p:cNvPicPr>
          <p:nvPr/>
        </p:nvPicPr>
        <p:blipFill>
          <a:blip r:embed="rId3"/>
          <a:stretch>
            <a:fillRect/>
          </a:stretch>
        </p:blipFill>
        <p:spPr>
          <a:xfrm>
            <a:off x="85164" y="2059025"/>
            <a:ext cx="8973671" cy="1668792"/>
          </a:xfrm>
          <a:prstGeom prst="rect">
            <a:avLst/>
          </a:prstGeom>
        </p:spPr>
      </p:pic>
      <p:pic>
        <p:nvPicPr>
          <p:cNvPr id="6" name="Picture 5">
            <a:extLst>
              <a:ext uri="{FF2B5EF4-FFF2-40B4-BE49-F238E27FC236}">
                <a16:creationId xmlns:a16="http://schemas.microsoft.com/office/drawing/2014/main" id="{456305CF-4C7A-BD04-9E6D-69FB51952EA7}"/>
              </a:ext>
            </a:extLst>
          </p:cNvPr>
          <p:cNvPicPr>
            <a:picLocks noChangeAspect="1"/>
          </p:cNvPicPr>
          <p:nvPr/>
        </p:nvPicPr>
        <p:blipFill>
          <a:blip r:embed="rId4"/>
          <a:stretch>
            <a:fillRect/>
          </a:stretch>
        </p:blipFill>
        <p:spPr>
          <a:xfrm>
            <a:off x="99855" y="3746836"/>
            <a:ext cx="8973671" cy="21322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C64D-A919-7182-5A25-62DBDC01C62A}"/>
              </a:ext>
            </a:extLst>
          </p:cNvPr>
          <p:cNvSpPr>
            <a:spLocks noGrp="1"/>
          </p:cNvSpPr>
          <p:nvPr>
            <p:ph type="title"/>
          </p:nvPr>
        </p:nvSpPr>
        <p:spPr/>
        <p:txBody>
          <a:bodyPr/>
          <a:lstStyle/>
          <a:p>
            <a:r>
              <a:rPr lang="en-US" b="1" dirty="0">
                <a:solidFill>
                  <a:srgbClr val="9A53A0"/>
                </a:solidFill>
              </a:rPr>
              <a:t>Direct Deposit </a:t>
            </a:r>
          </a:p>
        </p:txBody>
      </p:sp>
      <p:pic>
        <p:nvPicPr>
          <p:cNvPr id="6" name="Picture 5">
            <a:extLst>
              <a:ext uri="{FF2B5EF4-FFF2-40B4-BE49-F238E27FC236}">
                <a16:creationId xmlns:a16="http://schemas.microsoft.com/office/drawing/2014/main" id="{D746BE6B-0108-6F22-C8D5-5BD6DA598439}"/>
              </a:ext>
            </a:extLst>
          </p:cNvPr>
          <p:cNvPicPr>
            <a:picLocks noChangeAspect="1"/>
          </p:cNvPicPr>
          <p:nvPr/>
        </p:nvPicPr>
        <p:blipFill>
          <a:blip r:embed="rId3"/>
          <a:stretch>
            <a:fillRect/>
          </a:stretch>
        </p:blipFill>
        <p:spPr>
          <a:xfrm>
            <a:off x="67235" y="1690689"/>
            <a:ext cx="9009530" cy="3788013"/>
          </a:xfrm>
          <a:prstGeom prst="rect">
            <a:avLst/>
          </a:prstGeom>
        </p:spPr>
      </p:pic>
      <p:sp>
        <p:nvSpPr>
          <p:cNvPr id="7" name="Rectangle 6">
            <a:extLst>
              <a:ext uri="{FF2B5EF4-FFF2-40B4-BE49-F238E27FC236}">
                <a16:creationId xmlns:a16="http://schemas.microsoft.com/office/drawing/2014/main" id="{0072B370-9E4B-1DBD-E380-75C2EAF3741F}"/>
              </a:ext>
            </a:extLst>
          </p:cNvPr>
          <p:cNvSpPr/>
          <p:nvPr/>
        </p:nvSpPr>
        <p:spPr>
          <a:xfrm>
            <a:off x="198466" y="137929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8" name="Content Placeholder 2">
            <a:extLst>
              <a:ext uri="{FF2B5EF4-FFF2-40B4-BE49-F238E27FC236}">
                <a16:creationId xmlns:a16="http://schemas.microsoft.com/office/drawing/2014/main" id="{4301698B-02D3-7C6A-7C90-A81B2CFD3B02}"/>
              </a:ext>
            </a:extLst>
          </p:cNvPr>
          <p:cNvSpPr>
            <a:spLocks noGrp="1"/>
          </p:cNvSpPr>
          <p:nvPr>
            <p:ph idx="1"/>
          </p:nvPr>
        </p:nvSpPr>
        <p:spPr>
          <a:xfrm>
            <a:off x="1981199" y="5478702"/>
            <a:ext cx="4509247" cy="1201271"/>
          </a:xfrm>
        </p:spPr>
        <p:txBody>
          <a:bodyPr>
            <a:normAutofit fontScale="70000" lnSpcReduction="20000"/>
          </a:bodyPr>
          <a:lstStyle/>
          <a:p>
            <a:r>
              <a:rPr lang="en-US" altLang="en-US" sz="2400" dirty="0"/>
              <a:t>The application’s mailing address must match the vendor address on the </a:t>
            </a:r>
            <a:r>
              <a:rPr lang="en-US" altLang="en-US" sz="2400" b="1" dirty="0"/>
              <a:t>ACH form</a:t>
            </a:r>
          </a:p>
          <a:p>
            <a:r>
              <a:rPr lang="en-US" altLang="en-US" sz="2400" dirty="0"/>
              <a:t>Routing #/ Account # must match </a:t>
            </a:r>
            <a:r>
              <a:rPr lang="en-US" altLang="en-US" sz="2400" b="1" dirty="0"/>
              <a:t>EXACTLY </a:t>
            </a:r>
            <a:r>
              <a:rPr lang="en-US" altLang="en-US" sz="2400" dirty="0"/>
              <a:t> on the ACH form and the voided check (including any 0s)</a:t>
            </a:r>
          </a:p>
        </p:txBody>
      </p:sp>
    </p:spTree>
    <p:extLst>
      <p:ext uri="{BB962C8B-B14F-4D97-AF65-F5344CB8AC3E}">
        <p14:creationId xmlns:p14="http://schemas.microsoft.com/office/powerpoint/2010/main" val="876855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58CFE2E7-D782-A177-5883-4B3E351D46EB}"/>
              </a:ext>
            </a:extLst>
          </p:cNvPr>
          <p:cNvSpPr>
            <a:spLocks noGrp="1"/>
          </p:cNvSpPr>
          <p:nvPr>
            <p:ph type="title"/>
          </p:nvPr>
        </p:nvSpPr>
        <p:spPr/>
        <p:txBody>
          <a:bodyPr/>
          <a:lstStyle/>
          <a:p>
            <a:r>
              <a:rPr lang="en-US" altLang="en-US" b="1" dirty="0">
                <a:solidFill>
                  <a:srgbClr val="9A53A0"/>
                </a:solidFill>
              </a:rPr>
              <a:t>Direct Deposit</a:t>
            </a:r>
          </a:p>
        </p:txBody>
      </p:sp>
      <p:sp>
        <p:nvSpPr>
          <p:cNvPr id="2" name="Rectangle 1">
            <a:extLst>
              <a:ext uri="{FF2B5EF4-FFF2-40B4-BE49-F238E27FC236}">
                <a16:creationId xmlns:a16="http://schemas.microsoft.com/office/drawing/2014/main" id="{2712DA1A-2B5F-E3DA-40E3-66E4A14345D1}"/>
              </a:ext>
            </a:extLst>
          </p:cNvPr>
          <p:cNvSpPr/>
          <p:nvPr/>
        </p:nvSpPr>
        <p:spPr>
          <a:xfrm>
            <a:off x="99855" y="1458660"/>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6" name="Picture 5">
            <a:extLst>
              <a:ext uri="{FF2B5EF4-FFF2-40B4-BE49-F238E27FC236}">
                <a16:creationId xmlns:a16="http://schemas.microsoft.com/office/drawing/2014/main" id="{972FB9C2-0E67-3561-9B0A-AE1DF644D9CC}"/>
              </a:ext>
            </a:extLst>
          </p:cNvPr>
          <p:cNvPicPr>
            <a:picLocks noChangeAspect="1"/>
          </p:cNvPicPr>
          <p:nvPr/>
        </p:nvPicPr>
        <p:blipFill>
          <a:blip r:embed="rId3"/>
          <a:stretch>
            <a:fillRect/>
          </a:stretch>
        </p:blipFill>
        <p:spPr>
          <a:xfrm>
            <a:off x="151778" y="1659527"/>
            <a:ext cx="8840443" cy="2403086"/>
          </a:xfrm>
          <a:prstGeom prst="rect">
            <a:avLst/>
          </a:prstGeom>
        </p:spPr>
      </p:pic>
      <p:pic>
        <p:nvPicPr>
          <p:cNvPr id="132102" name="Picture 1">
            <a:extLst>
              <a:ext uri="{FF2B5EF4-FFF2-40B4-BE49-F238E27FC236}">
                <a16:creationId xmlns:a16="http://schemas.microsoft.com/office/drawing/2014/main" id="{E10E1DAC-25D1-1E97-3F2A-D1E91FF109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106" y="3996930"/>
            <a:ext cx="4475105" cy="155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277C3150-64F5-3FC2-708F-516172A9CA7A}"/>
              </a:ext>
            </a:extLst>
          </p:cNvPr>
          <p:cNvSpPr/>
          <p:nvPr/>
        </p:nvSpPr>
        <p:spPr>
          <a:xfrm>
            <a:off x="-116542" y="2490531"/>
            <a:ext cx="4410635" cy="13463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4D533B-275D-D26D-B3EF-F588882AA806}"/>
              </a:ext>
            </a:extLst>
          </p:cNvPr>
          <p:cNvPicPr>
            <a:picLocks noChangeAspect="1"/>
          </p:cNvPicPr>
          <p:nvPr/>
        </p:nvPicPr>
        <p:blipFill>
          <a:blip r:embed="rId3"/>
          <a:stretch>
            <a:fillRect/>
          </a:stretch>
        </p:blipFill>
        <p:spPr>
          <a:xfrm>
            <a:off x="153643" y="1709901"/>
            <a:ext cx="8836714" cy="3301370"/>
          </a:xfrm>
          <a:prstGeom prst="rect">
            <a:avLst/>
          </a:prstGeom>
        </p:spPr>
      </p:pic>
      <p:sp>
        <p:nvSpPr>
          <p:cNvPr id="9" name="Title 1">
            <a:extLst>
              <a:ext uri="{FF2B5EF4-FFF2-40B4-BE49-F238E27FC236}">
                <a16:creationId xmlns:a16="http://schemas.microsoft.com/office/drawing/2014/main" id="{A1543F59-4E94-A27E-B9B9-75CF434BE934}"/>
              </a:ext>
            </a:extLst>
          </p:cNvPr>
          <p:cNvSpPr>
            <a:spLocks noGrp="1"/>
          </p:cNvSpPr>
          <p:nvPr>
            <p:ph type="title"/>
          </p:nvPr>
        </p:nvSpPr>
        <p:spPr>
          <a:xfrm>
            <a:off x="89646" y="535456"/>
            <a:ext cx="8515350" cy="961651"/>
          </a:xfrm>
        </p:spPr>
        <p:txBody>
          <a:bodyPr/>
          <a:lstStyle/>
          <a:p>
            <a:r>
              <a:rPr lang="en-US" altLang="en-US" b="1" dirty="0">
                <a:solidFill>
                  <a:srgbClr val="9A53A0"/>
                </a:solidFill>
              </a:rPr>
              <a:t>Provider Application</a:t>
            </a:r>
          </a:p>
        </p:txBody>
      </p:sp>
      <p:sp>
        <p:nvSpPr>
          <p:cNvPr id="10" name="Rectangle 9">
            <a:extLst>
              <a:ext uri="{FF2B5EF4-FFF2-40B4-BE49-F238E27FC236}">
                <a16:creationId xmlns:a16="http://schemas.microsoft.com/office/drawing/2014/main" id="{A2700BA4-5F96-EFE6-F7B7-C1CE81430DE1}"/>
              </a:ext>
            </a:extLst>
          </p:cNvPr>
          <p:cNvSpPr/>
          <p:nvPr/>
        </p:nvSpPr>
        <p:spPr>
          <a:xfrm>
            <a:off x="89646" y="146113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2444349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54DD4C37-E23A-6E61-38B8-446B76B88D61}"/>
              </a:ext>
            </a:extLst>
          </p:cNvPr>
          <p:cNvSpPr>
            <a:spLocks noGrp="1"/>
          </p:cNvSpPr>
          <p:nvPr>
            <p:ph type="title"/>
          </p:nvPr>
        </p:nvSpPr>
        <p:spPr/>
        <p:txBody>
          <a:bodyPr/>
          <a:lstStyle/>
          <a:p>
            <a:r>
              <a:rPr lang="en-US" altLang="en-US" b="1" dirty="0">
                <a:solidFill>
                  <a:srgbClr val="9A53A0"/>
                </a:solidFill>
              </a:rPr>
              <a:t>Database Updates</a:t>
            </a:r>
          </a:p>
        </p:txBody>
      </p:sp>
      <p:pic>
        <p:nvPicPr>
          <p:cNvPr id="136196" name="Picture 5">
            <a:extLst>
              <a:ext uri="{FF2B5EF4-FFF2-40B4-BE49-F238E27FC236}">
                <a16:creationId xmlns:a16="http://schemas.microsoft.com/office/drawing/2014/main" id="{7A39D0FE-9A8F-3B9C-6227-5329C4243480}"/>
              </a:ext>
            </a:extLst>
          </p:cNvPr>
          <p:cNvPicPr>
            <a:picLocks noChangeAspect="1"/>
          </p:cNvPicPr>
          <p:nvPr/>
        </p:nvPicPr>
        <p:blipFill>
          <a:blip r:embed="rId3">
            <a:extLst>
              <a:ext uri="{28A0092B-C50C-407E-A947-70E740481C1C}">
                <a14:useLocalDpi xmlns:a14="http://schemas.microsoft.com/office/drawing/2010/main" val="0"/>
              </a:ext>
            </a:extLst>
          </a:blip>
          <a:srcRect l="427" t="17873" r="67088" b="47589"/>
          <a:stretch>
            <a:fillRect/>
          </a:stretch>
        </p:blipFill>
        <p:spPr bwMode="auto">
          <a:xfrm>
            <a:off x="87313" y="1825625"/>
            <a:ext cx="88392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p Arrow 6">
            <a:extLst>
              <a:ext uri="{FF2B5EF4-FFF2-40B4-BE49-F238E27FC236}">
                <a16:creationId xmlns:a16="http://schemas.microsoft.com/office/drawing/2014/main" id="{1585E672-B72E-83E1-053E-2E68551E755E}"/>
              </a:ext>
            </a:extLst>
          </p:cNvPr>
          <p:cNvSpPr/>
          <p:nvPr/>
        </p:nvSpPr>
        <p:spPr>
          <a:xfrm>
            <a:off x="5808663" y="4224338"/>
            <a:ext cx="515937" cy="1566862"/>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BD2BFC95-64E8-37F1-4AB7-9CA86D98B0D3}"/>
              </a:ext>
            </a:extLst>
          </p:cNvPr>
          <p:cNvSpPr/>
          <p:nvPr/>
        </p:nvSpPr>
        <p:spPr>
          <a:xfrm>
            <a:off x="87313" y="149451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155D-EC20-0C75-38AD-985C8184A90B}"/>
            </a:ext>
          </a:extLst>
        </p:cNvPr>
        <p:cNvGrpSpPr/>
        <p:nvPr/>
      </p:nvGrpSpPr>
      <p:grpSpPr>
        <a:xfrm>
          <a:off x="0" y="0"/>
          <a:ext cx="0" cy="0"/>
          <a:chOff x="0" y="0"/>
          <a:chExt cx="0" cy="0"/>
        </a:xfrm>
      </p:grpSpPr>
      <p:sp>
        <p:nvSpPr>
          <p:cNvPr id="136194" name="Title 1">
            <a:extLst>
              <a:ext uri="{FF2B5EF4-FFF2-40B4-BE49-F238E27FC236}">
                <a16:creationId xmlns:a16="http://schemas.microsoft.com/office/drawing/2014/main" id="{8036F8DD-6152-486F-0317-A2A32E2D8C6B}"/>
              </a:ext>
            </a:extLst>
          </p:cNvPr>
          <p:cNvSpPr>
            <a:spLocks noGrp="1"/>
          </p:cNvSpPr>
          <p:nvPr>
            <p:ph type="title"/>
          </p:nvPr>
        </p:nvSpPr>
        <p:spPr/>
        <p:txBody>
          <a:bodyPr/>
          <a:lstStyle/>
          <a:p>
            <a:r>
              <a:rPr lang="en-US" altLang="en-US" b="1" dirty="0">
                <a:solidFill>
                  <a:srgbClr val="9A53A0"/>
                </a:solidFill>
              </a:rPr>
              <a:t>Database Updates</a:t>
            </a:r>
          </a:p>
        </p:txBody>
      </p:sp>
      <p:pic>
        <p:nvPicPr>
          <p:cNvPr id="8" name="Picture 7">
            <a:extLst>
              <a:ext uri="{FF2B5EF4-FFF2-40B4-BE49-F238E27FC236}">
                <a16:creationId xmlns:a16="http://schemas.microsoft.com/office/drawing/2014/main" id="{00C0D547-FA92-BC96-970F-01F8AC6CE359}"/>
              </a:ext>
            </a:extLst>
          </p:cNvPr>
          <p:cNvPicPr>
            <a:picLocks noChangeAspect="1"/>
          </p:cNvPicPr>
          <p:nvPr/>
        </p:nvPicPr>
        <p:blipFill>
          <a:blip r:embed="rId3"/>
          <a:stretch>
            <a:fillRect/>
          </a:stretch>
        </p:blipFill>
        <p:spPr>
          <a:xfrm>
            <a:off x="10085" y="1745898"/>
            <a:ext cx="876584" cy="880221"/>
          </a:xfrm>
          <a:prstGeom prst="rect">
            <a:avLst/>
          </a:prstGeom>
        </p:spPr>
      </p:pic>
      <p:sp>
        <p:nvSpPr>
          <p:cNvPr id="9" name="Rectangle 8">
            <a:extLst>
              <a:ext uri="{FF2B5EF4-FFF2-40B4-BE49-F238E27FC236}">
                <a16:creationId xmlns:a16="http://schemas.microsoft.com/office/drawing/2014/main" id="{A2148910-8C58-25E1-E2A7-E2F164CEA30F}"/>
              </a:ext>
            </a:extLst>
          </p:cNvPr>
          <p:cNvSpPr/>
          <p:nvPr/>
        </p:nvSpPr>
        <p:spPr>
          <a:xfrm>
            <a:off x="108820" y="1374382"/>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5" name="Picture 4">
            <a:extLst>
              <a:ext uri="{FF2B5EF4-FFF2-40B4-BE49-F238E27FC236}">
                <a16:creationId xmlns:a16="http://schemas.microsoft.com/office/drawing/2014/main" id="{4D77C0DA-B54B-DBD6-0521-64B0FD4223C8}"/>
              </a:ext>
            </a:extLst>
          </p:cNvPr>
          <p:cNvPicPr>
            <a:picLocks noChangeAspect="1"/>
          </p:cNvPicPr>
          <p:nvPr/>
        </p:nvPicPr>
        <p:blipFill>
          <a:blip r:embed="rId4"/>
          <a:stretch>
            <a:fillRect/>
          </a:stretch>
        </p:blipFill>
        <p:spPr>
          <a:xfrm>
            <a:off x="704408" y="2699945"/>
            <a:ext cx="8258018" cy="3114357"/>
          </a:xfrm>
          <a:prstGeom prst="rect">
            <a:avLst/>
          </a:prstGeom>
        </p:spPr>
      </p:pic>
      <p:sp>
        <p:nvSpPr>
          <p:cNvPr id="7" name="Up Arrow 6">
            <a:extLst>
              <a:ext uri="{FF2B5EF4-FFF2-40B4-BE49-F238E27FC236}">
                <a16:creationId xmlns:a16="http://schemas.microsoft.com/office/drawing/2014/main" id="{31716784-B91F-F2C7-328F-2AE6113D9D59}"/>
              </a:ext>
            </a:extLst>
          </p:cNvPr>
          <p:cNvSpPr/>
          <p:nvPr/>
        </p:nvSpPr>
        <p:spPr>
          <a:xfrm rot="5400000">
            <a:off x="583267" y="4029886"/>
            <a:ext cx="515937" cy="970412"/>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a:extLst>
              <a:ext uri="{FF2B5EF4-FFF2-40B4-BE49-F238E27FC236}">
                <a16:creationId xmlns:a16="http://schemas.microsoft.com/office/drawing/2014/main" id="{F4AE6E0A-A599-CBFE-D648-9B0AEED118DC}"/>
              </a:ext>
            </a:extLst>
          </p:cNvPr>
          <p:cNvSpPr txBox="1"/>
          <p:nvPr/>
        </p:nvSpPr>
        <p:spPr>
          <a:xfrm>
            <a:off x="834321" y="1980477"/>
            <a:ext cx="8128105" cy="461665"/>
          </a:xfrm>
          <a:prstGeom prst="rect">
            <a:avLst/>
          </a:prstGeom>
          <a:noFill/>
        </p:spPr>
        <p:txBody>
          <a:bodyPr wrap="square" rtlCol="0">
            <a:spAutoFit/>
          </a:bodyPr>
          <a:lstStyle/>
          <a:p>
            <a:r>
              <a:rPr lang="en-US" sz="2400" dirty="0"/>
              <a:t>Is your summer camp or after-school program an ELC provider?</a:t>
            </a:r>
          </a:p>
        </p:txBody>
      </p:sp>
    </p:spTree>
    <p:extLst>
      <p:ext uri="{BB962C8B-B14F-4D97-AF65-F5344CB8AC3E}">
        <p14:creationId xmlns:p14="http://schemas.microsoft.com/office/powerpoint/2010/main" val="4164665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83C6B-2D47-B48B-7EC2-AD8014322052}"/>
            </a:ext>
          </a:extLst>
        </p:cNvPr>
        <p:cNvGrpSpPr/>
        <p:nvPr/>
      </p:nvGrpSpPr>
      <p:grpSpPr>
        <a:xfrm>
          <a:off x="0" y="0"/>
          <a:ext cx="0" cy="0"/>
          <a:chOff x="0" y="0"/>
          <a:chExt cx="0" cy="0"/>
        </a:xfrm>
      </p:grpSpPr>
      <p:sp>
        <p:nvSpPr>
          <p:cNvPr id="136194" name="Title 1">
            <a:extLst>
              <a:ext uri="{FF2B5EF4-FFF2-40B4-BE49-F238E27FC236}">
                <a16:creationId xmlns:a16="http://schemas.microsoft.com/office/drawing/2014/main" id="{2316F147-1219-F614-1248-49E7DEF68ED0}"/>
              </a:ext>
            </a:extLst>
          </p:cNvPr>
          <p:cNvSpPr>
            <a:spLocks noGrp="1"/>
          </p:cNvSpPr>
          <p:nvPr>
            <p:ph type="title"/>
          </p:nvPr>
        </p:nvSpPr>
        <p:spPr/>
        <p:txBody>
          <a:bodyPr/>
          <a:lstStyle/>
          <a:p>
            <a:r>
              <a:rPr lang="en-US" altLang="en-US" b="1" dirty="0">
                <a:solidFill>
                  <a:srgbClr val="9A53A0"/>
                </a:solidFill>
              </a:rPr>
              <a:t>Database Updates</a:t>
            </a:r>
          </a:p>
        </p:txBody>
      </p:sp>
      <p:pic>
        <p:nvPicPr>
          <p:cNvPr id="3" name="Picture 2">
            <a:extLst>
              <a:ext uri="{FF2B5EF4-FFF2-40B4-BE49-F238E27FC236}">
                <a16:creationId xmlns:a16="http://schemas.microsoft.com/office/drawing/2014/main" id="{B9F50AF7-2A7C-ABCF-D22B-4A7665CDA13A}"/>
              </a:ext>
            </a:extLst>
          </p:cNvPr>
          <p:cNvPicPr>
            <a:picLocks noChangeAspect="1"/>
          </p:cNvPicPr>
          <p:nvPr/>
        </p:nvPicPr>
        <p:blipFill>
          <a:blip r:embed="rId3"/>
          <a:stretch>
            <a:fillRect/>
          </a:stretch>
        </p:blipFill>
        <p:spPr>
          <a:xfrm>
            <a:off x="121023" y="1733126"/>
            <a:ext cx="8901953" cy="1367231"/>
          </a:xfrm>
          <a:prstGeom prst="rect">
            <a:avLst/>
          </a:prstGeom>
        </p:spPr>
      </p:pic>
      <p:pic>
        <p:nvPicPr>
          <p:cNvPr id="5" name="Picture 4">
            <a:extLst>
              <a:ext uri="{FF2B5EF4-FFF2-40B4-BE49-F238E27FC236}">
                <a16:creationId xmlns:a16="http://schemas.microsoft.com/office/drawing/2014/main" id="{0BCFF43A-0F38-D651-B9A1-D808EFC0DF9C}"/>
              </a:ext>
            </a:extLst>
          </p:cNvPr>
          <p:cNvPicPr>
            <a:picLocks noChangeAspect="1"/>
          </p:cNvPicPr>
          <p:nvPr/>
        </p:nvPicPr>
        <p:blipFill>
          <a:blip r:embed="rId4"/>
          <a:stretch>
            <a:fillRect/>
          </a:stretch>
        </p:blipFill>
        <p:spPr>
          <a:xfrm>
            <a:off x="981635" y="3579204"/>
            <a:ext cx="8041341" cy="2044409"/>
          </a:xfrm>
          <a:prstGeom prst="rect">
            <a:avLst/>
          </a:prstGeom>
        </p:spPr>
      </p:pic>
      <p:sp>
        <p:nvSpPr>
          <p:cNvPr id="7" name="Up Arrow 6">
            <a:extLst>
              <a:ext uri="{FF2B5EF4-FFF2-40B4-BE49-F238E27FC236}">
                <a16:creationId xmlns:a16="http://schemas.microsoft.com/office/drawing/2014/main" id="{A511D074-D258-D2A9-0359-8E706FBF187F}"/>
              </a:ext>
            </a:extLst>
          </p:cNvPr>
          <p:cNvSpPr/>
          <p:nvPr/>
        </p:nvSpPr>
        <p:spPr>
          <a:xfrm rot="5400000">
            <a:off x="1186350" y="3994496"/>
            <a:ext cx="804393" cy="1213823"/>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5B8257ED-7DB3-A015-FC78-E8E7EC5DF418}"/>
              </a:ext>
            </a:extLst>
          </p:cNvPr>
          <p:cNvSpPr/>
          <p:nvPr/>
        </p:nvSpPr>
        <p:spPr>
          <a:xfrm>
            <a:off x="149509" y="1434611"/>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1906760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59" y="831837"/>
            <a:ext cx="4891757" cy="767695"/>
          </a:xfrm>
        </p:spPr>
        <p:txBody>
          <a:bodyPr>
            <a:normAutofit/>
          </a:bodyPr>
          <a:lstStyle/>
          <a:p>
            <a:r>
              <a:rPr lang="en-US" sz="4000" b="1" dirty="0">
                <a:solidFill>
                  <a:srgbClr val="9A53A0"/>
                </a:solidFill>
              </a:rPr>
              <a:t>YSD Staff Introductions</a:t>
            </a:r>
          </a:p>
        </p:txBody>
      </p:sp>
      <p:sp>
        <p:nvSpPr>
          <p:cNvPr id="3" name="Content Placeholder 2"/>
          <p:cNvSpPr>
            <a:spLocks noGrp="1"/>
          </p:cNvSpPr>
          <p:nvPr>
            <p:ph idx="1"/>
          </p:nvPr>
        </p:nvSpPr>
        <p:spPr>
          <a:xfrm>
            <a:off x="131302" y="2029986"/>
            <a:ext cx="8480263" cy="3848479"/>
          </a:xfrm>
        </p:spPr>
        <p:txBody>
          <a:bodyPr>
            <a:normAutofit/>
          </a:bodyPr>
          <a:lstStyle/>
          <a:p>
            <a:pPr marL="0" lvl="0" indent="0" eaLnBrk="0" fontAlgn="base" hangingPunct="0">
              <a:lnSpc>
                <a:spcPct val="100000"/>
              </a:lnSpc>
              <a:spcBef>
                <a:spcPct val="0"/>
              </a:spcBef>
              <a:spcAft>
                <a:spcPct val="0"/>
              </a:spcAft>
              <a:buNone/>
              <a:defRPr/>
            </a:pPr>
            <a:endParaRPr lang="en-US" altLang="en-US" sz="1600" b="1" dirty="0">
              <a:solidFill>
                <a:srgbClr val="F47B3E"/>
              </a:solidFill>
              <a:cs typeface="Arial" panose="020B0604020202020204" pitchFamily="34" charset="0"/>
            </a:endParaRPr>
          </a:p>
          <a:p>
            <a:pPr marL="0" lvl="0" indent="0" eaLnBrk="0" fontAlgn="base" hangingPunct="0">
              <a:lnSpc>
                <a:spcPct val="100000"/>
              </a:lnSpc>
              <a:spcBef>
                <a:spcPct val="0"/>
              </a:spcBef>
              <a:spcAft>
                <a:spcPct val="0"/>
              </a:spcAft>
              <a:buNone/>
              <a:defRPr/>
            </a:pPr>
            <a:endParaRPr lang="en-US" altLang="en-US" sz="1600" b="1" dirty="0">
              <a:solidFill>
                <a:srgbClr val="F47B3E"/>
              </a:solidFill>
              <a:cs typeface="Arial" panose="020B0604020202020204" pitchFamily="34" charset="0"/>
            </a:endParaRPr>
          </a:p>
          <a:p>
            <a:pPr marL="0" lvl="0" indent="0" eaLnBrk="0" fontAlgn="base" hangingPunct="0">
              <a:lnSpc>
                <a:spcPct val="100000"/>
              </a:lnSpc>
              <a:spcBef>
                <a:spcPct val="0"/>
              </a:spcBef>
              <a:spcAft>
                <a:spcPct val="0"/>
              </a:spcAft>
              <a:buNone/>
              <a:defRPr/>
            </a:pPr>
            <a:endParaRPr lang="en-US" altLang="en-US" sz="1600" b="1" dirty="0">
              <a:solidFill>
                <a:srgbClr val="F47B3E"/>
              </a:solidFill>
              <a:cs typeface="Arial" panose="020B0604020202020204" pitchFamily="34" charset="0"/>
            </a:endParaRPr>
          </a:p>
          <a:p>
            <a:pPr marL="0" lvl="0" indent="0" eaLnBrk="0" fontAlgn="base" hangingPunct="0">
              <a:lnSpc>
                <a:spcPct val="100000"/>
              </a:lnSpc>
              <a:spcBef>
                <a:spcPct val="0"/>
              </a:spcBef>
              <a:spcAft>
                <a:spcPct val="0"/>
              </a:spcAft>
              <a:buNone/>
              <a:defRPr/>
            </a:pPr>
            <a:endParaRPr lang="en-US" dirty="0"/>
          </a:p>
        </p:txBody>
      </p:sp>
      <p:sp>
        <p:nvSpPr>
          <p:cNvPr id="7" name="Rectangle 6"/>
          <p:cNvSpPr/>
          <p:nvPr/>
        </p:nvSpPr>
        <p:spPr>
          <a:xfrm>
            <a:off x="226522" y="1563563"/>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4" name="Picture 3"/>
          <p:cNvPicPr>
            <a:picLocks noChangeAspect="1"/>
          </p:cNvPicPr>
          <p:nvPr/>
        </p:nvPicPr>
        <p:blipFill>
          <a:blip r:embed="rId3"/>
          <a:stretch>
            <a:fillRect/>
          </a:stretch>
        </p:blipFill>
        <p:spPr>
          <a:xfrm>
            <a:off x="3835520" y="5882296"/>
            <a:ext cx="1924817" cy="663391"/>
          </a:xfrm>
          <a:prstGeom prst="rect">
            <a:avLst/>
          </a:prstGeom>
        </p:spPr>
      </p:pic>
      <p:sp>
        <p:nvSpPr>
          <p:cNvPr id="8" name="TextBox 2">
            <a:extLst>
              <a:ext uri="{FF2B5EF4-FFF2-40B4-BE49-F238E27FC236}">
                <a16:creationId xmlns:a16="http://schemas.microsoft.com/office/drawing/2014/main" id="{7ED8C1DA-8238-4F11-C951-9BC555431420}"/>
              </a:ext>
            </a:extLst>
          </p:cNvPr>
          <p:cNvSpPr txBox="1">
            <a:spLocks noChangeArrowheads="1"/>
          </p:cNvSpPr>
          <p:nvPr/>
        </p:nvSpPr>
        <p:spPr bwMode="auto">
          <a:xfrm>
            <a:off x="4572000" y="1635500"/>
            <a:ext cx="4380507" cy="5940088"/>
          </a:xfrm>
          <a:prstGeom prst="rect">
            <a:avLst/>
          </a:prstGeom>
          <a:noFill/>
          <a:ln>
            <a:noFill/>
          </a:ln>
        </p:spPr>
        <p:txBody>
          <a:bodyPr wrap="square">
            <a:spAutoFit/>
          </a:bodyPr>
          <a:lstStyle>
            <a:lvl1pPr algn="just">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gn="just">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gn="just">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gn="just">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gn="just">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just" eaLnBrk="0" fontAlgn="base" hangingPunct="0">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just" eaLnBrk="0" fontAlgn="base" hangingPunct="0">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just" eaLnBrk="0" fontAlgn="base" hangingPunct="0">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just" eaLnBrk="0" fontAlgn="base" hangingPunct="0">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defRPr/>
            </a:pPr>
            <a:r>
              <a:rPr lang="en-US" altLang="en-US" sz="2000" b="1" dirty="0">
                <a:solidFill>
                  <a:schemeClr val="accent2"/>
                </a:solidFill>
                <a:latin typeface="+mn-lt"/>
              </a:rPr>
              <a:t>JaVona Wilson</a:t>
            </a:r>
          </a:p>
          <a:p>
            <a:pPr algn="ctr">
              <a:spcBef>
                <a:spcPct val="0"/>
              </a:spcBef>
              <a:buFontTx/>
              <a:buNone/>
              <a:defRPr/>
            </a:pPr>
            <a:r>
              <a:rPr lang="en-US" altLang="en-US" sz="2000" b="1" dirty="0">
                <a:solidFill>
                  <a:schemeClr val="accent2"/>
                </a:solidFill>
                <a:latin typeface="+mn-lt"/>
              </a:rPr>
              <a:t>Senior Program Specialist</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r>
              <a:rPr lang="en-US" altLang="en-US" sz="2000" b="1" dirty="0">
                <a:solidFill>
                  <a:schemeClr val="accent2"/>
                </a:solidFill>
                <a:latin typeface="+mn-lt"/>
              </a:rPr>
              <a:t>Djenane Saintyl</a:t>
            </a:r>
          </a:p>
          <a:p>
            <a:pPr algn="ctr">
              <a:spcBef>
                <a:spcPct val="0"/>
              </a:spcBef>
              <a:buFontTx/>
              <a:buNone/>
              <a:defRPr/>
            </a:pPr>
            <a:r>
              <a:rPr lang="en-US" altLang="en-US" sz="2000" b="1" dirty="0">
                <a:solidFill>
                  <a:schemeClr val="accent2"/>
                </a:solidFill>
                <a:latin typeface="+mn-lt"/>
              </a:rPr>
              <a:t>Program Coordinator </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r>
              <a:rPr lang="en-US" altLang="en-US" sz="2000" b="1" dirty="0">
                <a:solidFill>
                  <a:schemeClr val="accent2"/>
                </a:solidFill>
                <a:latin typeface="+mn-lt"/>
              </a:rPr>
              <a:t>Markus Lockhart</a:t>
            </a:r>
          </a:p>
          <a:p>
            <a:pPr algn="ctr">
              <a:spcBef>
                <a:spcPct val="0"/>
              </a:spcBef>
              <a:buFontTx/>
              <a:buNone/>
              <a:defRPr/>
            </a:pPr>
            <a:r>
              <a:rPr lang="en-US" altLang="en-US" sz="2000" b="1" dirty="0">
                <a:solidFill>
                  <a:schemeClr val="accent2"/>
                </a:solidFill>
                <a:latin typeface="+mn-lt"/>
              </a:rPr>
              <a:t>Program Coordinator</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r>
              <a:rPr lang="en-US" altLang="en-US" sz="2000" b="1" dirty="0">
                <a:solidFill>
                  <a:schemeClr val="accent2"/>
                </a:solidFill>
                <a:latin typeface="+mn-lt"/>
              </a:rPr>
              <a:t>Jamie Green</a:t>
            </a:r>
          </a:p>
          <a:p>
            <a:pPr algn="ctr">
              <a:spcBef>
                <a:spcPct val="0"/>
              </a:spcBef>
              <a:buFontTx/>
              <a:buNone/>
              <a:defRPr/>
            </a:pPr>
            <a:r>
              <a:rPr lang="en-US" altLang="en-US" sz="2000" b="1" dirty="0">
                <a:solidFill>
                  <a:schemeClr val="accent2"/>
                </a:solidFill>
                <a:latin typeface="+mn-lt"/>
              </a:rPr>
              <a:t>Paraprofessional</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r>
              <a:rPr lang="en-US" altLang="en-US" sz="2000" b="1" dirty="0">
                <a:solidFill>
                  <a:schemeClr val="accent2"/>
                </a:solidFill>
                <a:latin typeface="+mn-lt"/>
              </a:rPr>
              <a:t>Caleiyah Laws</a:t>
            </a:r>
          </a:p>
          <a:p>
            <a:pPr algn="ctr">
              <a:spcBef>
                <a:spcPct val="0"/>
              </a:spcBef>
              <a:buFontTx/>
              <a:buNone/>
              <a:defRPr/>
            </a:pPr>
            <a:r>
              <a:rPr lang="en-US" altLang="en-US" sz="2000" b="1" dirty="0">
                <a:solidFill>
                  <a:schemeClr val="accent2"/>
                </a:solidFill>
                <a:latin typeface="+mn-lt"/>
              </a:rPr>
              <a:t>Paraprofessional</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r>
              <a:rPr lang="en-US" altLang="en-US" sz="2000" b="1" dirty="0">
                <a:solidFill>
                  <a:schemeClr val="accent2"/>
                </a:solidFill>
              </a:rPr>
              <a:t>Dani Greenberg</a:t>
            </a:r>
          </a:p>
          <a:p>
            <a:pPr algn="ctr">
              <a:spcBef>
                <a:spcPct val="0"/>
              </a:spcBef>
              <a:buFontTx/>
              <a:buNone/>
              <a:defRPr/>
            </a:pPr>
            <a:r>
              <a:rPr lang="en-US" altLang="en-US" sz="2000" b="1" dirty="0">
                <a:solidFill>
                  <a:schemeClr val="accent2"/>
                </a:solidFill>
              </a:rPr>
              <a:t>Paraprofessional</a:t>
            </a:r>
          </a:p>
          <a:p>
            <a:pPr algn="ctr">
              <a:spcBef>
                <a:spcPct val="0"/>
              </a:spcBef>
              <a:buFontTx/>
              <a:buNone/>
              <a:defRPr/>
            </a:pPr>
            <a:endParaRPr lang="en-US" altLang="en-US" sz="2000" b="1" dirty="0">
              <a:solidFill>
                <a:schemeClr val="accent2"/>
              </a:solidFill>
              <a:latin typeface="+mn-lt"/>
            </a:endParaRPr>
          </a:p>
          <a:p>
            <a:pPr algn="ctr">
              <a:spcBef>
                <a:spcPct val="0"/>
              </a:spcBef>
              <a:buFontTx/>
              <a:buNone/>
              <a:defRPr/>
            </a:pPr>
            <a:endParaRPr lang="en-US" altLang="en-US" sz="2000" b="1" dirty="0">
              <a:solidFill>
                <a:schemeClr val="accent2"/>
              </a:solidFill>
              <a:latin typeface="Arial" panose="020B0604020202020204" pitchFamily="34" charset="0"/>
            </a:endParaRPr>
          </a:p>
        </p:txBody>
      </p:sp>
      <p:sp>
        <p:nvSpPr>
          <p:cNvPr id="9" name="Rectangle 8">
            <a:extLst>
              <a:ext uri="{FF2B5EF4-FFF2-40B4-BE49-F238E27FC236}">
                <a16:creationId xmlns:a16="http://schemas.microsoft.com/office/drawing/2014/main" id="{60D5AE78-AC0D-A0E0-F642-B56D2FBECFAA}"/>
              </a:ext>
            </a:extLst>
          </p:cNvPr>
          <p:cNvSpPr/>
          <p:nvPr/>
        </p:nvSpPr>
        <p:spPr>
          <a:xfrm>
            <a:off x="765487" y="1723977"/>
            <a:ext cx="3265004" cy="5386090"/>
          </a:xfrm>
          <a:prstGeom prst="rect">
            <a:avLst/>
          </a:prstGeom>
        </p:spPr>
        <p:txBody>
          <a:bodyPr wrap="square">
            <a:spAutoFit/>
          </a:bodyPr>
          <a:lstStyle/>
          <a:p>
            <a:pPr algn="ctr">
              <a:defRPr/>
            </a:pPr>
            <a:r>
              <a:rPr lang="en-US" sz="2000" b="1" dirty="0">
                <a:solidFill>
                  <a:schemeClr val="accent2"/>
                </a:solidFill>
                <a:latin typeface="+mn-lt"/>
              </a:rPr>
              <a:t>Elisa Cramer</a:t>
            </a:r>
          </a:p>
          <a:p>
            <a:pPr algn="ctr">
              <a:defRPr/>
            </a:pPr>
            <a:r>
              <a:rPr lang="en-US" sz="2000" b="1" dirty="0">
                <a:solidFill>
                  <a:schemeClr val="accent2"/>
                </a:solidFill>
                <a:latin typeface="+mn-lt"/>
              </a:rPr>
              <a:t>Department Director</a:t>
            </a:r>
          </a:p>
          <a:p>
            <a:pPr algn="ctr">
              <a:defRPr/>
            </a:pPr>
            <a:endParaRPr lang="en-US" sz="2000" b="1" dirty="0">
              <a:solidFill>
                <a:schemeClr val="accent2"/>
              </a:solidFill>
              <a:latin typeface="+mn-lt"/>
            </a:endParaRPr>
          </a:p>
          <a:p>
            <a:pPr algn="ctr">
              <a:defRPr/>
            </a:pPr>
            <a:r>
              <a:rPr lang="en-US" sz="2000" b="1" dirty="0">
                <a:solidFill>
                  <a:schemeClr val="accent2"/>
                </a:solidFill>
              </a:rPr>
              <a:t>Valerie Messineo </a:t>
            </a:r>
          </a:p>
          <a:p>
            <a:pPr algn="ctr">
              <a:defRPr/>
            </a:pPr>
            <a:r>
              <a:rPr lang="en-US" sz="2000" b="1" dirty="0">
                <a:solidFill>
                  <a:schemeClr val="accent2"/>
                </a:solidFill>
              </a:rPr>
              <a:t>Sanctuary </a:t>
            </a:r>
          </a:p>
          <a:p>
            <a:pPr algn="ctr">
              <a:defRPr/>
            </a:pPr>
            <a:r>
              <a:rPr lang="en-US" sz="2000" b="1" dirty="0">
                <a:solidFill>
                  <a:schemeClr val="accent2"/>
                </a:solidFill>
              </a:rPr>
              <a:t>Program Coordinator </a:t>
            </a:r>
          </a:p>
          <a:p>
            <a:pPr algn="ctr">
              <a:defRPr/>
            </a:pPr>
            <a:endParaRPr lang="en-US" sz="2000" b="1" dirty="0">
              <a:solidFill>
                <a:schemeClr val="accent2"/>
              </a:solidFill>
              <a:latin typeface="+mn-lt"/>
            </a:endParaRPr>
          </a:p>
          <a:p>
            <a:pPr algn="ctr">
              <a:defRPr/>
            </a:pPr>
            <a:r>
              <a:rPr lang="en-US" sz="2000" b="1" dirty="0">
                <a:solidFill>
                  <a:schemeClr val="accent2"/>
                </a:solidFill>
                <a:latin typeface="+mn-lt"/>
              </a:rPr>
              <a:t>Ike Powell</a:t>
            </a:r>
          </a:p>
          <a:p>
            <a:pPr algn="ctr">
              <a:defRPr/>
            </a:pPr>
            <a:r>
              <a:rPr lang="en-US" sz="2000" b="1" dirty="0">
                <a:solidFill>
                  <a:schemeClr val="accent2"/>
                </a:solidFill>
                <a:latin typeface="+mn-lt"/>
              </a:rPr>
              <a:t>Division Director OCP</a:t>
            </a:r>
          </a:p>
          <a:p>
            <a:pPr algn="ctr">
              <a:defRPr/>
            </a:pPr>
            <a:endParaRPr lang="en-US" sz="2000" b="1" dirty="0">
              <a:solidFill>
                <a:schemeClr val="accent2"/>
              </a:solidFill>
              <a:latin typeface="+mn-lt"/>
            </a:endParaRPr>
          </a:p>
          <a:p>
            <a:pPr algn="ctr">
              <a:defRPr/>
            </a:pPr>
            <a:r>
              <a:rPr lang="en-US" sz="2000" b="1" dirty="0">
                <a:solidFill>
                  <a:schemeClr val="accent2"/>
                </a:solidFill>
                <a:latin typeface="+mn-lt"/>
              </a:rPr>
              <a:t>Annette Santiago</a:t>
            </a:r>
          </a:p>
          <a:p>
            <a:pPr algn="ctr">
              <a:defRPr/>
            </a:pPr>
            <a:r>
              <a:rPr lang="en-US" sz="2000" b="1" dirty="0">
                <a:solidFill>
                  <a:schemeClr val="accent2"/>
                </a:solidFill>
                <a:latin typeface="+mn-lt"/>
              </a:rPr>
              <a:t>Administrative Assistant</a:t>
            </a:r>
          </a:p>
          <a:p>
            <a:pPr algn="ctr">
              <a:defRPr/>
            </a:pPr>
            <a:endParaRPr lang="en-US" sz="2000" b="1" dirty="0">
              <a:solidFill>
                <a:schemeClr val="accent2"/>
              </a:solidFill>
              <a:latin typeface="+mn-lt"/>
            </a:endParaRPr>
          </a:p>
          <a:p>
            <a:pPr algn="ctr">
              <a:defRPr/>
            </a:pPr>
            <a:r>
              <a:rPr lang="en-US" sz="2000" b="1" dirty="0">
                <a:solidFill>
                  <a:schemeClr val="accent2"/>
                </a:solidFill>
                <a:latin typeface="+mn-lt"/>
              </a:rPr>
              <a:t>Tamia Williams</a:t>
            </a:r>
          </a:p>
          <a:p>
            <a:pPr algn="ctr">
              <a:defRPr/>
            </a:pPr>
            <a:r>
              <a:rPr lang="en-US" sz="2000" b="1" dirty="0">
                <a:solidFill>
                  <a:schemeClr val="accent2"/>
                </a:solidFill>
                <a:latin typeface="+mn-lt"/>
              </a:rPr>
              <a:t>Senior Program Specialist</a:t>
            </a:r>
          </a:p>
          <a:p>
            <a:pPr algn="ctr">
              <a:defRPr/>
            </a:pPr>
            <a:endParaRPr lang="en-US" sz="2000" b="1" dirty="0">
              <a:solidFill>
                <a:schemeClr val="accent2"/>
              </a:solidFill>
              <a:latin typeface="+mn-lt"/>
            </a:endParaRPr>
          </a:p>
          <a:p>
            <a:pPr algn="ctr">
              <a:defRPr/>
            </a:pPr>
            <a:endParaRPr lang="en-US" sz="2400" b="1" dirty="0">
              <a:solidFill>
                <a:schemeClr val="accent2"/>
              </a:solidFill>
              <a:latin typeface="+mn-lt"/>
            </a:endParaRPr>
          </a:p>
        </p:txBody>
      </p:sp>
    </p:spTree>
    <p:extLst>
      <p:ext uri="{BB962C8B-B14F-4D97-AF65-F5344CB8AC3E}">
        <p14:creationId xmlns:p14="http://schemas.microsoft.com/office/powerpoint/2010/main" val="3396252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ABFF-3157-1AB9-9466-4C2EA7F99F05}"/>
            </a:ext>
          </a:extLst>
        </p:cNvPr>
        <p:cNvGrpSpPr/>
        <p:nvPr/>
      </p:nvGrpSpPr>
      <p:grpSpPr>
        <a:xfrm>
          <a:off x="0" y="0"/>
          <a:ext cx="0" cy="0"/>
          <a:chOff x="0" y="0"/>
          <a:chExt cx="0" cy="0"/>
        </a:xfrm>
      </p:grpSpPr>
      <p:sp>
        <p:nvSpPr>
          <p:cNvPr id="136194" name="Title 1">
            <a:extLst>
              <a:ext uri="{FF2B5EF4-FFF2-40B4-BE49-F238E27FC236}">
                <a16:creationId xmlns:a16="http://schemas.microsoft.com/office/drawing/2014/main" id="{E7708434-FC26-461B-2CDA-4C3961678C8C}"/>
              </a:ext>
            </a:extLst>
          </p:cNvPr>
          <p:cNvSpPr>
            <a:spLocks noGrp="1"/>
          </p:cNvSpPr>
          <p:nvPr>
            <p:ph type="title"/>
          </p:nvPr>
        </p:nvSpPr>
        <p:spPr/>
        <p:txBody>
          <a:bodyPr/>
          <a:lstStyle/>
          <a:p>
            <a:r>
              <a:rPr lang="en-US" altLang="en-US" b="1" dirty="0">
                <a:solidFill>
                  <a:srgbClr val="9A53A0"/>
                </a:solidFill>
              </a:rPr>
              <a:t>Database Updates</a:t>
            </a:r>
          </a:p>
        </p:txBody>
      </p:sp>
      <p:pic>
        <p:nvPicPr>
          <p:cNvPr id="3" name="Picture 2">
            <a:extLst>
              <a:ext uri="{FF2B5EF4-FFF2-40B4-BE49-F238E27FC236}">
                <a16:creationId xmlns:a16="http://schemas.microsoft.com/office/drawing/2014/main" id="{82C5B939-5EFC-ADD4-3777-D90CF1AC3EC3}"/>
              </a:ext>
            </a:extLst>
          </p:cNvPr>
          <p:cNvPicPr>
            <a:picLocks noChangeAspect="1"/>
          </p:cNvPicPr>
          <p:nvPr/>
        </p:nvPicPr>
        <p:blipFill>
          <a:blip r:embed="rId3"/>
          <a:stretch>
            <a:fillRect/>
          </a:stretch>
        </p:blipFill>
        <p:spPr>
          <a:xfrm>
            <a:off x="-1" y="1562471"/>
            <a:ext cx="9144000" cy="1367231"/>
          </a:xfrm>
          <a:prstGeom prst="rect">
            <a:avLst/>
          </a:prstGeom>
        </p:spPr>
      </p:pic>
      <p:pic>
        <p:nvPicPr>
          <p:cNvPr id="4" name="Picture 3">
            <a:extLst>
              <a:ext uri="{FF2B5EF4-FFF2-40B4-BE49-F238E27FC236}">
                <a16:creationId xmlns:a16="http://schemas.microsoft.com/office/drawing/2014/main" id="{1F278102-A060-35E1-940A-A41D548AFBAF}"/>
              </a:ext>
            </a:extLst>
          </p:cNvPr>
          <p:cNvPicPr>
            <a:picLocks noChangeAspect="1"/>
          </p:cNvPicPr>
          <p:nvPr/>
        </p:nvPicPr>
        <p:blipFill>
          <a:blip r:embed="rId4"/>
          <a:stretch>
            <a:fillRect/>
          </a:stretch>
        </p:blipFill>
        <p:spPr>
          <a:xfrm>
            <a:off x="1858620" y="2868441"/>
            <a:ext cx="7207195" cy="3010459"/>
          </a:xfrm>
          <a:prstGeom prst="rect">
            <a:avLst/>
          </a:prstGeom>
        </p:spPr>
      </p:pic>
      <p:sp>
        <p:nvSpPr>
          <p:cNvPr id="7" name="Up Arrow 6">
            <a:extLst>
              <a:ext uri="{FF2B5EF4-FFF2-40B4-BE49-F238E27FC236}">
                <a16:creationId xmlns:a16="http://schemas.microsoft.com/office/drawing/2014/main" id="{1ADCC783-97F0-71DB-0AEA-5A2CCDA34FAE}"/>
              </a:ext>
            </a:extLst>
          </p:cNvPr>
          <p:cNvSpPr/>
          <p:nvPr/>
        </p:nvSpPr>
        <p:spPr>
          <a:xfrm rot="5400000">
            <a:off x="2254381" y="3888464"/>
            <a:ext cx="515937" cy="970412"/>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7">
            <a:extLst>
              <a:ext uri="{FF2B5EF4-FFF2-40B4-BE49-F238E27FC236}">
                <a16:creationId xmlns:a16="http://schemas.microsoft.com/office/drawing/2014/main" id="{CD1EC385-6675-4BBF-5F85-B30EB8BF4230}"/>
              </a:ext>
            </a:extLst>
          </p:cNvPr>
          <p:cNvPicPr>
            <a:picLocks noChangeAspect="1"/>
          </p:cNvPicPr>
          <p:nvPr/>
        </p:nvPicPr>
        <p:blipFill>
          <a:blip r:embed="rId5"/>
          <a:stretch>
            <a:fillRect/>
          </a:stretch>
        </p:blipFill>
        <p:spPr>
          <a:xfrm>
            <a:off x="82206" y="3739747"/>
            <a:ext cx="1776414" cy="1783784"/>
          </a:xfrm>
          <a:prstGeom prst="rect">
            <a:avLst/>
          </a:prstGeom>
        </p:spPr>
      </p:pic>
      <p:sp>
        <p:nvSpPr>
          <p:cNvPr id="9" name="Rectangle 8">
            <a:extLst>
              <a:ext uri="{FF2B5EF4-FFF2-40B4-BE49-F238E27FC236}">
                <a16:creationId xmlns:a16="http://schemas.microsoft.com/office/drawing/2014/main" id="{3AEEEA5B-B654-1C9D-6D67-FD367E737C9E}"/>
              </a:ext>
            </a:extLst>
          </p:cNvPr>
          <p:cNvSpPr/>
          <p:nvPr/>
        </p:nvSpPr>
        <p:spPr>
          <a:xfrm>
            <a:off x="108820" y="1374382"/>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166032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17634-97B9-277E-FC67-DAEA73EFD6FD}"/>
              </a:ext>
            </a:extLst>
          </p:cNvPr>
          <p:cNvSpPr>
            <a:spLocks noGrp="1"/>
          </p:cNvSpPr>
          <p:nvPr>
            <p:ph type="title"/>
          </p:nvPr>
        </p:nvSpPr>
        <p:spPr/>
        <p:txBody>
          <a:bodyPr/>
          <a:lstStyle/>
          <a:p>
            <a:r>
              <a:rPr lang="en-US" b="1" dirty="0">
                <a:solidFill>
                  <a:srgbClr val="9A53A0"/>
                </a:solidFill>
              </a:rPr>
              <a:t>Terms &amp; Agreements</a:t>
            </a:r>
          </a:p>
        </p:txBody>
      </p:sp>
      <p:pic>
        <p:nvPicPr>
          <p:cNvPr id="8" name="Picture 7">
            <a:extLst>
              <a:ext uri="{FF2B5EF4-FFF2-40B4-BE49-F238E27FC236}">
                <a16:creationId xmlns:a16="http://schemas.microsoft.com/office/drawing/2014/main" id="{1AB519CF-AE0B-9789-FE4F-EF4C6E704BA5}"/>
              </a:ext>
            </a:extLst>
          </p:cNvPr>
          <p:cNvPicPr>
            <a:picLocks noChangeAspect="1"/>
          </p:cNvPicPr>
          <p:nvPr/>
        </p:nvPicPr>
        <p:blipFill>
          <a:blip r:embed="rId3"/>
          <a:stretch>
            <a:fillRect/>
          </a:stretch>
        </p:blipFill>
        <p:spPr>
          <a:xfrm>
            <a:off x="108820" y="1580322"/>
            <a:ext cx="8749553" cy="4355195"/>
          </a:xfrm>
          <a:prstGeom prst="rect">
            <a:avLst/>
          </a:prstGeom>
        </p:spPr>
      </p:pic>
      <p:sp>
        <p:nvSpPr>
          <p:cNvPr id="9" name="Rectangle 8">
            <a:extLst>
              <a:ext uri="{FF2B5EF4-FFF2-40B4-BE49-F238E27FC236}">
                <a16:creationId xmlns:a16="http://schemas.microsoft.com/office/drawing/2014/main" id="{696A4E72-CF58-0C42-A36A-B8BE13867B12}"/>
              </a:ext>
            </a:extLst>
          </p:cNvPr>
          <p:cNvSpPr/>
          <p:nvPr/>
        </p:nvSpPr>
        <p:spPr>
          <a:xfrm>
            <a:off x="108820" y="1374382"/>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804298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DB11-CDE1-28BA-DDA3-B0A81AAD18C1}"/>
              </a:ext>
            </a:extLst>
          </p:cNvPr>
          <p:cNvSpPr>
            <a:spLocks noGrp="1"/>
          </p:cNvSpPr>
          <p:nvPr>
            <p:ph type="title"/>
          </p:nvPr>
        </p:nvSpPr>
        <p:spPr>
          <a:xfrm>
            <a:off x="394636" y="750138"/>
            <a:ext cx="8120714" cy="732158"/>
          </a:xfrm>
        </p:spPr>
        <p:txBody>
          <a:bodyPr>
            <a:normAutofit/>
          </a:bodyPr>
          <a:lstStyle/>
          <a:p>
            <a:r>
              <a:rPr lang="en-US" b="1" dirty="0">
                <a:solidFill>
                  <a:srgbClr val="9A53A0"/>
                </a:solidFill>
                <a:latin typeface="+mn-lt"/>
              </a:rPr>
              <a:t>Provider Application Status</a:t>
            </a:r>
          </a:p>
        </p:txBody>
      </p:sp>
      <p:sp>
        <p:nvSpPr>
          <p:cNvPr id="10" name="Content Placeholder 9">
            <a:extLst>
              <a:ext uri="{FF2B5EF4-FFF2-40B4-BE49-F238E27FC236}">
                <a16:creationId xmlns:a16="http://schemas.microsoft.com/office/drawing/2014/main" id="{50D7B6D3-5E5B-A45E-F510-55E26106E9F4}"/>
              </a:ext>
            </a:extLst>
          </p:cNvPr>
          <p:cNvSpPr>
            <a:spLocks noGrp="1"/>
          </p:cNvSpPr>
          <p:nvPr>
            <p:ph idx="1"/>
          </p:nvPr>
        </p:nvSpPr>
        <p:spPr>
          <a:xfrm>
            <a:off x="394636" y="1716524"/>
            <a:ext cx="7886700" cy="4351338"/>
          </a:xfrm>
        </p:spPr>
        <p:txBody>
          <a:bodyPr>
            <a:normAutofit fontScale="25000" lnSpcReduction="20000"/>
          </a:bodyPr>
          <a:lstStyle/>
          <a:p>
            <a:endParaRPr lang="en-US" sz="10000" baseline="30000" dirty="0"/>
          </a:p>
          <a:p>
            <a:pPr marL="0" indent="0">
              <a:buNone/>
            </a:pPr>
            <a:r>
              <a:rPr lang="en-US" sz="10000" b="1" baseline="30000" dirty="0"/>
              <a:t>Submitted</a:t>
            </a:r>
          </a:p>
          <a:p>
            <a:pPr lvl="1"/>
            <a:r>
              <a:rPr lang="en-US" sz="10000" baseline="30000" dirty="0"/>
              <a:t>YSD received your application.</a:t>
            </a:r>
          </a:p>
          <a:p>
            <a:pPr marL="0" indent="0">
              <a:buNone/>
            </a:pPr>
            <a:r>
              <a:rPr lang="en-US" sz="10000" b="1" baseline="30000" dirty="0"/>
              <a:t>Returned</a:t>
            </a:r>
          </a:p>
          <a:p>
            <a:pPr lvl="1"/>
            <a:r>
              <a:rPr lang="en-US" sz="10000" baseline="30000" dirty="0"/>
              <a:t>YSD reviewed application and items are missing, incomplete or invalid.</a:t>
            </a:r>
          </a:p>
          <a:p>
            <a:pPr marL="0" indent="0">
              <a:buNone/>
            </a:pPr>
            <a:r>
              <a:rPr lang="en-US" sz="10000" b="1" baseline="30000" dirty="0"/>
              <a:t>Resubmitted</a:t>
            </a:r>
          </a:p>
          <a:p>
            <a:pPr lvl="1"/>
            <a:r>
              <a:rPr lang="en-US" sz="10000" baseline="30000" dirty="0"/>
              <a:t>Provider corrected items and resubmitted application to YSD.</a:t>
            </a:r>
          </a:p>
          <a:p>
            <a:pPr marL="0" indent="0">
              <a:buNone/>
            </a:pPr>
            <a:r>
              <a:rPr lang="en-US" sz="10000" b="1" baseline="30000" dirty="0"/>
              <a:t>Preliminary Approval</a:t>
            </a:r>
          </a:p>
          <a:p>
            <a:pPr lvl="1"/>
            <a:r>
              <a:rPr lang="en-US" sz="10000" baseline="30000" dirty="0"/>
              <a:t>Provider has incomplete items in application, but YSD has confirmed required documents. Updated items needed no later than April 10th </a:t>
            </a:r>
          </a:p>
          <a:p>
            <a:pPr marL="0" indent="0">
              <a:buNone/>
            </a:pPr>
            <a:r>
              <a:rPr lang="en-US" sz="10000" b="1" baseline="30000" dirty="0"/>
              <a:t>Approved</a:t>
            </a:r>
          </a:p>
          <a:p>
            <a:pPr lvl="1"/>
            <a:r>
              <a:rPr lang="en-US" sz="9600" baseline="30000" dirty="0"/>
              <a:t>All provider documents are valid, some documents may expire during summer, provider is responsible of getting updated documents to YSD within 48hrs of expiration.</a:t>
            </a:r>
          </a:p>
          <a:p>
            <a:pPr marL="0" indent="0">
              <a:buNone/>
            </a:pPr>
            <a:r>
              <a:rPr lang="en-US" sz="10000" b="1" baseline="30000" dirty="0"/>
              <a:t>Denied</a:t>
            </a:r>
          </a:p>
          <a:p>
            <a:pPr lvl="1"/>
            <a:r>
              <a:rPr lang="en-US" sz="9600" baseline="30000" dirty="0"/>
              <a:t>Provider does not meet </a:t>
            </a:r>
            <a:r>
              <a:rPr lang="en-US" sz="9200" baseline="30000" dirty="0"/>
              <a:t>the criteria </a:t>
            </a:r>
            <a:r>
              <a:rPr lang="en-US" sz="9600" baseline="30000" dirty="0"/>
              <a:t>for our program or chooses not to participate this summer.</a:t>
            </a:r>
          </a:p>
          <a:p>
            <a:pPr marL="0" indent="0">
              <a:buNone/>
            </a:pPr>
            <a:endParaRPr lang="en-US" baseline="30000" dirty="0"/>
          </a:p>
          <a:p>
            <a:pPr marL="0" indent="0">
              <a:buNone/>
            </a:pPr>
            <a:endParaRPr lang="en-US" baseline="30000" dirty="0"/>
          </a:p>
          <a:p>
            <a:pPr marL="0" indent="0">
              <a:buNone/>
            </a:pPr>
            <a:endParaRPr lang="en-US" baseline="30000" dirty="0"/>
          </a:p>
          <a:p>
            <a:pPr marL="0" indent="0">
              <a:buNone/>
            </a:pPr>
            <a:endParaRPr lang="en-US" baseline="30000" dirty="0"/>
          </a:p>
          <a:p>
            <a:pPr marL="0" indent="0">
              <a:buNone/>
            </a:pPr>
            <a:r>
              <a:rPr lang="en-US" baseline="30000" dirty="0"/>
              <a:t>  </a:t>
            </a:r>
            <a:endParaRPr lang="en-US" dirty="0"/>
          </a:p>
        </p:txBody>
      </p:sp>
      <p:sp>
        <p:nvSpPr>
          <p:cNvPr id="11" name="Rectangle 10">
            <a:extLst>
              <a:ext uri="{FF2B5EF4-FFF2-40B4-BE49-F238E27FC236}">
                <a16:creationId xmlns:a16="http://schemas.microsoft.com/office/drawing/2014/main" id="{BF07A178-A2DD-466D-2924-468CB295265D}"/>
              </a:ext>
            </a:extLst>
          </p:cNvPr>
          <p:cNvSpPr/>
          <p:nvPr/>
        </p:nvSpPr>
        <p:spPr>
          <a:xfrm flipV="1">
            <a:off x="214736" y="1716524"/>
            <a:ext cx="8714528" cy="86628"/>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3997043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3" name="Rectangle 2"/>
          <p:cNvSpPr/>
          <p:nvPr/>
        </p:nvSpPr>
        <p:spPr>
          <a:xfrm>
            <a:off x="603975" y="1879939"/>
            <a:ext cx="7111160" cy="3990836"/>
          </a:xfrm>
          <a:prstGeom prst="rect">
            <a:avLst/>
          </a:prstGeom>
        </p:spPr>
        <p:txBody>
          <a:bodyPr wrap="square">
            <a:spAutoFit/>
          </a:bodyPr>
          <a:lstStyle/>
          <a:p>
            <a:pPr marL="228600" lvl="0" indent="-228600" algn="just" defTabSz="914400" eaLnBrk="0" fontAlgn="base" hangingPunct="0">
              <a:spcBef>
                <a:spcPts val="1000"/>
              </a:spcBef>
              <a:spcAft>
                <a:spcPct val="0"/>
              </a:spcAft>
              <a:buFont typeface="Arial" panose="020B0604020202020204" pitchFamily="34" charset="0"/>
              <a:buChar char="•"/>
              <a:defRPr/>
            </a:pPr>
            <a:r>
              <a:rPr lang="en-US" altLang="en-US" sz="2200" spc="-150" dirty="0">
                <a:solidFill>
                  <a:prstClr val="black"/>
                </a:solidFill>
                <a:cs typeface="Times New Roman" panose="02020603050405020304" pitchFamily="18" charset="0"/>
              </a:rPr>
              <a:t>Camp must be </a:t>
            </a:r>
            <a:r>
              <a:rPr lang="en-US" altLang="en-US" sz="2200" b="1" spc="-150" dirty="0">
                <a:solidFill>
                  <a:srgbClr val="FF0000"/>
                </a:solidFill>
                <a:cs typeface="Times New Roman" panose="02020603050405020304" pitchFamily="18" charset="0"/>
              </a:rPr>
              <a:t>offered 5 days a week </a:t>
            </a:r>
            <a:r>
              <a:rPr lang="en-US" altLang="en-US" sz="2200" spc="-150" dirty="0">
                <a:solidFill>
                  <a:prstClr val="black"/>
                </a:solidFill>
                <a:cs typeface="Times New Roman" panose="02020603050405020304" pitchFamily="18" charset="0"/>
              </a:rPr>
              <a:t>to request reimbursement (only exceptions being County-observed holidays or natural disasters)</a:t>
            </a:r>
          </a:p>
          <a:p>
            <a:pPr marL="1714500" lvl="3" indent="-342900" algn="just" defTabSz="914400" eaLnBrk="0" fontAlgn="base" hangingPunct="0">
              <a:spcBef>
                <a:spcPts val="500"/>
              </a:spcBef>
              <a:spcAft>
                <a:spcPct val="0"/>
              </a:spcAft>
              <a:buFont typeface="Arial" panose="020B0604020202020204" pitchFamily="34" charset="0"/>
              <a:buChar char="•"/>
              <a:defRPr/>
            </a:pPr>
            <a:r>
              <a:rPr lang="en-US" altLang="en-US" sz="2200" spc="-150" dirty="0">
                <a:solidFill>
                  <a:prstClr val="black"/>
                </a:solidFill>
                <a:cs typeface="Times New Roman" panose="02020603050405020304" pitchFamily="18" charset="0"/>
              </a:rPr>
              <a:t>June 19</a:t>
            </a:r>
            <a:r>
              <a:rPr lang="en-US" altLang="en-US" sz="2200" spc="-150" baseline="30000" dirty="0">
                <a:solidFill>
                  <a:prstClr val="black"/>
                </a:solidFill>
                <a:cs typeface="Times New Roman" panose="02020603050405020304" pitchFamily="18" charset="0"/>
              </a:rPr>
              <a:t>th</a:t>
            </a:r>
            <a:r>
              <a:rPr lang="en-US" altLang="en-US" sz="2200" spc="-150" dirty="0">
                <a:solidFill>
                  <a:prstClr val="black"/>
                </a:solidFill>
                <a:cs typeface="Times New Roman" panose="02020603050405020304" pitchFamily="18" charset="0"/>
              </a:rPr>
              <a:t> - Juneteenth</a:t>
            </a:r>
          </a:p>
          <a:p>
            <a:pPr marL="1714500" lvl="3" indent="-342900" algn="just" defTabSz="914400" eaLnBrk="0" fontAlgn="base" hangingPunct="0">
              <a:spcBef>
                <a:spcPts val="500"/>
              </a:spcBef>
              <a:spcAft>
                <a:spcPct val="0"/>
              </a:spcAft>
              <a:buFont typeface="Arial" panose="020B0604020202020204" pitchFamily="34" charset="0"/>
              <a:buChar char="•"/>
              <a:defRPr/>
            </a:pPr>
            <a:r>
              <a:rPr lang="en-US" altLang="en-US" sz="2200" spc="-150" dirty="0">
                <a:solidFill>
                  <a:prstClr val="black"/>
                </a:solidFill>
                <a:cs typeface="Times New Roman" panose="02020603050405020304" pitchFamily="18" charset="0"/>
              </a:rPr>
              <a:t>July 4</a:t>
            </a:r>
            <a:r>
              <a:rPr lang="en-US" altLang="en-US" sz="2200" spc="-150" baseline="30000" dirty="0">
                <a:solidFill>
                  <a:prstClr val="black"/>
                </a:solidFill>
                <a:cs typeface="Times New Roman" panose="02020603050405020304" pitchFamily="18" charset="0"/>
              </a:rPr>
              <a:t>th</a:t>
            </a:r>
            <a:r>
              <a:rPr lang="en-US" altLang="en-US" sz="2200" spc="-150" dirty="0">
                <a:solidFill>
                  <a:prstClr val="black"/>
                </a:solidFill>
                <a:cs typeface="Times New Roman" panose="02020603050405020304" pitchFamily="18" charset="0"/>
              </a:rPr>
              <a:t> – Independence Day</a:t>
            </a:r>
          </a:p>
          <a:p>
            <a:pPr lvl="0" algn="just" defTabSz="914400" eaLnBrk="0" fontAlgn="base" hangingPunct="0">
              <a:spcBef>
                <a:spcPts val="1000"/>
              </a:spcBef>
              <a:spcAft>
                <a:spcPct val="0"/>
              </a:spcAft>
              <a:defRPr/>
            </a:pPr>
            <a:r>
              <a:rPr lang="en-US" altLang="en-US" sz="2200" i="1" spc="-150" dirty="0">
                <a:solidFill>
                  <a:prstClr val="black"/>
                </a:solidFill>
                <a:cs typeface="Times New Roman" panose="02020603050405020304" pitchFamily="18" charset="0"/>
              </a:rPr>
              <a:t>(Please note if you are closed any day that is not approved you will forfeit weekly reimbursement)</a:t>
            </a:r>
          </a:p>
          <a:p>
            <a:pPr marL="228600" lvl="0" indent="-228600" algn="just" defTabSz="914400" eaLnBrk="0" fontAlgn="base" hangingPunct="0">
              <a:spcBef>
                <a:spcPts val="1000"/>
              </a:spcBef>
              <a:spcAft>
                <a:spcPct val="0"/>
              </a:spcAft>
              <a:buFont typeface="Arial" panose="020B0604020202020204" pitchFamily="34" charset="0"/>
              <a:buChar char="•"/>
              <a:defRPr/>
            </a:pPr>
            <a:r>
              <a:rPr lang="en-US" altLang="en-US" sz="2200" spc="-150" dirty="0">
                <a:solidFill>
                  <a:prstClr val="black"/>
                </a:solidFill>
                <a:cs typeface="Times New Roman" panose="02020603050405020304" pitchFamily="18" charset="0"/>
              </a:rPr>
              <a:t>Camps must provide a minimum of  </a:t>
            </a:r>
            <a:r>
              <a:rPr lang="en-US" altLang="en-US" sz="2200" b="1" u="sng" spc="-150" dirty="0">
                <a:solidFill>
                  <a:srgbClr val="FF0000"/>
                </a:solidFill>
                <a:cs typeface="Times New Roman" panose="02020603050405020304" pitchFamily="18" charset="0"/>
              </a:rPr>
              <a:t>9 hours</a:t>
            </a:r>
            <a:r>
              <a:rPr lang="en-US" altLang="en-US" sz="2200" b="1" spc="-150" dirty="0">
                <a:solidFill>
                  <a:srgbClr val="FF0000"/>
                </a:solidFill>
                <a:cs typeface="Times New Roman" panose="02020603050405020304" pitchFamily="18" charset="0"/>
              </a:rPr>
              <a:t>  </a:t>
            </a:r>
            <a:r>
              <a:rPr lang="en-US" altLang="en-US" sz="2200" spc="-150" dirty="0">
                <a:solidFill>
                  <a:prstClr val="black"/>
                </a:solidFill>
                <a:cs typeface="Times New Roman" panose="02020603050405020304" pitchFamily="18" charset="0"/>
              </a:rPr>
              <a:t>of supervised  activities daily (excluding before/aftercare) </a:t>
            </a:r>
          </a:p>
          <a:p>
            <a:pPr marL="228600" lvl="0" indent="-228600" algn="just" defTabSz="914400" eaLnBrk="0" fontAlgn="base" hangingPunct="0">
              <a:spcBef>
                <a:spcPts val="1000"/>
              </a:spcBef>
              <a:spcAft>
                <a:spcPct val="0"/>
              </a:spcAft>
              <a:buFont typeface="Arial" panose="020B0604020202020204" pitchFamily="34" charset="0"/>
              <a:buChar char="•"/>
              <a:defRPr/>
            </a:pPr>
            <a:r>
              <a:rPr lang="en-US" altLang="en-US" sz="2200" spc="-150" dirty="0">
                <a:solidFill>
                  <a:prstClr val="black"/>
                </a:solidFill>
                <a:cs typeface="Times New Roman" panose="02020603050405020304" pitchFamily="18" charset="0"/>
              </a:rPr>
              <a:t>Camper must attend camp </a:t>
            </a:r>
            <a:r>
              <a:rPr lang="en-US" altLang="en-US" sz="2200" b="1" spc="-150" dirty="0">
                <a:solidFill>
                  <a:srgbClr val="FF0000"/>
                </a:solidFill>
                <a:cs typeface="Times New Roman" panose="02020603050405020304" pitchFamily="18" charset="0"/>
              </a:rPr>
              <a:t>a minimum of 3 days for 4 consecutive hours daily </a:t>
            </a:r>
            <a:r>
              <a:rPr lang="en-US" altLang="en-US" sz="2200" spc="-150" dirty="0">
                <a:solidFill>
                  <a:prstClr val="black"/>
                </a:solidFill>
                <a:cs typeface="Times New Roman" panose="02020603050405020304" pitchFamily="18" charset="0"/>
              </a:rPr>
              <a:t>for provider to request reimbursement.</a:t>
            </a:r>
          </a:p>
        </p:txBody>
      </p:sp>
      <p:sp>
        <p:nvSpPr>
          <p:cNvPr id="4" name="Rectangle 3"/>
          <p:cNvSpPr/>
          <p:nvPr/>
        </p:nvSpPr>
        <p:spPr>
          <a:xfrm>
            <a:off x="148014" y="489199"/>
            <a:ext cx="653897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rgbClr val="9A53A0"/>
                </a:solidFill>
                <a:effectLst/>
                <a:uLnTx/>
                <a:uFillTx/>
                <a:ea typeface="+mj-ea"/>
                <a:cs typeface="+mj-cs"/>
              </a:rPr>
              <a:t>Reimbursement</a:t>
            </a:r>
            <a:r>
              <a:rPr kumimoji="0" lang="en-US" altLang="en-US" sz="4400" b="1" i="0" u="none" strike="noStrike" kern="0" cap="none" spc="0" normalizeH="0" noProof="0" dirty="0">
                <a:ln>
                  <a:noFill/>
                </a:ln>
                <a:solidFill>
                  <a:srgbClr val="9A53A0"/>
                </a:solidFill>
                <a:effectLst/>
                <a:uLnTx/>
                <a:uFillTx/>
                <a:ea typeface="+mj-ea"/>
                <a:cs typeface="+mj-cs"/>
              </a:rPr>
              <a:t> Guidelines</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38211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3" name="Rectangle 2"/>
          <p:cNvSpPr/>
          <p:nvPr/>
        </p:nvSpPr>
        <p:spPr>
          <a:xfrm>
            <a:off x="603975" y="1879939"/>
            <a:ext cx="7111160" cy="3631763"/>
          </a:xfrm>
          <a:prstGeom prst="rect">
            <a:avLst/>
          </a:prstGeom>
        </p:spPr>
        <p:txBody>
          <a:bodyPr wrap="square">
            <a:spAutoFit/>
          </a:bodyPr>
          <a:lstStyle/>
          <a:p>
            <a:pPr lvl="0" algn="just" defTabSz="914400" eaLnBrk="0" fontAlgn="base" hangingPunct="0">
              <a:spcBef>
                <a:spcPts val="1000"/>
              </a:spcBef>
              <a:spcAft>
                <a:spcPct val="0"/>
              </a:spcAft>
              <a:defRPr/>
            </a:pPr>
            <a:endParaRPr lang="en-US" sz="800" dirty="0">
              <a:solidFill>
                <a:prstClr val="black"/>
              </a:solidFill>
            </a:endParaRPr>
          </a:p>
          <a:p>
            <a:pPr marL="285750" lvl="0" indent="-285750" algn="just" defTabSz="914400" eaLnBrk="0" fontAlgn="base" hangingPunct="0">
              <a:spcBef>
                <a:spcPts val="1000"/>
              </a:spcBef>
              <a:spcAft>
                <a:spcPct val="0"/>
              </a:spcAft>
              <a:buFont typeface="Wingdings" panose="05000000000000000000" pitchFamily="2" charset="2"/>
              <a:buChar char="§"/>
              <a:defRPr/>
            </a:pPr>
            <a:r>
              <a:rPr lang="en-US" dirty="0">
                <a:solidFill>
                  <a:prstClr val="black"/>
                </a:solidFill>
              </a:rPr>
              <a:t>Providers are </a:t>
            </a:r>
            <a:r>
              <a:rPr lang="en-US" b="1" u="sng" dirty="0">
                <a:solidFill>
                  <a:prstClr val="black"/>
                </a:solidFill>
              </a:rPr>
              <a:t>not</a:t>
            </a:r>
            <a:r>
              <a:rPr lang="en-US" dirty="0">
                <a:solidFill>
                  <a:prstClr val="black"/>
                </a:solidFill>
              </a:rPr>
              <a:t> allowed to substitute a child, accept child or reassign scholarship number to another child without prior YSD    Approval.</a:t>
            </a:r>
            <a:endParaRPr lang="en-US" sz="800" dirty="0">
              <a:solidFill>
                <a:prstClr val="black"/>
              </a:solidFill>
            </a:endParaRPr>
          </a:p>
          <a:p>
            <a:pPr marL="228600" lvl="0" indent="-228600" algn="just" defTabSz="914400" eaLnBrk="0" fontAlgn="base" hangingPunct="0">
              <a:spcBef>
                <a:spcPts val="1000"/>
              </a:spcBef>
              <a:spcAft>
                <a:spcPct val="0"/>
              </a:spcAft>
              <a:buFont typeface="Wingdings" panose="05000000000000000000" pitchFamily="2" charset="2"/>
              <a:buChar char="§"/>
              <a:defRPr/>
            </a:pPr>
            <a:r>
              <a:rPr lang="en-US" dirty="0">
                <a:solidFill>
                  <a:prstClr val="black"/>
                </a:solidFill>
              </a:rPr>
              <a:t>Approved providers are not eligible to receive scholarships for their own children.</a:t>
            </a:r>
            <a:endParaRPr lang="en-US" sz="800" dirty="0">
              <a:solidFill>
                <a:prstClr val="black"/>
              </a:solidFill>
            </a:endParaRPr>
          </a:p>
          <a:p>
            <a:pPr marL="228600" lvl="0" indent="-228600" algn="just" defTabSz="914400" eaLnBrk="0" fontAlgn="base" hangingPunct="0">
              <a:spcBef>
                <a:spcPts val="1000"/>
              </a:spcBef>
              <a:spcAft>
                <a:spcPct val="0"/>
              </a:spcAft>
              <a:buFont typeface="Wingdings" panose="05000000000000000000" pitchFamily="2" charset="2"/>
              <a:buChar char="§"/>
              <a:defRPr/>
            </a:pPr>
            <a:r>
              <a:rPr lang="en-US" dirty="0">
                <a:solidFill>
                  <a:prstClr val="black"/>
                </a:solidFill>
              </a:rPr>
              <a:t>Reimbursement rates:</a:t>
            </a:r>
          </a:p>
          <a:p>
            <a:pPr marL="685800" lvl="1" indent="-228600" algn="just" defTabSz="914400" eaLnBrk="0" fontAlgn="base" hangingPunct="0">
              <a:spcBef>
                <a:spcPts val="1000"/>
              </a:spcBef>
              <a:spcAft>
                <a:spcPct val="0"/>
              </a:spcAft>
              <a:buFont typeface="Wingdings" panose="05000000000000000000" pitchFamily="2" charset="2"/>
              <a:buChar char="§"/>
              <a:defRPr/>
            </a:pPr>
            <a:r>
              <a:rPr lang="en-US" sz="2000" dirty="0">
                <a:solidFill>
                  <a:srgbClr val="FF0000"/>
                </a:solidFill>
              </a:rPr>
              <a:t> </a:t>
            </a:r>
            <a:r>
              <a:rPr lang="en-US" sz="2000" b="1" dirty="0">
                <a:solidFill>
                  <a:srgbClr val="FF0000"/>
                </a:solidFill>
              </a:rPr>
              <a:t>$150 </a:t>
            </a:r>
            <a:r>
              <a:rPr lang="en-US" sz="2000" dirty="0"/>
              <a:t>weekly for Regular &amp; Specialty Camps</a:t>
            </a:r>
          </a:p>
          <a:p>
            <a:pPr marL="685800" lvl="1" indent="-228600" algn="just" defTabSz="914400" eaLnBrk="0" fontAlgn="base" hangingPunct="0">
              <a:spcBef>
                <a:spcPts val="500"/>
              </a:spcBef>
              <a:spcAft>
                <a:spcPct val="0"/>
              </a:spcAft>
              <a:buFont typeface="Wingdings" panose="05000000000000000000" pitchFamily="2" charset="2"/>
              <a:buChar char="§"/>
              <a:defRPr/>
            </a:pPr>
            <a:r>
              <a:rPr lang="en-US" sz="2000" b="1" dirty="0">
                <a:solidFill>
                  <a:srgbClr val="FF0000"/>
                </a:solidFill>
              </a:rPr>
              <a:t>$170 </a:t>
            </a:r>
            <a:r>
              <a:rPr lang="en-US" sz="2000" dirty="0"/>
              <a:t>weekly for Educational Enrichment Camps</a:t>
            </a:r>
          </a:p>
          <a:p>
            <a:pPr marL="685800" lvl="1" indent="-228600" algn="just" defTabSz="914400" eaLnBrk="0" fontAlgn="base" hangingPunct="0">
              <a:spcBef>
                <a:spcPts val="500"/>
              </a:spcBef>
              <a:spcAft>
                <a:spcPct val="0"/>
              </a:spcAft>
              <a:buFont typeface="Wingdings" panose="05000000000000000000" pitchFamily="2" charset="2"/>
              <a:buChar char="§"/>
              <a:defRPr/>
            </a:pPr>
            <a:r>
              <a:rPr lang="en-US" sz="2000" dirty="0"/>
              <a:t>$350 weekly for Special Needs Camps</a:t>
            </a:r>
          </a:p>
          <a:p>
            <a:pPr lvl="0" algn="just" defTabSz="914400" eaLnBrk="0" fontAlgn="base" hangingPunct="0">
              <a:spcBef>
                <a:spcPts val="1000"/>
              </a:spcBef>
              <a:spcAft>
                <a:spcPct val="0"/>
              </a:spcAft>
              <a:defRPr/>
            </a:pPr>
            <a:endParaRPr lang="en-US" altLang="en-US" sz="2200" spc="-150" dirty="0">
              <a:latin typeface="+mj-lt"/>
              <a:cs typeface="Times New Roman" panose="02020603050405020304" pitchFamily="18" charset="0"/>
            </a:endParaRPr>
          </a:p>
        </p:txBody>
      </p:sp>
      <p:sp>
        <p:nvSpPr>
          <p:cNvPr id="4" name="Rectangle 3"/>
          <p:cNvSpPr/>
          <p:nvPr/>
        </p:nvSpPr>
        <p:spPr>
          <a:xfrm>
            <a:off x="148014" y="489199"/>
            <a:ext cx="653897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rgbClr val="9A53A0"/>
                </a:solidFill>
                <a:effectLst/>
                <a:uLnTx/>
                <a:uFillTx/>
                <a:ea typeface="+mj-ea"/>
                <a:cs typeface="+mj-cs"/>
              </a:rPr>
              <a:t>Reimbursement</a:t>
            </a:r>
            <a:r>
              <a:rPr kumimoji="0" lang="en-US" altLang="en-US" sz="4400" b="1" i="0" u="none" strike="noStrike" kern="0" cap="none" spc="0" normalizeH="0" noProof="0" dirty="0">
                <a:ln>
                  <a:noFill/>
                </a:ln>
                <a:solidFill>
                  <a:srgbClr val="9A53A0"/>
                </a:solidFill>
                <a:effectLst/>
                <a:uLnTx/>
                <a:uFillTx/>
                <a:ea typeface="+mj-ea"/>
                <a:cs typeface="+mj-cs"/>
              </a:rPr>
              <a:t> Guidelines</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6725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3" name="Rectangle 2"/>
          <p:cNvSpPr/>
          <p:nvPr/>
        </p:nvSpPr>
        <p:spPr>
          <a:xfrm>
            <a:off x="461931" y="1764530"/>
            <a:ext cx="7859305" cy="2757165"/>
          </a:xfrm>
          <a:prstGeom prst="rect">
            <a:avLst/>
          </a:prstGeom>
        </p:spPr>
        <p:txBody>
          <a:bodyPr wrap="square">
            <a:spAutoFit/>
          </a:bodyPr>
          <a:lstStyle/>
          <a:p>
            <a:pPr marL="228600" lvl="0" indent="-228600" algn="just" defTabSz="914400" eaLnBrk="0" fontAlgn="base" hangingPunct="0">
              <a:spcBef>
                <a:spcPts val="1000"/>
              </a:spcBef>
              <a:spcAft>
                <a:spcPct val="0"/>
              </a:spcAft>
              <a:buFont typeface="Arial" panose="020B0604020202020204" pitchFamily="34" charset="0"/>
              <a:buChar char="•"/>
            </a:pPr>
            <a:r>
              <a:rPr lang="en-US" altLang="en-US" sz="1600" dirty="0">
                <a:solidFill>
                  <a:prstClr val="black"/>
                </a:solidFill>
              </a:rPr>
              <a:t>1 week excused absence</a:t>
            </a:r>
          </a:p>
          <a:p>
            <a:pPr marL="685800" lvl="1" indent="-228600" algn="just" defTabSz="914400" eaLnBrk="0" fontAlgn="base" hangingPunct="0">
              <a:spcBef>
                <a:spcPts val="500"/>
              </a:spcBef>
              <a:spcAft>
                <a:spcPct val="0"/>
              </a:spcAft>
              <a:buFont typeface="Arial" panose="020B0604020202020204" pitchFamily="34" charset="0"/>
              <a:buChar char="•"/>
            </a:pPr>
            <a:r>
              <a:rPr lang="en-US" altLang="en-US" sz="1600" dirty="0">
                <a:solidFill>
                  <a:prstClr val="black"/>
                </a:solidFill>
              </a:rPr>
              <a:t>Completed form </a:t>
            </a:r>
            <a:r>
              <a:rPr lang="en-US" altLang="en-US" sz="1600" b="1" dirty="0">
                <a:solidFill>
                  <a:prstClr val="black"/>
                </a:solidFill>
              </a:rPr>
              <a:t>MUST</a:t>
            </a:r>
            <a:r>
              <a:rPr lang="en-US" altLang="en-US" sz="1600" dirty="0">
                <a:solidFill>
                  <a:prstClr val="black"/>
                </a:solidFill>
              </a:rPr>
              <a:t> be uploaded into the portal and noted on the attendance sheet</a:t>
            </a:r>
          </a:p>
          <a:p>
            <a:pPr marL="228600" lvl="0" indent="-228600" algn="just" defTabSz="914400" eaLnBrk="0" fontAlgn="base" hangingPunct="0">
              <a:spcBef>
                <a:spcPts val="1000"/>
              </a:spcBef>
              <a:spcAft>
                <a:spcPct val="0"/>
              </a:spcAft>
              <a:buFont typeface="Arial" panose="020B0604020202020204" pitchFamily="34" charset="0"/>
              <a:buChar char="•"/>
            </a:pPr>
            <a:r>
              <a:rPr lang="en-US" altLang="en-US" sz="1600" b="1" dirty="0">
                <a:solidFill>
                  <a:prstClr val="black"/>
                </a:solidFill>
              </a:rPr>
              <a:t>Providers must email list of campers that haven’t registered for camp by Friday, May 8, 2026 </a:t>
            </a:r>
            <a:endParaRPr lang="en-US" altLang="en-US" sz="1600" b="1" dirty="0">
              <a:solidFill>
                <a:srgbClr val="FF0000"/>
              </a:solidFill>
            </a:endParaRPr>
          </a:p>
          <a:p>
            <a:pPr marL="228600" lvl="0" indent="-228600" algn="just" defTabSz="914400" eaLnBrk="0" fontAlgn="base" hangingPunct="0">
              <a:spcBef>
                <a:spcPts val="1000"/>
              </a:spcBef>
              <a:spcAft>
                <a:spcPct val="0"/>
              </a:spcAft>
              <a:buFont typeface="Arial" panose="020B0604020202020204" pitchFamily="34" charset="0"/>
              <a:buChar char="•"/>
            </a:pPr>
            <a:r>
              <a:rPr lang="en-US" altLang="en-US" sz="1600" dirty="0">
                <a:solidFill>
                  <a:prstClr val="black"/>
                </a:solidFill>
              </a:rPr>
              <a:t>Attendance sheets must be signed by a parent and a camp staff (every page) – </a:t>
            </a:r>
            <a:r>
              <a:rPr lang="en-US" altLang="en-US" sz="1600" b="1" dirty="0">
                <a:solidFill>
                  <a:prstClr val="black"/>
                </a:solidFill>
              </a:rPr>
              <a:t>if electronic, only parent signature required</a:t>
            </a:r>
          </a:p>
          <a:p>
            <a:pPr marL="685800" lvl="1" indent="-228600" algn="just" defTabSz="914400" eaLnBrk="0" fontAlgn="base" hangingPunct="0">
              <a:spcBef>
                <a:spcPts val="500"/>
              </a:spcBef>
              <a:spcAft>
                <a:spcPct val="0"/>
              </a:spcAft>
              <a:buFont typeface="Arial" panose="020B0604020202020204" pitchFamily="34" charset="0"/>
              <a:buChar char="•"/>
            </a:pPr>
            <a:r>
              <a:rPr lang="en-US" altLang="en-US" sz="1600" b="1" dirty="0">
                <a:solidFill>
                  <a:srgbClr val="FF0000"/>
                </a:solidFill>
              </a:rPr>
              <a:t>Check Rosters Weekly, campers assignment may change! </a:t>
            </a:r>
          </a:p>
          <a:p>
            <a:pPr marL="685800" lvl="1" indent="-228600" algn="just" defTabSz="914400" eaLnBrk="0" fontAlgn="base" hangingPunct="0">
              <a:spcBef>
                <a:spcPts val="500"/>
              </a:spcBef>
              <a:spcAft>
                <a:spcPct val="0"/>
              </a:spcAft>
              <a:buFont typeface="Arial" panose="020B0604020202020204" pitchFamily="34" charset="0"/>
              <a:buChar char="•"/>
            </a:pPr>
            <a:r>
              <a:rPr lang="en-US" altLang="en-US" sz="1600" b="1" dirty="0">
                <a:solidFill>
                  <a:srgbClr val="FF0000"/>
                </a:solidFill>
              </a:rPr>
              <a:t>We recommend using sign-in/out sheets from portal (they are accurate) </a:t>
            </a:r>
          </a:p>
        </p:txBody>
      </p:sp>
      <p:sp>
        <p:nvSpPr>
          <p:cNvPr id="4" name="Rectangle 3"/>
          <p:cNvSpPr/>
          <p:nvPr/>
        </p:nvSpPr>
        <p:spPr>
          <a:xfrm>
            <a:off x="148014" y="489199"/>
            <a:ext cx="653897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rgbClr val="9A53A0"/>
                </a:solidFill>
                <a:effectLst/>
                <a:uLnTx/>
                <a:uFillTx/>
                <a:ea typeface="+mj-ea"/>
                <a:cs typeface="+mj-cs"/>
              </a:rPr>
              <a:t>Reimbursement</a:t>
            </a:r>
            <a:r>
              <a:rPr kumimoji="0" lang="en-US" altLang="en-US" sz="4400" b="1" i="0" u="none" strike="noStrike" kern="0" cap="none" spc="0" normalizeH="0" noProof="0" dirty="0">
                <a:ln>
                  <a:noFill/>
                </a:ln>
                <a:solidFill>
                  <a:srgbClr val="9A53A0"/>
                </a:solidFill>
                <a:effectLst/>
                <a:uLnTx/>
                <a:uFillTx/>
                <a:ea typeface="+mj-ea"/>
                <a:cs typeface="+mj-cs"/>
              </a:rPr>
              <a:t> Guidelines</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57772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653897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rgbClr val="9A53A0"/>
                </a:solidFill>
                <a:effectLst/>
                <a:uLnTx/>
                <a:uFillTx/>
                <a:ea typeface="+mj-ea"/>
                <a:cs typeface="+mj-cs"/>
              </a:rPr>
              <a:t>Reimbursement</a:t>
            </a:r>
            <a:r>
              <a:rPr kumimoji="0" lang="en-US" altLang="en-US" sz="4400" b="1" i="0" u="none" strike="noStrike" kern="0" cap="none" spc="0" normalizeH="0" noProof="0" dirty="0">
                <a:ln>
                  <a:noFill/>
                </a:ln>
                <a:solidFill>
                  <a:srgbClr val="9A53A0"/>
                </a:solidFill>
                <a:effectLst/>
                <a:uLnTx/>
                <a:uFillTx/>
                <a:ea typeface="+mj-ea"/>
                <a:cs typeface="+mj-cs"/>
              </a:rPr>
              <a:t> Guidelines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Rectangle 4"/>
          <p:cNvSpPr/>
          <p:nvPr/>
        </p:nvSpPr>
        <p:spPr>
          <a:xfrm>
            <a:off x="5759508" y="1791016"/>
            <a:ext cx="2674277" cy="4032735"/>
          </a:xfrm>
          <a:prstGeom prst="rect">
            <a:avLst/>
          </a:prstGeom>
          <a:noFill/>
          <a:ln w="76200" cap="flat" cmpd="sng" algn="ctr">
            <a:solidFill>
              <a:srgbClr val="00B0F0"/>
            </a:solidFill>
            <a:prstDash val="solid"/>
            <a:miter lim="800000"/>
          </a:ln>
          <a:effectLst/>
        </p:spPr>
        <p:txBody>
          <a:bodyPr anchor="ctr"/>
          <a:lstStyle/>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END-CYCLE</a:t>
            </a:r>
            <a:r>
              <a:rPr kumimoji="0" lang="en-US" sz="24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BILLING</a:t>
            </a:r>
            <a:endParaRPr kumimoji="0" lang="en-US" sz="24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July </a:t>
            </a:r>
            <a:r>
              <a:rPr lang="en-US" sz="2000" b="1" kern="0" dirty="0">
                <a:solidFill>
                  <a:srgbClr val="000000"/>
                </a:solidFill>
                <a:latin typeface="Calibri" panose="020F0502020204030204"/>
                <a:ea typeface="Calibri" panose="020F0502020204030204" pitchFamily="34" charset="0"/>
                <a:cs typeface="Times New Roman" panose="02020603050405020304" pitchFamily="18" charset="0"/>
              </a:rPr>
              <a:t>13</a:t>
            </a:r>
            <a:r>
              <a:rPr lang="en-US" sz="2000" b="1" kern="0" baseline="30000" dirty="0">
                <a:solidFill>
                  <a:srgbClr val="000000"/>
                </a:solidFill>
                <a:latin typeface="Calibri" panose="020F0502020204030204"/>
                <a:ea typeface="Calibri" panose="020F0502020204030204" pitchFamily="34" charset="0"/>
                <a:cs typeface="Times New Roman" panose="02020603050405020304" pitchFamily="18" charset="0"/>
              </a:rPr>
              <a:t>TH</a:t>
            </a:r>
            <a:r>
              <a:rPr lang="en-US" sz="2000" b="1" kern="0" dirty="0">
                <a:solidFill>
                  <a:srgbClr val="000000"/>
                </a:solidFill>
                <a:latin typeface="Calibri" panose="020F0502020204030204"/>
                <a:ea typeface="Calibri" panose="020F0502020204030204" pitchFamily="34" charset="0"/>
                <a:cs typeface="Times New Roman" panose="02020603050405020304" pitchFamily="18" charset="0"/>
              </a:rPr>
              <a:t> </a:t>
            </a: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August 7</a:t>
            </a:r>
            <a:r>
              <a:rPr lang="en-US" sz="2000" b="1" kern="0" baseline="30000" dirty="0">
                <a:solidFill>
                  <a:srgbClr val="000000"/>
                </a:solidFill>
                <a:latin typeface="Calibri" panose="020F0502020204030204"/>
                <a:ea typeface="Calibri" panose="020F0502020204030204" pitchFamily="34" charset="0"/>
                <a:cs typeface="Times New Roman" panose="02020603050405020304" pitchFamily="18" charset="0"/>
              </a:rPr>
              <a:t>TH</a:t>
            </a:r>
            <a:r>
              <a:rPr lang="en-US" sz="2000" b="1" kern="0" dirty="0">
                <a:solidFill>
                  <a:srgbClr val="000000"/>
                </a:solidFill>
                <a:latin typeface="Calibri" panose="020F0502020204030204"/>
                <a:ea typeface="Calibri" panose="020F0502020204030204" pitchFamily="34" charset="0"/>
                <a:cs typeface="Times New Roman" panose="02020603050405020304" pitchFamily="18" charset="0"/>
              </a:rPr>
              <a:t> </a:t>
            </a: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2000" b="1" i="0" u="none" strike="noStrike" kern="0" cap="none" spc="0" normalizeH="0" baseline="3000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endParaRPr kumimoji="0" lang="en-US" sz="9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DUE DATE: </a:t>
            </a:r>
            <a:r>
              <a:rPr kumimoji="0" lang="en-US" sz="27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AUGUST 21,</a:t>
            </a:r>
            <a:r>
              <a:rPr kumimoji="0" lang="en-US" sz="2700" b="1" i="0" u="none" strike="noStrike" kern="0" cap="none" spc="0" normalizeH="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2026 </a:t>
            </a:r>
            <a:endParaRPr kumimoji="0" lang="en-US" sz="27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6" name="Rectangle 5"/>
          <p:cNvSpPr/>
          <p:nvPr/>
        </p:nvSpPr>
        <p:spPr>
          <a:xfrm>
            <a:off x="3185956" y="1791016"/>
            <a:ext cx="2573553" cy="4032735"/>
          </a:xfrm>
          <a:prstGeom prst="rect">
            <a:avLst/>
          </a:prstGeom>
          <a:noFill/>
          <a:ln w="76200" cap="flat" cmpd="sng" algn="ctr">
            <a:solidFill>
              <a:srgbClr val="00B0F0"/>
            </a:solidFill>
            <a:prstDash val="solid"/>
            <a:miter lim="800000"/>
          </a:ln>
          <a:effectLst/>
        </p:spPr>
        <p:txBody>
          <a:bodyPr anchor="ctr"/>
          <a:lstStyle/>
          <a:p>
            <a:pPr marL="0" marR="0" lvl="0" indent="0" algn="ctr" defTabSz="914400" eaLnBrk="0" fontAlgn="base" latinLnBrk="0" hangingPunct="0">
              <a:lnSpc>
                <a:spcPct val="107000"/>
              </a:lnSpc>
              <a:spcBef>
                <a:spcPts val="0"/>
              </a:spcBef>
              <a:spcAft>
                <a:spcPts val="800"/>
              </a:spcAft>
              <a:buClrTx/>
              <a:buSzTx/>
              <a:buFontTx/>
              <a:buNone/>
              <a:tabLst/>
              <a:defRPr/>
            </a:pPr>
            <a:r>
              <a:rPr lang="en-US" sz="2400" b="1" kern="0" noProof="0" dirty="0">
                <a:solidFill>
                  <a:srgbClr val="FF0000"/>
                </a:solidFill>
                <a:latin typeface="Calibri" panose="020F0502020204030204"/>
                <a:ea typeface="Calibri" panose="020F0502020204030204" pitchFamily="34" charset="0"/>
                <a:cs typeface="Times New Roman" panose="02020603050405020304" pitchFamily="18" charset="0"/>
              </a:rPr>
              <a:t>MID</a:t>
            </a:r>
            <a:r>
              <a:rPr kumimoji="0" lang="en-US" sz="24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-CYCLE</a:t>
            </a:r>
            <a:r>
              <a:rPr kumimoji="0" lang="en-US" sz="24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BILLING</a:t>
            </a:r>
            <a:endParaRPr kumimoji="0" lang="en-US" sz="24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JUNE</a:t>
            </a:r>
            <a:r>
              <a:rPr kumimoji="0" lang="en-US" sz="2000" b="1" i="0" u="none" strike="noStrike" kern="0" cap="none" spc="0" normalizeH="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15</a:t>
            </a:r>
            <a:r>
              <a:rPr kumimoji="0" lang="en-US" sz="2000" b="1" i="0" u="none" strike="noStrike" kern="0" cap="none" spc="0" normalizeH="0" baseline="3000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TH</a:t>
            </a:r>
            <a:r>
              <a:rPr kumimoji="0" lang="en-US" sz="2000" b="1" i="0" u="none" strike="noStrike" kern="0" cap="none" spc="0" normalizeH="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r>
              <a:rPr lang="en-US" sz="2000" b="1" kern="0" noProof="0" dirty="0">
                <a:solidFill>
                  <a:srgbClr val="000000"/>
                </a:solidFill>
                <a:latin typeface="Calibri" panose="020F0502020204030204"/>
                <a:ea typeface="Calibri" panose="020F0502020204030204" pitchFamily="34" charset="0"/>
                <a:cs typeface="Times New Roman" panose="02020603050405020304" pitchFamily="18" charset="0"/>
              </a:rPr>
              <a:t>JULY 10</a:t>
            </a:r>
            <a:r>
              <a:rPr lang="en-US" sz="2000" b="1" kern="0" baseline="30000" noProof="0" dirty="0">
                <a:solidFill>
                  <a:srgbClr val="000000"/>
                </a:solidFill>
                <a:latin typeface="Calibri" panose="020F0502020204030204"/>
                <a:ea typeface="Calibri" panose="020F0502020204030204" pitchFamily="34" charset="0"/>
                <a:cs typeface="Times New Roman" panose="02020603050405020304" pitchFamily="18" charset="0"/>
              </a:rPr>
              <a:t>TH</a:t>
            </a:r>
            <a:r>
              <a:rPr lang="en-US" sz="2000" b="1" kern="0" noProof="0" dirty="0">
                <a:solidFill>
                  <a:srgbClr val="000000"/>
                </a:solidFill>
                <a:latin typeface="Calibri" panose="020F0502020204030204"/>
                <a:ea typeface="Calibri" panose="020F0502020204030204" pitchFamily="34" charset="0"/>
                <a:cs typeface="Times New Roman" panose="02020603050405020304" pitchFamily="18" charset="0"/>
              </a:rPr>
              <a:t>  </a:t>
            </a: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2000" b="1" i="0" u="none" strike="noStrike" kern="0" cap="none" spc="0" normalizeH="0" baseline="3000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endParaRPr kumimoji="0" lang="en-US" sz="9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DUE DATE: </a:t>
            </a:r>
            <a:r>
              <a:rPr lang="en-US" sz="2700" b="1" kern="0" noProof="0" dirty="0">
                <a:solidFill>
                  <a:srgbClr val="FF0000"/>
                </a:solidFill>
                <a:latin typeface="Calibri" panose="020F0502020204030204"/>
                <a:ea typeface="Calibri" panose="020F0502020204030204" pitchFamily="34" charset="0"/>
                <a:cs typeface="Times New Roman" panose="02020603050405020304" pitchFamily="18" charset="0"/>
              </a:rPr>
              <a:t>JULY 24, 2026</a:t>
            </a:r>
            <a:endParaRPr kumimoji="0" lang="en-US" sz="27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 name="Rectangle 6"/>
          <p:cNvSpPr/>
          <p:nvPr/>
        </p:nvSpPr>
        <p:spPr>
          <a:xfrm>
            <a:off x="358401" y="1791016"/>
            <a:ext cx="2827555" cy="4032735"/>
          </a:xfrm>
          <a:prstGeom prst="rect">
            <a:avLst/>
          </a:prstGeom>
          <a:noFill/>
          <a:ln w="76200" cap="flat" cmpd="sng" algn="ctr">
            <a:solidFill>
              <a:srgbClr val="00B0F0"/>
            </a:solidFill>
            <a:prstDash val="solid"/>
            <a:miter lim="800000"/>
          </a:ln>
          <a:effectLst/>
        </p:spPr>
        <p:txBody>
          <a:bodyPr anchor="ctr"/>
          <a:lstStyle/>
          <a:p>
            <a:pPr marL="0" marR="0" lvl="0" indent="0" algn="ctr" defTabSz="914400" eaLnBrk="0" fontAlgn="base" latinLnBrk="0" hangingPunct="0">
              <a:lnSpc>
                <a:spcPct val="107000"/>
              </a:lnSpc>
              <a:spcBef>
                <a:spcPts val="0"/>
              </a:spcBef>
              <a:spcAft>
                <a:spcPts val="800"/>
              </a:spcAft>
              <a:buClrTx/>
              <a:buSzTx/>
              <a:buFontTx/>
              <a:buNone/>
              <a:tabLst/>
              <a:defRPr/>
            </a:pPr>
            <a:r>
              <a:rPr lang="en-US" sz="2400" b="1" kern="0" dirty="0">
                <a:solidFill>
                  <a:srgbClr val="FF0000"/>
                </a:solidFill>
                <a:latin typeface="Calibri" panose="020F0502020204030204"/>
                <a:ea typeface="Calibri" panose="020F0502020204030204" pitchFamily="34" charset="0"/>
                <a:cs typeface="Times New Roman" panose="02020603050405020304" pitchFamily="18" charset="0"/>
              </a:rPr>
              <a:t>START</a:t>
            </a:r>
            <a:r>
              <a:rPr kumimoji="0" lang="en-US" sz="24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-CYCLE</a:t>
            </a:r>
            <a:r>
              <a:rPr kumimoji="0" lang="en-US" sz="24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BILLING</a:t>
            </a:r>
            <a:endParaRPr kumimoji="0" lang="en-US" sz="24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JUNE</a:t>
            </a:r>
            <a:r>
              <a:rPr kumimoji="0" lang="en-US" sz="2000" b="1" i="0" u="none" strike="noStrike" kern="0" cap="none" spc="0" normalizeH="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r>
              <a:rPr lang="en-US" sz="2000" b="1" kern="0" dirty="0">
                <a:solidFill>
                  <a:srgbClr val="000000"/>
                </a:solidFill>
                <a:latin typeface="Calibri" panose="020F0502020204030204"/>
                <a:ea typeface="Calibri" panose="020F0502020204030204" pitchFamily="34" charset="0"/>
                <a:cs typeface="Times New Roman" panose="02020603050405020304" pitchFamily="18" charset="0"/>
              </a:rPr>
              <a:t>1</a:t>
            </a:r>
            <a:r>
              <a:rPr lang="en-US" sz="2000" b="1" kern="0" baseline="30000" dirty="0">
                <a:solidFill>
                  <a:srgbClr val="000000"/>
                </a:solidFill>
                <a:latin typeface="Calibri" panose="020F0502020204030204"/>
                <a:ea typeface="Calibri" panose="020F0502020204030204" pitchFamily="34" charset="0"/>
                <a:cs typeface="Times New Roman" panose="02020603050405020304" pitchFamily="18" charset="0"/>
              </a:rPr>
              <a:t>ST</a:t>
            </a:r>
            <a:r>
              <a:rPr lang="en-US" sz="2000" b="1" kern="0" dirty="0">
                <a:solidFill>
                  <a:srgbClr val="000000"/>
                </a:solidFill>
                <a:latin typeface="Calibri" panose="020F0502020204030204"/>
                <a:ea typeface="Calibri" panose="020F0502020204030204" pitchFamily="34" charset="0"/>
                <a:cs typeface="Times New Roman" panose="02020603050405020304" pitchFamily="18" charset="0"/>
              </a:rPr>
              <a:t> </a:t>
            </a:r>
            <a:r>
              <a:rPr kumimoji="0" lang="en-US" sz="20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JUNE</a:t>
            </a:r>
            <a:r>
              <a:rPr kumimoji="0" lang="en-US" sz="2000" b="1" i="0" u="none" strike="noStrike" kern="0" cap="none" spc="0" normalizeH="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12</a:t>
            </a:r>
            <a:r>
              <a:rPr kumimoji="0" lang="en-US" sz="2000" b="1" i="0" u="none" strike="noStrike" kern="0" cap="none" spc="0" normalizeH="0" baseline="3000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TH</a:t>
            </a:r>
            <a:r>
              <a:rPr kumimoji="0" lang="en-US" sz="2000" b="1" i="0" u="none" strike="noStrike" kern="0" cap="none" spc="0" normalizeH="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2000" b="1" i="0" u="none" strike="noStrike" kern="0" cap="none" spc="0" normalizeH="0" baseline="3000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endParaRPr kumimoji="0" lang="en-US" sz="9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0" fontAlgn="base" latinLnBrk="0" hangingPunct="0">
              <a:lnSpc>
                <a:spcPct val="107000"/>
              </a:lnSpc>
              <a:spcBef>
                <a:spcPts val="0"/>
              </a:spcBef>
              <a:spcAft>
                <a:spcPts val="8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DUE DATE: </a:t>
            </a:r>
            <a:r>
              <a:rPr lang="en-US" sz="2700" b="1" kern="0" dirty="0">
                <a:solidFill>
                  <a:srgbClr val="FF0000"/>
                </a:solidFill>
                <a:latin typeface="Calibri" panose="020F0502020204030204"/>
                <a:ea typeface="Calibri" panose="020F0502020204030204" pitchFamily="34" charset="0"/>
                <a:cs typeface="Times New Roman" panose="02020603050405020304" pitchFamily="18" charset="0"/>
              </a:rPr>
              <a:t>JUNE 19, 2026 (Holiday)</a:t>
            </a:r>
          </a:p>
          <a:p>
            <a:pPr marL="0" marR="0" lvl="0" indent="0" algn="ctr" defTabSz="914400" eaLnBrk="0" fontAlgn="base" latinLnBrk="0" hangingPunct="0">
              <a:lnSpc>
                <a:spcPct val="107000"/>
              </a:lnSpc>
              <a:spcBef>
                <a:spcPts val="0"/>
              </a:spcBef>
              <a:spcAft>
                <a:spcPts val="800"/>
              </a:spcAft>
              <a:buClrTx/>
              <a:buSzTx/>
              <a:buFontTx/>
              <a:buNone/>
              <a:tabLst/>
              <a:defRPr/>
            </a:pPr>
            <a:r>
              <a:rPr lang="en-US" sz="2700" b="1" kern="0" dirty="0">
                <a:solidFill>
                  <a:srgbClr val="FF0000"/>
                </a:solidFill>
                <a:latin typeface="Calibri" panose="020F0502020204030204"/>
                <a:ea typeface="Calibri" panose="020F0502020204030204" pitchFamily="34" charset="0"/>
                <a:cs typeface="Times New Roman" panose="02020603050405020304" pitchFamily="18" charset="0"/>
              </a:rPr>
              <a:t>Have in by 6/1</a:t>
            </a:r>
            <a:r>
              <a:rPr kumimoji="0" lang="en-US" sz="1100" b="1" i="0" u="none" strike="noStrike" kern="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Right Arrow 7"/>
          <p:cNvSpPr/>
          <p:nvPr/>
        </p:nvSpPr>
        <p:spPr>
          <a:xfrm>
            <a:off x="0" y="1452956"/>
            <a:ext cx="1738116" cy="753695"/>
          </a:xfrm>
          <a:prstGeom prst="rightArrow">
            <a:avLst/>
          </a:prstGeom>
          <a:solidFill>
            <a:srgbClr val="CBDB2A"/>
          </a:solidFill>
          <a:ln w="12700" cap="flat" cmpd="sng" algn="ctr">
            <a:solidFill>
              <a:srgbClr val="CBDB2A">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MANDATORY</a:t>
            </a:r>
          </a:p>
        </p:txBody>
      </p:sp>
    </p:spTree>
    <p:extLst>
      <p:ext uri="{BB962C8B-B14F-4D97-AF65-F5344CB8AC3E}">
        <p14:creationId xmlns:p14="http://schemas.microsoft.com/office/powerpoint/2010/main" val="112858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99822-A6AA-28F6-9C19-AE5AD7FA9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65D0C-8124-F282-FE1F-4B7A17E4314F}"/>
              </a:ext>
            </a:extLst>
          </p:cNvPr>
          <p:cNvSpPr>
            <a:spLocks noGrp="1"/>
          </p:cNvSpPr>
          <p:nvPr>
            <p:ph type="title"/>
          </p:nvPr>
        </p:nvSpPr>
        <p:spPr>
          <a:xfrm>
            <a:off x="483904" y="662631"/>
            <a:ext cx="4608049" cy="540327"/>
          </a:xfrm>
        </p:spPr>
        <p:txBody>
          <a:bodyPr>
            <a:normAutofit fontScale="90000"/>
          </a:bodyPr>
          <a:lstStyle/>
          <a:p>
            <a:r>
              <a:rPr lang="en-US" b="1" dirty="0">
                <a:solidFill>
                  <a:srgbClr val="9A53A0"/>
                </a:solidFill>
              </a:rPr>
              <a:t>Dates to Remember </a:t>
            </a:r>
          </a:p>
        </p:txBody>
      </p:sp>
      <p:sp>
        <p:nvSpPr>
          <p:cNvPr id="4" name="Content Placeholder 3">
            <a:extLst>
              <a:ext uri="{FF2B5EF4-FFF2-40B4-BE49-F238E27FC236}">
                <a16:creationId xmlns:a16="http://schemas.microsoft.com/office/drawing/2014/main" id="{7E7C249A-995E-F269-B006-F8F53D1C071F}"/>
              </a:ext>
            </a:extLst>
          </p:cNvPr>
          <p:cNvSpPr>
            <a:spLocks noGrp="1"/>
          </p:cNvSpPr>
          <p:nvPr>
            <p:ph sz="half" idx="2"/>
          </p:nvPr>
        </p:nvSpPr>
        <p:spPr>
          <a:xfrm>
            <a:off x="390151" y="1739572"/>
            <a:ext cx="7861867" cy="492431"/>
          </a:xfrm>
        </p:spPr>
        <p:txBody>
          <a:bodyPr>
            <a:normAutofit/>
          </a:bodyPr>
          <a:lstStyle/>
          <a:p>
            <a:pPr marL="12700" lvl="0" indent="0" eaLnBrk="0" fontAlgn="base" hangingPunct="0">
              <a:lnSpc>
                <a:spcPct val="100000"/>
              </a:lnSpc>
              <a:spcBef>
                <a:spcPct val="0"/>
              </a:spcBef>
              <a:spcAft>
                <a:spcPct val="0"/>
              </a:spcAft>
              <a:buNone/>
              <a:defRPr/>
            </a:pPr>
            <a:r>
              <a:rPr lang="en-US" sz="2400" b="1" dirty="0">
                <a:latin typeface="Calibri" panose="020F0502020204030204" pitchFamily="34" charset="0"/>
                <a:cs typeface="Calibri" panose="020F0502020204030204" pitchFamily="34" charset="0"/>
              </a:rPr>
              <a:t>Summer Camp Dates: June 1</a:t>
            </a:r>
            <a:r>
              <a:rPr lang="en-US" sz="2400" b="1" baseline="30000" dirty="0">
                <a:latin typeface="Calibri" panose="020F0502020204030204" pitchFamily="34" charset="0"/>
                <a:cs typeface="Calibri" panose="020F0502020204030204" pitchFamily="34" charset="0"/>
              </a:rPr>
              <a:t>st</a:t>
            </a:r>
            <a:r>
              <a:rPr lang="en-US" sz="2400" b="1" dirty="0">
                <a:latin typeface="Calibri" panose="020F0502020204030204" pitchFamily="34" charset="0"/>
                <a:cs typeface="Calibri" panose="020F0502020204030204" pitchFamily="34" charset="0"/>
              </a:rPr>
              <a:t> 2026 – August 7</a:t>
            </a:r>
            <a:r>
              <a:rPr lang="en-US" sz="2400" b="1" baseline="30000" dirty="0">
                <a:latin typeface="Calibri" panose="020F0502020204030204" pitchFamily="34" charset="0"/>
                <a:cs typeface="Calibri" panose="020F0502020204030204" pitchFamily="34" charset="0"/>
              </a:rPr>
              <a:t>th</a:t>
            </a:r>
            <a:r>
              <a:rPr lang="en-US" sz="2400" b="1" dirty="0">
                <a:latin typeface="Calibri" panose="020F0502020204030204" pitchFamily="34" charset="0"/>
                <a:cs typeface="Calibri" panose="020F0502020204030204" pitchFamily="34" charset="0"/>
              </a:rPr>
              <a:t> 2026</a:t>
            </a:r>
          </a:p>
        </p:txBody>
      </p:sp>
      <p:sp>
        <p:nvSpPr>
          <p:cNvPr id="9" name="Rectangle 8">
            <a:extLst>
              <a:ext uri="{FF2B5EF4-FFF2-40B4-BE49-F238E27FC236}">
                <a16:creationId xmlns:a16="http://schemas.microsoft.com/office/drawing/2014/main" id="{1D27FFDA-21BE-FF62-6379-04FF198CC34F}"/>
              </a:ext>
            </a:extLst>
          </p:cNvPr>
          <p:cNvSpPr/>
          <p:nvPr/>
        </p:nvSpPr>
        <p:spPr>
          <a:xfrm>
            <a:off x="182836" y="137264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3" name="Content Placeholder 2">
            <a:extLst>
              <a:ext uri="{FF2B5EF4-FFF2-40B4-BE49-F238E27FC236}">
                <a16:creationId xmlns:a16="http://schemas.microsoft.com/office/drawing/2014/main" id="{A8131840-05AF-5CC2-659D-A460E60317EB}"/>
              </a:ext>
            </a:extLst>
          </p:cNvPr>
          <p:cNvSpPr txBox="1">
            <a:spLocks/>
          </p:cNvSpPr>
          <p:nvPr/>
        </p:nvSpPr>
        <p:spPr>
          <a:xfrm>
            <a:off x="891982" y="2026023"/>
            <a:ext cx="6804025" cy="3720354"/>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200000"/>
              </a:lnSpc>
              <a:spcBef>
                <a:spcPts val="600"/>
              </a:spcBef>
            </a:pPr>
            <a:r>
              <a:rPr lang="en-US" altLang="en-US" sz="1800" u="sng" dirty="0"/>
              <a:t>Provider Application Dates:</a:t>
            </a:r>
            <a:r>
              <a:rPr lang="en-US" altLang="en-US" sz="1800" dirty="0"/>
              <a:t>   </a:t>
            </a:r>
            <a:r>
              <a:rPr lang="en-US" altLang="en-US" sz="1600" dirty="0"/>
              <a:t>Open: 12/1/2025    Close: 01/09/2026</a:t>
            </a:r>
          </a:p>
          <a:p>
            <a:pPr>
              <a:lnSpc>
                <a:spcPct val="200000"/>
              </a:lnSpc>
              <a:spcBef>
                <a:spcPts val="600"/>
              </a:spcBef>
            </a:pPr>
            <a:r>
              <a:rPr lang="en-US" altLang="en-US" sz="1700" u="sng" dirty="0">
                <a:highlight>
                  <a:srgbClr val="FFFF00"/>
                </a:highlight>
              </a:rPr>
              <a:t>Mandatory Provider Meeting</a:t>
            </a:r>
            <a:r>
              <a:rPr lang="en-US" altLang="en-US" sz="1700" dirty="0">
                <a:highlight>
                  <a:srgbClr val="FFFF00"/>
                </a:highlight>
              </a:rPr>
              <a:t>: </a:t>
            </a:r>
            <a:r>
              <a:rPr lang="en-US" altLang="en-US" sz="1600" dirty="0">
                <a:highlight>
                  <a:srgbClr val="FFFF00"/>
                </a:highlight>
              </a:rPr>
              <a:t>In-Person, January 29, 2026</a:t>
            </a:r>
          </a:p>
          <a:p>
            <a:pPr>
              <a:spcBef>
                <a:spcPts val="600"/>
              </a:spcBef>
            </a:pPr>
            <a:endParaRPr lang="en-US" altLang="en-US" sz="800" u="sng" dirty="0"/>
          </a:p>
          <a:p>
            <a:pPr>
              <a:spcBef>
                <a:spcPts val="600"/>
              </a:spcBef>
            </a:pPr>
            <a:r>
              <a:rPr lang="en-US" altLang="en-US" sz="1800" u="sng" dirty="0"/>
              <a:t>Parent Application Dates:</a:t>
            </a:r>
            <a:r>
              <a:rPr lang="en-US" altLang="en-US" sz="1800" dirty="0"/>
              <a:t>   </a:t>
            </a:r>
            <a:r>
              <a:rPr lang="en-US" altLang="en-US" sz="1600" dirty="0"/>
              <a:t>Open: 2/9/2026   Close: 4/3/2026</a:t>
            </a:r>
          </a:p>
          <a:p>
            <a:pPr>
              <a:spcBef>
                <a:spcPts val="600"/>
              </a:spcBef>
            </a:pPr>
            <a:endParaRPr lang="en-US" altLang="en-US" sz="800" u="sng" dirty="0"/>
          </a:p>
          <a:p>
            <a:pPr>
              <a:spcBef>
                <a:spcPts val="600"/>
              </a:spcBef>
            </a:pPr>
            <a:r>
              <a:rPr lang="en-US" altLang="en-US" sz="1800" u="sng" dirty="0"/>
              <a:t>11th Annual Super Summer Spelling Bee:</a:t>
            </a:r>
            <a:r>
              <a:rPr lang="en-US" altLang="en-US" sz="1800" dirty="0"/>
              <a:t>  </a:t>
            </a:r>
            <a:r>
              <a:rPr lang="en-US" altLang="en-US" sz="1600" dirty="0"/>
              <a:t>July 9</a:t>
            </a:r>
            <a:r>
              <a:rPr lang="en-US" altLang="en-US" sz="1600" baseline="30000" dirty="0"/>
              <a:t>th</a:t>
            </a:r>
            <a:r>
              <a:rPr lang="en-US" altLang="en-US" sz="1600" dirty="0"/>
              <a:t> 2026</a:t>
            </a:r>
          </a:p>
          <a:p>
            <a:pPr>
              <a:spcBef>
                <a:spcPts val="600"/>
              </a:spcBef>
            </a:pPr>
            <a:endParaRPr lang="en-US" altLang="en-US" sz="1800" dirty="0">
              <a:solidFill>
                <a:srgbClr val="FF0000"/>
              </a:solidFill>
              <a:latin typeface="Amasis MT Pro Black" panose="02040A04050005020304" pitchFamily="18" charset="0"/>
            </a:endParaRPr>
          </a:p>
          <a:p>
            <a:pPr algn="ctr">
              <a:spcBef>
                <a:spcPct val="0"/>
              </a:spcBef>
            </a:pPr>
            <a:r>
              <a:rPr lang="en-US" altLang="en-US" u="sng" dirty="0">
                <a:solidFill>
                  <a:srgbClr val="FF0000"/>
                </a:solidFill>
                <a:latin typeface="Amasis MT Pro Black" panose="02040A04050005020304" pitchFamily="18" charset="0"/>
              </a:rPr>
              <a:t>Invoicing </a:t>
            </a:r>
            <a:endParaRPr lang="en-US" altLang="en-US" sz="1800" u="sng" dirty="0"/>
          </a:p>
          <a:p>
            <a:pPr>
              <a:spcBef>
                <a:spcPts val="600"/>
              </a:spcBef>
            </a:pPr>
            <a:r>
              <a:rPr lang="en-US" altLang="en-US" sz="1800" u="sng" dirty="0"/>
              <a:t>Billing Cycles:</a:t>
            </a:r>
            <a:r>
              <a:rPr lang="en-US" altLang="en-US" sz="1800" dirty="0"/>
              <a:t>     </a:t>
            </a:r>
            <a:r>
              <a:rPr lang="en-US" altLang="en-US" sz="1400" dirty="0">
                <a:solidFill>
                  <a:srgbClr val="FF0000"/>
                </a:solidFill>
              </a:rPr>
              <a:t>(Failure to meet deadline date may result in non-payment)</a:t>
            </a:r>
          </a:p>
          <a:p>
            <a:pPr>
              <a:spcBef>
                <a:spcPts val="600"/>
              </a:spcBef>
            </a:pPr>
            <a:r>
              <a:rPr lang="en-US" altLang="en-US" sz="1600" dirty="0">
                <a:solidFill>
                  <a:srgbClr val="000000"/>
                </a:solidFill>
              </a:rPr>
              <a:t>Start-Cycle:  6/1/2026 – 6/12/2026 (2 Weeks)  </a:t>
            </a:r>
            <a:r>
              <a:rPr lang="en-US" altLang="en-US" sz="1600" dirty="0">
                <a:solidFill>
                  <a:srgbClr val="FF0000"/>
                </a:solidFill>
              </a:rPr>
              <a:t>Last day to submit: 6/19/2026</a:t>
            </a:r>
          </a:p>
          <a:p>
            <a:pPr>
              <a:spcBef>
                <a:spcPts val="600"/>
              </a:spcBef>
            </a:pPr>
            <a:r>
              <a:rPr lang="en-US" altLang="en-US" sz="1600" dirty="0"/>
              <a:t>Mid-cycle:  6/15/2026 – 7/10/2026 (4 Weeks)  </a:t>
            </a:r>
            <a:r>
              <a:rPr lang="en-US" altLang="en-US" sz="1600" dirty="0">
                <a:solidFill>
                  <a:srgbClr val="FF0000"/>
                </a:solidFill>
              </a:rPr>
              <a:t>Last day to submit: 7/24/2026</a:t>
            </a:r>
          </a:p>
          <a:p>
            <a:pPr>
              <a:spcBef>
                <a:spcPts val="600"/>
              </a:spcBef>
            </a:pPr>
            <a:r>
              <a:rPr lang="en-US" altLang="en-US" sz="1600" dirty="0"/>
              <a:t>End Cycle: 7/13/2026 – 8/7/2026 (4 Weeks)  </a:t>
            </a:r>
            <a:r>
              <a:rPr lang="en-US" altLang="en-US" sz="1600" dirty="0">
                <a:solidFill>
                  <a:srgbClr val="FF0000"/>
                </a:solidFill>
              </a:rPr>
              <a:t>Last day to submit: 8/21/2026</a:t>
            </a:r>
          </a:p>
        </p:txBody>
      </p:sp>
    </p:spTree>
    <p:extLst>
      <p:ext uri="{BB962C8B-B14F-4D97-AF65-F5344CB8AC3E}">
        <p14:creationId xmlns:p14="http://schemas.microsoft.com/office/powerpoint/2010/main" val="3422402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C32CA-AB88-B582-834B-7AA58E8BCF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444C0-8BBB-1903-D60D-D2BCD0606973}"/>
              </a:ext>
            </a:extLst>
          </p:cNvPr>
          <p:cNvSpPr>
            <a:spLocks noGrp="1"/>
          </p:cNvSpPr>
          <p:nvPr>
            <p:ph type="title"/>
          </p:nvPr>
        </p:nvSpPr>
        <p:spPr>
          <a:xfrm>
            <a:off x="483904" y="662631"/>
            <a:ext cx="3900595" cy="540327"/>
          </a:xfrm>
        </p:spPr>
        <p:txBody>
          <a:bodyPr>
            <a:normAutofit fontScale="90000"/>
          </a:bodyPr>
          <a:lstStyle/>
          <a:p>
            <a:r>
              <a:rPr lang="en-US" b="1" dirty="0">
                <a:solidFill>
                  <a:srgbClr val="9A53A0"/>
                </a:solidFill>
              </a:rPr>
              <a:t>Monitoring</a:t>
            </a:r>
          </a:p>
        </p:txBody>
      </p:sp>
      <p:sp>
        <p:nvSpPr>
          <p:cNvPr id="4" name="Content Placeholder 3">
            <a:extLst>
              <a:ext uri="{FF2B5EF4-FFF2-40B4-BE49-F238E27FC236}">
                <a16:creationId xmlns:a16="http://schemas.microsoft.com/office/drawing/2014/main" id="{16BFE6C4-4216-C346-FFBC-FD6B961D6497}"/>
              </a:ext>
            </a:extLst>
          </p:cNvPr>
          <p:cNvSpPr>
            <a:spLocks noGrp="1"/>
          </p:cNvSpPr>
          <p:nvPr>
            <p:ph sz="half" idx="2"/>
          </p:nvPr>
        </p:nvSpPr>
        <p:spPr>
          <a:xfrm>
            <a:off x="632228" y="1796226"/>
            <a:ext cx="7861867" cy="4174267"/>
          </a:xfrm>
        </p:spPr>
        <p:txBody>
          <a:bodyPr>
            <a:normAutofit fontScale="92500"/>
          </a:bodyPr>
          <a:lstStyle/>
          <a:p>
            <a:pPr marL="355600" lvl="0" indent="-342900" eaLnBrk="0" fontAlgn="base" hangingPunct="0">
              <a:lnSpc>
                <a:spcPct val="100000"/>
              </a:lnSpc>
              <a:spcBef>
                <a:spcPct val="0"/>
              </a:spcBef>
              <a:spcAft>
                <a:spcPct val="0"/>
              </a:spcAft>
              <a:buFont typeface="Wingdings" panose="05000000000000000000" pitchFamily="2" charset="2"/>
              <a:buChar char="ü"/>
              <a:defRPr/>
            </a:pPr>
            <a:r>
              <a:rPr lang="en-US" sz="2400" dirty="0">
                <a:solidFill>
                  <a:prstClr val="black"/>
                </a:solidFill>
                <a:latin typeface="+mj-lt"/>
                <a:cs typeface="Arial" panose="020B0604020202020204" pitchFamily="34" charset="0"/>
              </a:rPr>
              <a:t>Pre-Operational Site Visits </a:t>
            </a:r>
            <a:endParaRPr lang="en-US" sz="2400" b="1" dirty="0">
              <a:solidFill>
                <a:srgbClr val="C00000"/>
              </a:solidFill>
              <a:latin typeface="+mj-lt"/>
              <a:cs typeface="Arial" panose="020B0604020202020204" pitchFamily="34" charset="0"/>
            </a:endParaRPr>
          </a:p>
          <a:p>
            <a:pPr marL="355600" lvl="0" indent="-342900" eaLnBrk="0" fontAlgn="base" hangingPunct="0">
              <a:lnSpc>
                <a:spcPct val="100000"/>
              </a:lnSpc>
              <a:spcBef>
                <a:spcPct val="0"/>
              </a:spcBef>
              <a:spcAft>
                <a:spcPct val="0"/>
              </a:spcAft>
              <a:buFont typeface="Wingdings" panose="05000000000000000000" pitchFamily="2" charset="2"/>
              <a:buChar char="ü"/>
              <a:defRPr/>
            </a:pPr>
            <a:r>
              <a:rPr lang="en-US" sz="2400" dirty="0">
                <a:solidFill>
                  <a:prstClr val="black"/>
                </a:solidFill>
                <a:latin typeface="+mj-lt"/>
                <a:cs typeface="Arial" panose="020B0604020202020204" pitchFamily="34" charset="0"/>
              </a:rPr>
              <a:t>Portal Monitoring </a:t>
            </a:r>
            <a:endParaRPr lang="en-US" sz="2400" b="1" dirty="0">
              <a:solidFill>
                <a:srgbClr val="C00000"/>
              </a:solidFill>
              <a:latin typeface="+mj-lt"/>
              <a:cs typeface="Arial" panose="020B0604020202020204" pitchFamily="34" charset="0"/>
            </a:endParaRPr>
          </a:p>
          <a:p>
            <a:pPr marL="355600" lvl="0" indent="-342900" eaLnBrk="0" fontAlgn="base" hangingPunct="0">
              <a:lnSpc>
                <a:spcPct val="100000"/>
              </a:lnSpc>
              <a:spcBef>
                <a:spcPct val="0"/>
              </a:spcBef>
              <a:spcAft>
                <a:spcPct val="0"/>
              </a:spcAft>
              <a:buFont typeface="Wingdings" panose="05000000000000000000" pitchFamily="2" charset="2"/>
              <a:buChar char="ü"/>
              <a:defRPr/>
            </a:pPr>
            <a:r>
              <a:rPr lang="en-US" sz="2400" dirty="0">
                <a:solidFill>
                  <a:prstClr val="black"/>
                </a:solidFill>
                <a:latin typeface="+mj-lt"/>
                <a:cs typeface="Arial" panose="020B0604020202020204" pitchFamily="34" charset="0"/>
              </a:rPr>
              <a:t>Desk Monitoring to begin by April 2026</a:t>
            </a:r>
          </a:p>
          <a:p>
            <a:pPr marL="812800" lvl="1" indent="-342900" eaLnBrk="0" fontAlgn="base" hangingPunct="0">
              <a:lnSpc>
                <a:spcPct val="100000"/>
              </a:lnSpc>
              <a:spcBef>
                <a:spcPct val="0"/>
              </a:spcBef>
              <a:spcAft>
                <a:spcPct val="0"/>
              </a:spcAft>
              <a:defRPr/>
            </a:pPr>
            <a:r>
              <a:rPr lang="en-US" dirty="0">
                <a:solidFill>
                  <a:prstClr val="black"/>
                </a:solidFill>
                <a:latin typeface="+mj-lt"/>
                <a:cs typeface="Arial" panose="020B0604020202020204" pitchFamily="34" charset="0"/>
              </a:rPr>
              <a:t>Required documentation was due by April 10, 2026</a:t>
            </a:r>
          </a:p>
          <a:p>
            <a:pPr marL="812800" lvl="1" indent="-342900" eaLnBrk="0" fontAlgn="base" hangingPunct="0">
              <a:lnSpc>
                <a:spcPct val="100000"/>
              </a:lnSpc>
              <a:spcBef>
                <a:spcPct val="0"/>
              </a:spcBef>
              <a:spcAft>
                <a:spcPct val="0"/>
              </a:spcAft>
              <a:defRPr/>
            </a:pPr>
            <a:r>
              <a:rPr lang="en-US" dirty="0">
                <a:solidFill>
                  <a:prstClr val="black"/>
                </a:solidFill>
                <a:latin typeface="+mj-lt"/>
                <a:cs typeface="Arial" panose="020B0604020202020204" pitchFamily="34" charset="0"/>
              </a:rPr>
              <a:t>Any camp with outstanding documentation are subject to being removed from program</a:t>
            </a:r>
          </a:p>
          <a:p>
            <a:pPr marL="812800" lvl="1" indent="-342900" eaLnBrk="0" fontAlgn="base" hangingPunct="0">
              <a:lnSpc>
                <a:spcPct val="100000"/>
              </a:lnSpc>
              <a:spcBef>
                <a:spcPct val="0"/>
              </a:spcBef>
              <a:spcAft>
                <a:spcPct val="0"/>
              </a:spcAft>
              <a:defRPr/>
            </a:pPr>
            <a:r>
              <a:rPr lang="en-US" dirty="0">
                <a:solidFill>
                  <a:prstClr val="black"/>
                </a:solidFill>
                <a:latin typeface="+mj-lt"/>
                <a:cs typeface="Arial" panose="020B0604020202020204" pitchFamily="34" charset="0"/>
              </a:rPr>
              <a:t>Send all outstanding documentation to YSD immediately </a:t>
            </a:r>
            <a:endParaRPr lang="en-US" b="1" dirty="0">
              <a:solidFill>
                <a:srgbClr val="F47B3E"/>
              </a:solidFill>
              <a:latin typeface="+mj-lt"/>
              <a:cs typeface="Arial" panose="020B0604020202020204" pitchFamily="34" charset="0"/>
            </a:endParaRPr>
          </a:p>
          <a:p>
            <a:pPr marL="355600" lvl="0" indent="-342900" eaLnBrk="0" fontAlgn="base" hangingPunct="0">
              <a:lnSpc>
                <a:spcPct val="100000"/>
              </a:lnSpc>
              <a:spcBef>
                <a:spcPct val="0"/>
              </a:spcBef>
              <a:spcAft>
                <a:spcPct val="0"/>
              </a:spcAft>
              <a:buFont typeface="Wingdings" panose="05000000000000000000" pitchFamily="2" charset="2"/>
              <a:buChar char="ü"/>
              <a:defRPr/>
            </a:pPr>
            <a:r>
              <a:rPr lang="en-US" sz="2400" dirty="0">
                <a:solidFill>
                  <a:prstClr val="black"/>
                </a:solidFill>
                <a:latin typeface="+mj-lt"/>
                <a:cs typeface="Arial" panose="020B0604020202020204" pitchFamily="34" charset="0"/>
              </a:rPr>
              <a:t>On-Site Monitoring will start in June 2026</a:t>
            </a:r>
          </a:p>
          <a:p>
            <a:pPr lvl="1" algn="just" eaLnBrk="0" fontAlgn="base" hangingPunct="0">
              <a:lnSpc>
                <a:spcPct val="100000"/>
              </a:lnSpc>
              <a:spcAft>
                <a:spcPct val="0"/>
              </a:spcAft>
              <a:defRPr/>
            </a:pPr>
            <a:r>
              <a:rPr lang="en-US" altLang="en-US" dirty="0">
                <a:solidFill>
                  <a:prstClr val="black"/>
                </a:solidFill>
                <a:latin typeface="+mj-lt"/>
              </a:rPr>
              <a:t>On-Site monitoring will be scheduled based on Daily Schedule. </a:t>
            </a:r>
          </a:p>
          <a:p>
            <a:pPr marL="457200" lvl="1" indent="0" algn="just" eaLnBrk="0" fontAlgn="base" hangingPunct="0">
              <a:lnSpc>
                <a:spcPct val="100000"/>
              </a:lnSpc>
              <a:spcAft>
                <a:spcPct val="0"/>
              </a:spcAft>
              <a:buNone/>
              <a:defRPr/>
            </a:pPr>
            <a:endParaRPr lang="en-US" dirty="0"/>
          </a:p>
          <a:p>
            <a:pPr marL="12700" lvl="0" indent="0" algn="ctr" eaLnBrk="0" fontAlgn="base" hangingPunct="0">
              <a:lnSpc>
                <a:spcPct val="100000"/>
              </a:lnSpc>
              <a:spcBef>
                <a:spcPct val="0"/>
              </a:spcBef>
              <a:spcAft>
                <a:spcPct val="0"/>
              </a:spcAft>
              <a:buNone/>
              <a:defRPr/>
            </a:pPr>
            <a:r>
              <a:rPr lang="en-US" sz="1600" i="1" dirty="0">
                <a:solidFill>
                  <a:prstClr val="black"/>
                </a:solidFill>
                <a:cs typeface="Arial" panose="020B0604020202020204" pitchFamily="34" charset="0"/>
              </a:rPr>
              <a:t>*</a:t>
            </a:r>
            <a:r>
              <a:rPr lang="en-US" sz="1600" b="1" i="1" dirty="0">
                <a:solidFill>
                  <a:prstClr val="black"/>
                </a:solidFill>
                <a:cs typeface="Arial" panose="020B0604020202020204" pitchFamily="34" charset="0"/>
              </a:rPr>
              <a:t>Camps are responsible to ensure compliance with all laws and regulations pertaining to summer camps</a:t>
            </a:r>
          </a:p>
          <a:p>
            <a:pPr marL="0" indent="0">
              <a:buNone/>
            </a:pPr>
            <a:endParaRPr lang="en-US" dirty="0"/>
          </a:p>
        </p:txBody>
      </p:sp>
      <p:sp>
        <p:nvSpPr>
          <p:cNvPr id="9" name="Rectangle 8">
            <a:extLst>
              <a:ext uri="{FF2B5EF4-FFF2-40B4-BE49-F238E27FC236}">
                <a16:creationId xmlns:a16="http://schemas.microsoft.com/office/drawing/2014/main" id="{313B5724-AB7E-9307-629F-53B4042EDC8C}"/>
              </a:ext>
            </a:extLst>
          </p:cNvPr>
          <p:cNvSpPr/>
          <p:nvPr/>
        </p:nvSpPr>
        <p:spPr>
          <a:xfrm>
            <a:off x="182836" y="137264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3629528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a:extLst>
              <a:ext uri="{FF2B5EF4-FFF2-40B4-BE49-F238E27FC236}">
                <a16:creationId xmlns:a16="http://schemas.microsoft.com/office/drawing/2014/main" id="{07AFA454-F21B-6094-2390-4B366CCA3166}"/>
              </a:ext>
            </a:extLst>
          </p:cNvPr>
          <p:cNvSpPr>
            <a:spLocks noGrp="1"/>
          </p:cNvSpPr>
          <p:nvPr>
            <p:ph type="title"/>
          </p:nvPr>
        </p:nvSpPr>
        <p:spPr/>
        <p:txBody>
          <a:bodyPr/>
          <a:lstStyle/>
          <a:p>
            <a:r>
              <a:rPr lang="en-US" altLang="en-US"/>
              <a:t>Provider Presentation</a:t>
            </a:r>
          </a:p>
        </p:txBody>
      </p:sp>
      <p:sp>
        <p:nvSpPr>
          <p:cNvPr id="187395" name="Content Placeholder 5">
            <a:extLst>
              <a:ext uri="{FF2B5EF4-FFF2-40B4-BE49-F238E27FC236}">
                <a16:creationId xmlns:a16="http://schemas.microsoft.com/office/drawing/2014/main" id="{9C5F6515-6CBD-E309-BE2E-877C90EFC512}"/>
              </a:ext>
            </a:extLst>
          </p:cNvPr>
          <p:cNvSpPr>
            <a:spLocks noGrp="1"/>
          </p:cNvSpPr>
          <p:nvPr>
            <p:ph sz="half" idx="14"/>
          </p:nvPr>
        </p:nvSpPr>
        <p:spPr>
          <a:xfrm>
            <a:off x="371943" y="1574800"/>
            <a:ext cx="2160587" cy="4781550"/>
          </a:xfrm>
        </p:spPr>
        <p:txBody>
          <a:bodyPr/>
          <a:lstStyle/>
          <a:p>
            <a:pPr algn="l">
              <a:buFont typeface="Wingdings" panose="05000000000000000000" pitchFamily="2" charset="2"/>
              <a:buChar char="§"/>
            </a:pPr>
            <a:r>
              <a:rPr lang="en-US" altLang="en-US" sz="1800" dirty="0"/>
              <a:t>Virtually meeting with YSD staff</a:t>
            </a:r>
          </a:p>
          <a:p>
            <a:pPr algn="l">
              <a:buFont typeface="Wingdings" panose="05000000000000000000" pitchFamily="2" charset="2"/>
              <a:buChar char="§"/>
            </a:pPr>
            <a:r>
              <a:rPr lang="en-US" altLang="en-US" sz="1800" dirty="0"/>
              <a:t>15-20 minute presentation</a:t>
            </a:r>
          </a:p>
          <a:p>
            <a:pPr algn="l">
              <a:buFont typeface="Wingdings" panose="05000000000000000000" pitchFamily="2" charset="2"/>
              <a:buChar char="§"/>
            </a:pPr>
            <a:r>
              <a:rPr lang="en-US" altLang="en-US" sz="1800" dirty="0"/>
              <a:t>Will be shared on website to share with families</a:t>
            </a:r>
          </a:p>
          <a:p>
            <a:pPr algn="l">
              <a:buFont typeface="Wingdings" panose="05000000000000000000" pitchFamily="2" charset="2"/>
              <a:buChar char="§"/>
            </a:pPr>
            <a:r>
              <a:rPr lang="en-US" altLang="en-US" sz="1800" dirty="0"/>
              <a:t>To be scheduled after approved application</a:t>
            </a:r>
          </a:p>
          <a:p>
            <a:pPr algn="l">
              <a:buFont typeface="Wingdings" panose="05000000000000000000" pitchFamily="2" charset="2"/>
              <a:buChar char="§"/>
            </a:pPr>
            <a:r>
              <a:rPr lang="en-US" altLang="en-US" sz="1800" dirty="0"/>
              <a:t>Provider should paint a  full picture of camp for funders and marketing</a:t>
            </a:r>
          </a:p>
          <a:p>
            <a:pPr>
              <a:buFont typeface="Wingdings" panose="05000000000000000000" pitchFamily="2" charset="2"/>
              <a:buChar char="§"/>
            </a:pPr>
            <a:endParaRPr lang="en-US" altLang="en-US" sz="1200" dirty="0"/>
          </a:p>
        </p:txBody>
      </p:sp>
      <p:sp>
        <p:nvSpPr>
          <p:cNvPr id="7" name="Content Placeholder 6">
            <a:extLst>
              <a:ext uri="{FF2B5EF4-FFF2-40B4-BE49-F238E27FC236}">
                <a16:creationId xmlns:a16="http://schemas.microsoft.com/office/drawing/2014/main" id="{4D237D55-0942-AC7A-BB5E-96F89B9D0DEE}"/>
              </a:ext>
            </a:extLst>
          </p:cNvPr>
          <p:cNvSpPr>
            <a:spLocks noGrp="1"/>
          </p:cNvSpPr>
          <p:nvPr>
            <p:ph sz="half" idx="15"/>
          </p:nvPr>
        </p:nvSpPr>
        <p:spPr>
          <a:xfrm>
            <a:off x="3575423" y="1574800"/>
            <a:ext cx="4241800" cy="4508500"/>
          </a:xfrm>
          <a:ln w="38100">
            <a:solidFill>
              <a:schemeClr val="accent3"/>
            </a:solidFill>
            <a:prstDash val="sysDash"/>
          </a:ln>
        </p:spPr>
        <p:txBody>
          <a:bodyPr/>
          <a:lstStyle/>
          <a:p>
            <a:pPr marL="0" indent="0" algn="ctr">
              <a:buFont typeface="Arial" panose="020B0604020202020204" pitchFamily="34" charset="0"/>
              <a:buNone/>
              <a:defRPr/>
            </a:pPr>
            <a:r>
              <a:rPr lang="en-US" sz="1800" b="1" dirty="0">
                <a:solidFill>
                  <a:schemeClr val="accent3"/>
                </a:solidFill>
              </a:rPr>
              <a:t>9 Areas of Review:</a:t>
            </a:r>
          </a:p>
          <a:p>
            <a:pPr marL="514350" indent="-514350">
              <a:buFont typeface="Arial" panose="020B0604020202020204" pitchFamily="34" charset="0"/>
              <a:buAutoNum type="arabicPeriod"/>
              <a:defRPr/>
            </a:pPr>
            <a:r>
              <a:rPr lang="en-US" sz="1200" b="1" dirty="0"/>
              <a:t>Activities</a:t>
            </a:r>
            <a:r>
              <a:rPr lang="en-US" sz="1200" dirty="0"/>
              <a:t> - Opportunities for development of skills rather than just recreation or having fun</a:t>
            </a:r>
          </a:p>
          <a:p>
            <a:pPr marL="514350" indent="-514350">
              <a:buFont typeface="Arial" panose="020B0604020202020204" pitchFamily="34" charset="0"/>
              <a:buAutoNum type="arabicPeriod"/>
              <a:defRPr/>
            </a:pPr>
            <a:r>
              <a:rPr lang="en-US" sz="1200" b="1" dirty="0"/>
              <a:t>Staff Growth &amp; Development</a:t>
            </a:r>
            <a:r>
              <a:rPr lang="en-US" sz="1200" dirty="0"/>
              <a:t> – Training and development options for staff</a:t>
            </a:r>
            <a:endParaRPr lang="en-US" sz="1200" b="1" dirty="0"/>
          </a:p>
          <a:p>
            <a:pPr marL="514350" indent="-514350">
              <a:buFont typeface="Arial" panose="020B0604020202020204" pitchFamily="34" charset="0"/>
              <a:buAutoNum type="arabicPeriod"/>
              <a:defRPr/>
            </a:pPr>
            <a:r>
              <a:rPr lang="en-US" sz="1200" b="1" dirty="0"/>
              <a:t>Campers (building character) </a:t>
            </a:r>
            <a:r>
              <a:rPr lang="en-US" sz="1200" dirty="0"/>
              <a:t>- Providing activities &amp; opportunities for emotional &amp; personal growth</a:t>
            </a:r>
          </a:p>
          <a:p>
            <a:pPr marL="514350" indent="-514350">
              <a:buFont typeface="Arial" panose="020B0604020202020204" pitchFamily="34" charset="0"/>
              <a:buAutoNum type="arabicPeriod"/>
              <a:defRPr/>
            </a:pPr>
            <a:r>
              <a:rPr lang="en-US" sz="1200" b="1" dirty="0"/>
              <a:t>Facility/ Location </a:t>
            </a:r>
          </a:p>
          <a:p>
            <a:pPr marL="514350" indent="-514350">
              <a:buFont typeface="Arial" panose="020B0604020202020204" pitchFamily="34" charset="0"/>
              <a:buAutoNum type="arabicPeriod"/>
              <a:defRPr/>
            </a:pPr>
            <a:r>
              <a:rPr lang="en-US" sz="1200" b="1" dirty="0"/>
              <a:t>Managing Conflict </a:t>
            </a:r>
            <a:r>
              <a:rPr lang="en-US" sz="1200" dirty="0"/>
              <a:t>- Procedure/plan in place to manage a conflict</a:t>
            </a:r>
          </a:p>
          <a:p>
            <a:pPr marL="514350" indent="-514350">
              <a:buFont typeface="Arial" panose="020B0604020202020204" pitchFamily="34" charset="0"/>
              <a:buAutoNum type="arabicPeriod"/>
              <a:defRPr/>
            </a:pPr>
            <a:r>
              <a:rPr lang="en-US" sz="1200" b="1" dirty="0"/>
              <a:t>Marketing</a:t>
            </a:r>
            <a:r>
              <a:rPr lang="en-US" sz="1200" dirty="0"/>
              <a:t> - Informing the neighboring community about your services</a:t>
            </a:r>
          </a:p>
          <a:p>
            <a:pPr marL="514350" indent="-514350">
              <a:buFont typeface="Arial" panose="020B0604020202020204" pitchFamily="34" charset="0"/>
              <a:buAutoNum type="arabicPeriod"/>
              <a:defRPr/>
            </a:pPr>
            <a:r>
              <a:rPr lang="en-US" sz="1200" b="1" dirty="0"/>
              <a:t>Nutritious Meals </a:t>
            </a:r>
          </a:p>
          <a:p>
            <a:pPr marL="514350" indent="-514350">
              <a:buFont typeface="Arial" panose="020B0604020202020204" pitchFamily="34" charset="0"/>
              <a:buAutoNum type="arabicPeriod"/>
              <a:defRPr/>
            </a:pPr>
            <a:r>
              <a:rPr lang="en-US" sz="1200" b="1" dirty="0"/>
              <a:t>Preventing Summer Slide </a:t>
            </a:r>
            <a:r>
              <a:rPr lang="en-US" sz="1200" dirty="0"/>
              <a:t>- the loss of academic skills &amp; knowledge over the course of summer vacation</a:t>
            </a:r>
          </a:p>
          <a:p>
            <a:pPr marL="514350" indent="-514350">
              <a:buFont typeface="Arial" panose="020B0604020202020204" pitchFamily="34" charset="0"/>
              <a:buAutoNum type="arabicPeriod"/>
              <a:defRPr/>
            </a:pPr>
            <a:r>
              <a:rPr lang="en-US" sz="1200" b="1" dirty="0"/>
              <a:t>Safety &amp; Sanitation </a:t>
            </a:r>
            <a:r>
              <a:rPr lang="en-US" sz="1200" dirty="0"/>
              <a:t>- to ensure staff &amp; campers are practicing appropriate safety measures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79704" y="2069325"/>
            <a:ext cx="6568966" cy="2557301"/>
          </a:xfrm>
        </p:spPr>
        <p:txBody>
          <a:bodyPr>
            <a:normAutofit fontScale="90000"/>
          </a:bodyPr>
          <a:lstStyle/>
          <a:p>
            <a:pPr lvl="0" algn="ctr" eaLnBrk="0" fontAlgn="base" hangingPunct="0">
              <a:lnSpc>
                <a:spcPct val="100000"/>
              </a:lnSpc>
              <a:spcBef>
                <a:spcPts val="1000"/>
              </a:spcBef>
              <a:spcAft>
                <a:spcPct val="0"/>
              </a:spcAft>
            </a:pPr>
            <a:r>
              <a:rPr lang="en-US" altLang="en-US" sz="2400" b="1" dirty="0">
                <a:solidFill>
                  <a:srgbClr val="9A53A0"/>
                </a:solidFill>
                <a:latin typeface="Calibri" panose="020F0502020204030204"/>
                <a:ea typeface="+mn-ea"/>
                <a:cs typeface="+mn-cs"/>
              </a:rPr>
              <a:t>Youth Services Department is</a:t>
            </a:r>
            <a:br>
              <a:rPr lang="en-US" altLang="en-US" sz="2400" b="1" dirty="0">
                <a:solidFill>
                  <a:srgbClr val="9A53A0"/>
                </a:solidFill>
                <a:latin typeface="Calibri" panose="020F0502020204030204"/>
                <a:ea typeface="+mn-ea"/>
                <a:cs typeface="+mn-cs"/>
              </a:rPr>
            </a:br>
            <a:r>
              <a:rPr lang="en-US" altLang="en-US" sz="2400" b="1" dirty="0">
                <a:solidFill>
                  <a:srgbClr val="9A53A0"/>
                </a:solidFill>
                <a:latin typeface="Calibri" panose="020F0502020204030204"/>
                <a:ea typeface="+mn-ea"/>
                <a:cs typeface="+mn-cs"/>
              </a:rPr>
              <a:t> Sanctuary Certified</a:t>
            </a:r>
            <a:br>
              <a:rPr lang="en-US" altLang="en-US" sz="2400" b="1" dirty="0">
                <a:solidFill>
                  <a:srgbClr val="9A53A0"/>
                </a:solidFill>
                <a:latin typeface="Calibri" panose="020F0502020204030204"/>
                <a:ea typeface="+mn-ea"/>
                <a:cs typeface="+mn-cs"/>
              </a:rPr>
            </a:br>
            <a:br>
              <a:rPr lang="en-US" altLang="en-US" sz="2400" b="1" dirty="0">
                <a:solidFill>
                  <a:srgbClr val="9A53A0"/>
                </a:solidFill>
                <a:latin typeface="Calibri" panose="020F0502020204030204"/>
                <a:ea typeface="+mn-ea"/>
                <a:cs typeface="+mn-cs"/>
              </a:rPr>
            </a:br>
            <a:r>
              <a:rPr lang="en-US" altLang="en-US" sz="2400" b="1" dirty="0">
                <a:solidFill>
                  <a:srgbClr val="9A53A0"/>
                </a:solidFill>
                <a:latin typeface="Calibri" panose="020F0502020204030204"/>
                <a:ea typeface="+mn-ea"/>
                <a:cs typeface="+mn-cs"/>
              </a:rPr>
              <a:t>www.menti.com</a:t>
            </a:r>
            <a:br>
              <a:rPr lang="en-US" altLang="en-US" sz="2400" b="1" dirty="0">
                <a:solidFill>
                  <a:srgbClr val="9A53A0"/>
                </a:solidFill>
                <a:latin typeface="Calibri" panose="020F0502020204030204"/>
                <a:ea typeface="+mn-ea"/>
                <a:cs typeface="+mn-cs"/>
              </a:rPr>
            </a:br>
            <a:br>
              <a:rPr lang="en-US" altLang="en-US" sz="2400" b="1" dirty="0">
                <a:solidFill>
                  <a:srgbClr val="9A53A0"/>
                </a:solidFill>
                <a:latin typeface="Calibri" panose="020F0502020204030204"/>
                <a:ea typeface="+mn-ea"/>
                <a:cs typeface="+mn-cs"/>
              </a:rPr>
            </a:br>
            <a:r>
              <a:rPr lang="en-US" altLang="en-US" sz="2400" b="1" dirty="0">
                <a:solidFill>
                  <a:srgbClr val="9A53A0"/>
                </a:solidFill>
                <a:latin typeface="Calibri" panose="020F0502020204030204"/>
                <a:ea typeface="+mn-ea"/>
                <a:cs typeface="+mn-cs"/>
              </a:rPr>
              <a:t>Enter code:</a:t>
            </a:r>
            <a:br>
              <a:rPr lang="en-US" altLang="en-US" sz="2400" b="1" dirty="0">
                <a:solidFill>
                  <a:srgbClr val="9A53A0"/>
                </a:solidFill>
                <a:latin typeface="Calibri" panose="020F0502020204030204"/>
                <a:ea typeface="+mn-ea"/>
                <a:cs typeface="+mn-cs"/>
              </a:rPr>
            </a:br>
            <a:r>
              <a:rPr lang="en-US" altLang="en-US" sz="2400" b="1" dirty="0">
                <a:solidFill>
                  <a:srgbClr val="9A53A0"/>
                </a:solidFill>
                <a:latin typeface="Calibri" panose="020F0502020204030204"/>
                <a:ea typeface="+mn-ea"/>
                <a:cs typeface="+mn-cs"/>
              </a:rPr>
              <a:t>6487 1227</a:t>
            </a:r>
            <a:endParaRPr lang="en-US" b="1" dirty="0">
              <a:solidFill>
                <a:srgbClr val="9A53A0"/>
              </a:solidFill>
            </a:endParaRPr>
          </a:p>
        </p:txBody>
      </p:sp>
      <p:sp>
        <p:nvSpPr>
          <p:cNvPr id="3" name="Text Placeholder 2"/>
          <p:cNvSpPr>
            <a:spLocks noGrp="1"/>
          </p:cNvSpPr>
          <p:nvPr>
            <p:ph type="body" idx="1"/>
          </p:nvPr>
        </p:nvSpPr>
        <p:spPr>
          <a:xfrm>
            <a:off x="623888" y="4974872"/>
            <a:ext cx="7886700" cy="1500187"/>
          </a:xfrm>
        </p:spPr>
        <p:txBody>
          <a:bodyPr>
            <a:normAutofit fontScale="62500" lnSpcReduction="20000"/>
          </a:bodyPr>
          <a:lstStyle/>
          <a:p>
            <a:r>
              <a:rPr lang="en-US" b="1" dirty="0"/>
              <a:t>Community Meeting:</a:t>
            </a:r>
          </a:p>
          <a:p>
            <a:pPr marL="457200" indent="-457200">
              <a:buFont typeface="+mj-lt"/>
              <a:buAutoNum type="arabicPeriod"/>
            </a:pPr>
            <a:r>
              <a:rPr lang="en-US" dirty="0"/>
              <a:t>How are you feeling?</a:t>
            </a:r>
          </a:p>
          <a:p>
            <a:pPr marL="457200" indent="-457200">
              <a:buFont typeface="+mj-lt"/>
              <a:buAutoNum type="arabicPeriod"/>
            </a:pPr>
            <a:r>
              <a:rPr lang="en-US" dirty="0"/>
              <a:t>What is your goal for this meeting?</a:t>
            </a:r>
          </a:p>
          <a:p>
            <a:pPr marL="457200" indent="-457200">
              <a:buFont typeface="+mj-lt"/>
              <a:buAutoNum type="arabicPeriod"/>
            </a:pPr>
            <a:r>
              <a:rPr lang="en-US" dirty="0"/>
              <a:t>Who can you ask for help?</a:t>
            </a:r>
          </a:p>
          <a:p>
            <a:pPr marL="457200" indent="-457200">
              <a:buFont typeface="+mj-lt"/>
              <a:buAutoNum type="arabicPeriod"/>
            </a:pPr>
            <a:r>
              <a:rPr lang="en-US" dirty="0"/>
              <a:t>What’s your favorite holiday pie? </a:t>
            </a:r>
          </a:p>
        </p:txBody>
      </p:sp>
      <p:sp>
        <p:nvSpPr>
          <p:cNvPr id="4" name="Rectangle 3"/>
          <p:cNvSpPr/>
          <p:nvPr/>
        </p:nvSpPr>
        <p:spPr>
          <a:xfrm>
            <a:off x="193704" y="1495253"/>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8" name="Rectangle 7"/>
          <p:cNvSpPr/>
          <p:nvPr/>
        </p:nvSpPr>
        <p:spPr>
          <a:xfrm>
            <a:off x="193704" y="654436"/>
            <a:ext cx="4572000" cy="707886"/>
          </a:xfrm>
          <a:prstGeom prst="rect">
            <a:avLst/>
          </a:prstGeom>
        </p:spPr>
        <p:txBody>
          <a:bodyPr>
            <a:spAutoFit/>
          </a:bodyPr>
          <a:lstStyle/>
          <a:p>
            <a:r>
              <a:rPr lang="en-US" sz="4000" b="1" dirty="0">
                <a:solidFill>
                  <a:srgbClr val="9A53A0"/>
                </a:solidFill>
                <a:latin typeface="Calibri Light" panose="020F0302020204030204"/>
                <a:ea typeface="+mj-ea"/>
                <a:cs typeface="+mj-cs"/>
              </a:rPr>
              <a:t>Community Meeting</a:t>
            </a:r>
            <a:endParaRPr lang="en-US" dirty="0"/>
          </a:p>
        </p:txBody>
      </p:sp>
      <p:pic>
        <p:nvPicPr>
          <p:cNvPr id="5" name="Picture 4"/>
          <p:cNvPicPr>
            <a:picLocks noChangeAspect="1"/>
          </p:cNvPicPr>
          <p:nvPr/>
        </p:nvPicPr>
        <p:blipFill>
          <a:blip r:embed="rId3"/>
          <a:stretch>
            <a:fillRect/>
          </a:stretch>
        </p:blipFill>
        <p:spPr>
          <a:xfrm>
            <a:off x="388164" y="1801767"/>
            <a:ext cx="2950720" cy="2938527"/>
          </a:xfrm>
          <a:prstGeom prst="rect">
            <a:avLst/>
          </a:prstGeom>
        </p:spPr>
      </p:pic>
    </p:spTree>
    <p:extLst>
      <p:ext uri="{BB962C8B-B14F-4D97-AF65-F5344CB8AC3E}">
        <p14:creationId xmlns:p14="http://schemas.microsoft.com/office/powerpoint/2010/main" val="3124593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85EF2655-D5F8-C528-E039-528FA0910C3E}"/>
              </a:ext>
            </a:extLst>
          </p:cNvPr>
          <p:cNvSpPr>
            <a:spLocks noGrp="1"/>
          </p:cNvSpPr>
          <p:nvPr>
            <p:ph type="title"/>
          </p:nvPr>
        </p:nvSpPr>
        <p:spPr/>
        <p:txBody>
          <a:bodyPr/>
          <a:lstStyle/>
          <a:p>
            <a:r>
              <a:rPr lang="en-US" altLang="en-US"/>
              <a:t>Provider Presentation</a:t>
            </a:r>
          </a:p>
        </p:txBody>
      </p:sp>
      <p:sp>
        <p:nvSpPr>
          <p:cNvPr id="118788" name="Content Placeholder 2">
            <a:extLst>
              <a:ext uri="{FF2B5EF4-FFF2-40B4-BE49-F238E27FC236}">
                <a16:creationId xmlns:a16="http://schemas.microsoft.com/office/drawing/2014/main" id="{CA54FC42-CA94-D23B-F713-0E4106442381}"/>
              </a:ext>
            </a:extLst>
          </p:cNvPr>
          <p:cNvSpPr>
            <a:spLocks noGrp="1"/>
          </p:cNvSpPr>
          <p:nvPr>
            <p:ph idx="1"/>
          </p:nvPr>
        </p:nvSpPr>
        <p:spPr>
          <a:xfrm>
            <a:off x="403413" y="1828800"/>
            <a:ext cx="3836894" cy="4083050"/>
          </a:xfrm>
        </p:spPr>
        <p:txBody>
          <a:bodyPr/>
          <a:lstStyle/>
          <a:p>
            <a:pPr marL="0" indent="0" algn="l">
              <a:buFont typeface="Arial" panose="020B0604020202020204" pitchFamily="34" charset="0"/>
              <a:buNone/>
              <a:defRPr/>
            </a:pPr>
            <a:r>
              <a:rPr lang="en-US" altLang="en-US" sz="2400" dirty="0"/>
              <a:t>All received presentations can be found on our website:</a:t>
            </a:r>
            <a:endParaRPr lang="en-US" altLang="en-US" sz="1600" dirty="0"/>
          </a:p>
          <a:p>
            <a:pPr marL="0" indent="0" algn="l">
              <a:buFont typeface="Arial" panose="020B0604020202020204" pitchFamily="34" charset="0"/>
              <a:buNone/>
              <a:defRPr/>
            </a:pPr>
            <a:r>
              <a:rPr lang="en-US" altLang="en-US" sz="1800" dirty="0">
                <a:hlinkClick r:id="rId3"/>
              </a:rPr>
              <a:t>https://discover.pbcgov.org/youthservices/Pages/Camp-Provider-Presentations.aspx</a:t>
            </a:r>
            <a:endParaRPr lang="en-US" altLang="en-US" sz="1800" dirty="0"/>
          </a:p>
          <a:p>
            <a:pPr marL="0" indent="0" algn="l">
              <a:buFont typeface="Arial" panose="020B0604020202020204" pitchFamily="34" charset="0"/>
              <a:buNone/>
              <a:defRPr/>
            </a:pPr>
            <a:endParaRPr lang="en-US" altLang="en-US" dirty="0"/>
          </a:p>
          <a:p>
            <a:pPr algn="l">
              <a:defRPr/>
            </a:pPr>
            <a:endParaRPr lang="en-US" altLang="en-US" dirty="0"/>
          </a:p>
        </p:txBody>
      </p:sp>
      <p:pic>
        <p:nvPicPr>
          <p:cNvPr id="189445" name="Picture 1">
            <a:extLst>
              <a:ext uri="{FF2B5EF4-FFF2-40B4-BE49-F238E27FC236}">
                <a16:creationId xmlns:a16="http://schemas.microsoft.com/office/drawing/2014/main" id="{79E98E02-3718-819C-74EE-2E225CF045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3387" y="1604682"/>
            <a:ext cx="42672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E765-A263-0D51-2C29-177346349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FEFEE-CC98-53ED-56DB-B9B502071494}"/>
              </a:ext>
            </a:extLst>
          </p:cNvPr>
          <p:cNvSpPr>
            <a:spLocks noGrp="1"/>
          </p:cNvSpPr>
          <p:nvPr>
            <p:ph type="title"/>
          </p:nvPr>
        </p:nvSpPr>
        <p:spPr>
          <a:xfrm>
            <a:off x="586743" y="656500"/>
            <a:ext cx="5594167" cy="540327"/>
          </a:xfrm>
        </p:spPr>
        <p:txBody>
          <a:bodyPr>
            <a:normAutofit fontScale="90000"/>
          </a:bodyPr>
          <a:lstStyle/>
          <a:p>
            <a:r>
              <a:rPr lang="en-US" b="1" dirty="0">
                <a:solidFill>
                  <a:srgbClr val="9A53A0"/>
                </a:solidFill>
              </a:rPr>
              <a:t>Provider Responsibilities </a:t>
            </a:r>
          </a:p>
        </p:txBody>
      </p:sp>
      <p:sp>
        <p:nvSpPr>
          <p:cNvPr id="4" name="Content Placeholder 3">
            <a:extLst>
              <a:ext uri="{FF2B5EF4-FFF2-40B4-BE49-F238E27FC236}">
                <a16:creationId xmlns:a16="http://schemas.microsoft.com/office/drawing/2014/main" id="{0AF99C28-8F5C-DDD8-4E76-A345F249935C}"/>
              </a:ext>
            </a:extLst>
          </p:cNvPr>
          <p:cNvSpPr>
            <a:spLocks noGrp="1"/>
          </p:cNvSpPr>
          <p:nvPr>
            <p:ph sz="half" idx="2"/>
          </p:nvPr>
        </p:nvSpPr>
        <p:spPr>
          <a:xfrm>
            <a:off x="632228" y="1796227"/>
            <a:ext cx="7861867" cy="4151152"/>
          </a:xfrm>
        </p:spPr>
        <p:txBody>
          <a:bodyPr>
            <a:normAutofit fontScale="70000" lnSpcReduction="20000"/>
          </a:bodyPr>
          <a:lstStyle/>
          <a:p>
            <a:pPr marL="342900" indent="-342900">
              <a:buFontTx/>
              <a:buAutoNum type="arabicPeriod"/>
              <a:defRPr/>
            </a:pPr>
            <a:r>
              <a:rPr lang="en-US" sz="2400" dirty="0">
                <a:cs typeface="Microsoft Sans Serif" panose="020B0604020202020204" pitchFamily="34" charset="0"/>
              </a:rPr>
              <a:t>Complete and submit the provider application with appropriate documents by </a:t>
            </a:r>
            <a:r>
              <a:rPr lang="en-US" sz="2400" b="1" dirty="0">
                <a:solidFill>
                  <a:srgbClr val="FF0000"/>
                </a:solidFill>
                <a:cs typeface="Microsoft Sans Serif" panose="020B0604020202020204" pitchFamily="34" charset="0"/>
              </a:rPr>
              <a:t>1/9/2026</a:t>
            </a:r>
          </a:p>
          <a:p>
            <a:pPr marL="342900" indent="-342900">
              <a:buFontTx/>
              <a:buAutoNum type="arabicPeriod"/>
              <a:defRPr/>
            </a:pPr>
            <a:r>
              <a:rPr lang="en-US" sz="2400" dirty="0">
                <a:cs typeface="Microsoft Sans Serif" panose="020B0604020202020204" pitchFamily="34" charset="0"/>
              </a:rPr>
              <a:t>Marketing and recruiting for enrollment</a:t>
            </a:r>
          </a:p>
          <a:p>
            <a:pPr marL="342900" indent="-342900">
              <a:buFontTx/>
              <a:buAutoNum type="arabicPeriod"/>
              <a:defRPr/>
            </a:pPr>
            <a:r>
              <a:rPr lang="en-US" sz="2400" dirty="0">
                <a:cs typeface="Microsoft Sans Serif" panose="020B0604020202020204" pitchFamily="34" charset="0"/>
              </a:rPr>
              <a:t>Provider Presentations for YSD website, submit to Program Coordinator by </a:t>
            </a:r>
            <a:r>
              <a:rPr lang="en-US" sz="2400" b="1" dirty="0">
                <a:solidFill>
                  <a:srgbClr val="FF0000"/>
                </a:solidFill>
                <a:cs typeface="Microsoft Sans Serif" panose="020B0604020202020204" pitchFamily="34" charset="0"/>
              </a:rPr>
              <a:t>1/9/2026</a:t>
            </a:r>
          </a:p>
          <a:p>
            <a:pPr marL="342900" indent="-342900">
              <a:buFontTx/>
              <a:buAutoNum type="arabicPeriod"/>
              <a:defRPr/>
            </a:pPr>
            <a:r>
              <a:rPr lang="en-US" sz="2400" dirty="0">
                <a:cs typeface="Microsoft Sans Serif" panose="020B0604020202020204" pitchFamily="34" charset="0"/>
              </a:rPr>
              <a:t>Parent application </a:t>
            </a:r>
            <a:r>
              <a:rPr lang="en-US" sz="2400" b="1" dirty="0">
                <a:cs typeface="Microsoft Sans Serif" panose="020B0604020202020204" pitchFamily="34" charset="0"/>
              </a:rPr>
              <a:t>assistance</a:t>
            </a:r>
            <a:r>
              <a:rPr lang="en-US" sz="2400" dirty="0">
                <a:cs typeface="Microsoft Sans Serif" panose="020B0604020202020204" pitchFamily="34" charset="0"/>
              </a:rPr>
              <a:t> and/or guidance to obtain assistance from YSD</a:t>
            </a:r>
          </a:p>
          <a:p>
            <a:pPr marL="342900" indent="-342900">
              <a:buFontTx/>
              <a:buAutoNum type="arabicPeriod"/>
              <a:defRPr/>
            </a:pPr>
            <a:r>
              <a:rPr lang="en-US" sz="2400" dirty="0">
                <a:cs typeface="Microsoft Sans Serif" panose="020B0604020202020204" pitchFamily="34" charset="0"/>
              </a:rPr>
              <a:t>Available for Parent Registration no later than </a:t>
            </a:r>
            <a:r>
              <a:rPr lang="en-US" sz="2400" b="1" dirty="0">
                <a:solidFill>
                  <a:srgbClr val="FF0000"/>
                </a:solidFill>
                <a:cs typeface="Microsoft Sans Serif" panose="020B0604020202020204" pitchFamily="34" charset="0"/>
              </a:rPr>
              <a:t>3/16/2026</a:t>
            </a:r>
          </a:p>
          <a:p>
            <a:pPr marL="342900" indent="-342900">
              <a:buFontTx/>
              <a:buAutoNum type="arabicPeriod"/>
              <a:defRPr/>
            </a:pPr>
            <a:r>
              <a:rPr lang="en-US" sz="2400" dirty="0">
                <a:cs typeface="Microsoft Sans Serif" panose="020B0604020202020204" pitchFamily="34" charset="0"/>
              </a:rPr>
              <a:t>Email list of campers to Program Coordinator who have not completed registration by </a:t>
            </a:r>
            <a:r>
              <a:rPr lang="en-US" sz="2400" b="1" dirty="0">
                <a:solidFill>
                  <a:srgbClr val="FF0000"/>
                </a:solidFill>
                <a:cs typeface="Microsoft Sans Serif" panose="020B0604020202020204" pitchFamily="34" charset="0"/>
              </a:rPr>
              <a:t>5/1/2026</a:t>
            </a:r>
          </a:p>
          <a:p>
            <a:pPr marL="342900" indent="-342900">
              <a:buFontTx/>
              <a:buAutoNum type="arabicPeriod"/>
              <a:defRPr/>
            </a:pPr>
            <a:r>
              <a:rPr lang="en-US" sz="2400" dirty="0">
                <a:cs typeface="Microsoft Sans Serif" panose="020B0604020202020204" pitchFamily="34" charset="0"/>
              </a:rPr>
              <a:t>Billing – comply with the policy for reimbursement (upload attendance logs, absence notes, summer school status) </a:t>
            </a:r>
          </a:p>
          <a:p>
            <a:pPr marL="342900" indent="-342900">
              <a:buFontTx/>
              <a:buAutoNum type="arabicPeriod"/>
              <a:defRPr/>
            </a:pPr>
            <a:r>
              <a:rPr lang="en-US" sz="2400" dirty="0">
                <a:cs typeface="Microsoft Sans Serif" panose="020B0604020202020204" pitchFamily="34" charset="0"/>
              </a:rPr>
              <a:t>Compliance with programming, change notification, </a:t>
            </a:r>
            <a:r>
              <a:rPr lang="en-US" sz="2400" b="1" dirty="0">
                <a:cs typeface="Microsoft Sans Serif" panose="020B0604020202020204" pitchFamily="34" charset="0"/>
              </a:rPr>
              <a:t>communication with YSD, </a:t>
            </a:r>
            <a:r>
              <a:rPr lang="en-US" sz="2400" dirty="0">
                <a:cs typeface="Microsoft Sans Serif" panose="020B0604020202020204" pitchFamily="34" charset="0"/>
              </a:rPr>
              <a:t>etc.</a:t>
            </a:r>
            <a:endParaRPr lang="en-US" sz="2400" dirty="0"/>
          </a:p>
          <a:p>
            <a:pPr marL="0" indent="0">
              <a:buNone/>
            </a:pPr>
            <a:endParaRPr lang="en-US" dirty="0"/>
          </a:p>
          <a:p>
            <a:pPr marL="12700" lvl="0" indent="0" algn="ctr" eaLnBrk="0" fontAlgn="base" hangingPunct="0">
              <a:lnSpc>
                <a:spcPct val="100000"/>
              </a:lnSpc>
              <a:spcBef>
                <a:spcPct val="0"/>
              </a:spcBef>
              <a:spcAft>
                <a:spcPct val="0"/>
              </a:spcAft>
              <a:buNone/>
              <a:defRPr/>
            </a:pPr>
            <a:r>
              <a:rPr lang="en-US" sz="1600" i="1" dirty="0">
                <a:solidFill>
                  <a:prstClr val="black"/>
                </a:solidFill>
                <a:cs typeface="Arial" panose="020B0604020202020204" pitchFamily="34" charset="0"/>
              </a:rPr>
              <a:t>*</a:t>
            </a:r>
            <a:r>
              <a:rPr lang="en-US" sz="1600" b="1" i="1" dirty="0">
                <a:solidFill>
                  <a:prstClr val="black"/>
                </a:solidFill>
                <a:cs typeface="Arial" panose="020B0604020202020204" pitchFamily="34" charset="0"/>
              </a:rPr>
              <a:t>Camps are responsible to ensure compliance with all laws and regulations pertaining to summer camps</a:t>
            </a:r>
          </a:p>
          <a:p>
            <a:pPr marL="0" indent="0">
              <a:buNone/>
            </a:pPr>
            <a:endParaRPr lang="en-US" dirty="0"/>
          </a:p>
        </p:txBody>
      </p:sp>
      <p:sp>
        <p:nvSpPr>
          <p:cNvPr id="9" name="Rectangle 8">
            <a:extLst>
              <a:ext uri="{FF2B5EF4-FFF2-40B4-BE49-F238E27FC236}">
                <a16:creationId xmlns:a16="http://schemas.microsoft.com/office/drawing/2014/main" id="{01A2AC8A-534B-1942-E3EE-45C9B82E8A78}"/>
              </a:ext>
            </a:extLst>
          </p:cNvPr>
          <p:cNvSpPr/>
          <p:nvPr/>
        </p:nvSpPr>
        <p:spPr>
          <a:xfrm>
            <a:off x="182836" y="137264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extLst>
      <p:ext uri="{BB962C8B-B14F-4D97-AF65-F5344CB8AC3E}">
        <p14:creationId xmlns:p14="http://schemas.microsoft.com/office/powerpoint/2010/main" val="687877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97" y="751452"/>
            <a:ext cx="2949178" cy="589164"/>
          </a:xfrm>
        </p:spPr>
        <p:txBody>
          <a:bodyPr/>
          <a:lstStyle/>
          <a:p>
            <a:r>
              <a:rPr lang="en-US" b="1" dirty="0">
                <a:solidFill>
                  <a:srgbClr val="9A53A0"/>
                </a:solidFill>
              </a:rPr>
              <a:t>Portal Support</a:t>
            </a:r>
          </a:p>
        </p:txBody>
      </p:sp>
      <p:sp>
        <p:nvSpPr>
          <p:cNvPr id="5" name="Rectangle 4"/>
          <p:cNvSpPr/>
          <p:nvPr/>
        </p:nvSpPr>
        <p:spPr>
          <a:xfrm>
            <a:off x="209897" y="1459284"/>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pic>
        <p:nvPicPr>
          <p:cNvPr id="6" name="Picture 5"/>
          <p:cNvPicPr>
            <a:picLocks noChangeAspect="1"/>
          </p:cNvPicPr>
          <p:nvPr/>
        </p:nvPicPr>
        <p:blipFill>
          <a:blip r:embed="rId2"/>
          <a:stretch>
            <a:fillRect/>
          </a:stretch>
        </p:blipFill>
        <p:spPr>
          <a:xfrm>
            <a:off x="166350" y="2516330"/>
            <a:ext cx="8834162" cy="2363377"/>
          </a:xfrm>
          <a:prstGeom prst="rect">
            <a:avLst/>
          </a:prstGeom>
        </p:spPr>
      </p:pic>
      <p:sp>
        <p:nvSpPr>
          <p:cNvPr id="7" name="Rectangle 6"/>
          <p:cNvSpPr/>
          <p:nvPr/>
        </p:nvSpPr>
        <p:spPr>
          <a:xfrm>
            <a:off x="3227360" y="5452390"/>
            <a:ext cx="2200474" cy="369332"/>
          </a:xfrm>
          <a:prstGeom prst="rect">
            <a:avLst/>
          </a:prstGeom>
        </p:spPr>
        <p:txBody>
          <a:bodyPr wrap="none">
            <a:spAutoFit/>
          </a:bodyPr>
          <a:lstStyle/>
          <a:p>
            <a:r>
              <a:rPr lang="en-US" dirty="0">
                <a:hlinkClick r:id="rId3"/>
              </a:rPr>
              <a:t>PBCGOV Video Player</a:t>
            </a:r>
            <a:endParaRPr lang="en-US" dirty="0"/>
          </a:p>
        </p:txBody>
      </p:sp>
      <p:sp>
        <p:nvSpPr>
          <p:cNvPr id="8" name="TextBox 7"/>
          <p:cNvSpPr txBox="1"/>
          <p:nvPr/>
        </p:nvSpPr>
        <p:spPr>
          <a:xfrm>
            <a:off x="1004425" y="5070312"/>
            <a:ext cx="6846875" cy="369332"/>
          </a:xfrm>
          <a:prstGeom prst="rect">
            <a:avLst/>
          </a:prstGeom>
          <a:noFill/>
        </p:spPr>
        <p:txBody>
          <a:bodyPr wrap="none" rtlCol="0">
            <a:spAutoFit/>
          </a:bodyPr>
          <a:lstStyle/>
          <a:p>
            <a:pPr algn="ctr"/>
            <a:r>
              <a:rPr lang="en-US" b="1" dirty="0"/>
              <a:t>Provider Guide Video will walk you through entire application process</a:t>
            </a:r>
          </a:p>
        </p:txBody>
      </p:sp>
      <p:pic>
        <p:nvPicPr>
          <p:cNvPr id="9" name="Picture 8"/>
          <p:cNvPicPr>
            <a:picLocks noChangeAspect="1"/>
          </p:cNvPicPr>
          <p:nvPr/>
        </p:nvPicPr>
        <p:blipFill>
          <a:blip r:embed="rId4"/>
          <a:stretch>
            <a:fillRect/>
          </a:stretch>
        </p:blipFill>
        <p:spPr>
          <a:xfrm>
            <a:off x="8426081" y="1649889"/>
            <a:ext cx="717919" cy="1228383"/>
          </a:xfrm>
          <a:prstGeom prst="rect">
            <a:avLst/>
          </a:prstGeom>
        </p:spPr>
      </p:pic>
    </p:spTree>
    <p:extLst>
      <p:ext uri="{BB962C8B-B14F-4D97-AF65-F5344CB8AC3E}">
        <p14:creationId xmlns:p14="http://schemas.microsoft.com/office/powerpoint/2010/main" val="2701227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254589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dirty="0">
                <a:solidFill>
                  <a:srgbClr val="9A53A0"/>
                </a:solidFill>
                <a:ea typeface="+mj-ea"/>
                <a:cs typeface="+mj-cs"/>
              </a:rPr>
              <a:t>Questions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a:blip r:embed="rId2"/>
          <a:stretch>
            <a:fillRect/>
          </a:stretch>
        </p:blipFill>
        <p:spPr>
          <a:xfrm>
            <a:off x="6144628" y="1718129"/>
            <a:ext cx="2657038" cy="2905825"/>
          </a:xfrm>
          <a:prstGeom prst="rect">
            <a:avLst/>
          </a:prstGeom>
        </p:spPr>
      </p:pic>
      <p:pic>
        <p:nvPicPr>
          <p:cNvPr id="5" name="Picture 4"/>
          <p:cNvPicPr>
            <a:picLocks noChangeAspect="1"/>
          </p:cNvPicPr>
          <p:nvPr/>
        </p:nvPicPr>
        <p:blipFill>
          <a:blip r:embed="rId3"/>
          <a:stretch>
            <a:fillRect/>
          </a:stretch>
        </p:blipFill>
        <p:spPr>
          <a:xfrm>
            <a:off x="3233676" y="3224204"/>
            <a:ext cx="2910952" cy="3079185"/>
          </a:xfrm>
          <a:prstGeom prst="rect">
            <a:avLst/>
          </a:prstGeom>
        </p:spPr>
      </p:pic>
      <p:pic>
        <p:nvPicPr>
          <p:cNvPr id="7" name="Picture 6"/>
          <p:cNvPicPr>
            <a:picLocks noChangeAspect="1"/>
          </p:cNvPicPr>
          <p:nvPr/>
        </p:nvPicPr>
        <p:blipFill>
          <a:blip r:embed="rId4"/>
          <a:stretch>
            <a:fillRect/>
          </a:stretch>
        </p:blipFill>
        <p:spPr>
          <a:xfrm>
            <a:off x="167122" y="1671962"/>
            <a:ext cx="3066554" cy="3682303"/>
          </a:xfrm>
          <a:prstGeom prst="rect">
            <a:avLst/>
          </a:prstGeom>
        </p:spPr>
      </p:pic>
    </p:spTree>
    <p:extLst>
      <p:ext uri="{BB962C8B-B14F-4D97-AF65-F5344CB8AC3E}">
        <p14:creationId xmlns:p14="http://schemas.microsoft.com/office/powerpoint/2010/main" val="1794497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2715808"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dirty="0">
                <a:solidFill>
                  <a:srgbClr val="9A53A0"/>
                </a:solidFill>
                <a:ea typeface="+mj-ea"/>
                <a:cs typeface="+mj-cs"/>
              </a:rPr>
              <a:t>Contact Us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Rectangle 4"/>
          <p:cNvSpPr/>
          <p:nvPr/>
        </p:nvSpPr>
        <p:spPr>
          <a:xfrm>
            <a:off x="196770" y="1722626"/>
            <a:ext cx="8947230" cy="4339650"/>
          </a:xfrm>
          <a:prstGeom prst="rect">
            <a:avLst/>
          </a:prstGeom>
        </p:spPr>
        <p:txBody>
          <a:bodyPr wrap="square">
            <a:spAutoFit/>
          </a:bodyPr>
          <a:lstStyle/>
          <a:p>
            <a:pPr algn="ctr">
              <a:defRPr/>
            </a:pPr>
            <a:r>
              <a:rPr lang="en-US" sz="1400" b="1" dirty="0"/>
              <a:t>Djenane Saintyl</a:t>
            </a:r>
          </a:p>
          <a:p>
            <a:pPr algn="ctr">
              <a:defRPr/>
            </a:pPr>
            <a:r>
              <a:rPr lang="en-US" sz="1400" dirty="0"/>
              <a:t>Program Coordinator </a:t>
            </a:r>
          </a:p>
          <a:p>
            <a:pPr algn="ctr">
              <a:defRPr/>
            </a:pPr>
            <a:r>
              <a:rPr lang="en-US" sz="1400" dirty="0"/>
              <a:t>Office: (561) 242-5738 Email: </a:t>
            </a:r>
            <a:r>
              <a:rPr lang="en-US" sz="1400" dirty="0">
                <a:hlinkClick r:id="rId3"/>
              </a:rPr>
              <a:t>DSaintyl@pbc.gov</a:t>
            </a:r>
            <a:r>
              <a:rPr lang="en-US" sz="1400" dirty="0"/>
              <a:t> </a:t>
            </a:r>
          </a:p>
          <a:p>
            <a:pPr algn="ctr">
              <a:defRPr/>
            </a:pPr>
            <a:endParaRPr lang="en-US" sz="1400" dirty="0"/>
          </a:p>
          <a:p>
            <a:pPr algn="ctr">
              <a:defRPr/>
            </a:pPr>
            <a:r>
              <a:rPr lang="en-US" sz="1400" b="1" dirty="0"/>
              <a:t>Markus Lockhart</a:t>
            </a:r>
          </a:p>
          <a:p>
            <a:pPr algn="ctr">
              <a:defRPr/>
            </a:pPr>
            <a:r>
              <a:rPr lang="en-US" sz="1400" dirty="0"/>
              <a:t>Program Coordinator </a:t>
            </a:r>
          </a:p>
          <a:p>
            <a:pPr algn="ctr">
              <a:defRPr/>
            </a:pPr>
            <a:r>
              <a:rPr lang="en-US" sz="1400" dirty="0"/>
              <a:t>Office: (561) 242-5710 Email: </a:t>
            </a:r>
            <a:r>
              <a:rPr lang="en-US" sz="1400" dirty="0">
                <a:hlinkClick r:id="rId3"/>
              </a:rPr>
              <a:t>MLockhart@pbc.gov</a:t>
            </a:r>
            <a:r>
              <a:rPr lang="en-US" sz="1400" dirty="0"/>
              <a:t>  </a:t>
            </a:r>
          </a:p>
          <a:p>
            <a:pPr algn="ctr">
              <a:defRPr/>
            </a:pPr>
            <a:r>
              <a:rPr lang="en-US" sz="1400" dirty="0"/>
              <a:t> </a:t>
            </a:r>
          </a:p>
          <a:p>
            <a:pPr lvl="0" algn="ctr">
              <a:defRPr/>
            </a:pPr>
            <a:r>
              <a:rPr lang="en-US" sz="1400" b="1" dirty="0" err="1">
                <a:solidFill>
                  <a:prstClr val="black"/>
                </a:solidFill>
              </a:rPr>
              <a:t>JaVona</a:t>
            </a:r>
            <a:r>
              <a:rPr lang="en-US" sz="1400" b="1" dirty="0">
                <a:solidFill>
                  <a:prstClr val="black"/>
                </a:solidFill>
              </a:rPr>
              <a:t> Wilson</a:t>
            </a:r>
          </a:p>
          <a:p>
            <a:pPr lvl="0" algn="ctr">
              <a:defRPr/>
            </a:pPr>
            <a:r>
              <a:rPr lang="en-US" sz="1400" dirty="0">
                <a:solidFill>
                  <a:prstClr val="black"/>
                </a:solidFill>
              </a:rPr>
              <a:t>Senior Program Specialist</a:t>
            </a:r>
          </a:p>
          <a:p>
            <a:pPr lvl="0" algn="ctr">
              <a:defRPr/>
            </a:pPr>
            <a:r>
              <a:rPr lang="en-US" sz="1400" dirty="0">
                <a:solidFill>
                  <a:prstClr val="black"/>
                </a:solidFill>
              </a:rPr>
              <a:t>Office: (561)242-5705 Cell: (561) 312-3203</a:t>
            </a:r>
          </a:p>
          <a:p>
            <a:pPr lvl="0" algn="ctr">
              <a:defRPr/>
            </a:pPr>
            <a:r>
              <a:rPr lang="en-US" sz="1400" dirty="0">
                <a:solidFill>
                  <a:prstClr val="black"/>
                </a:solidFill>
              </a:rPr>
              <a:t>Email: </a:t>
            </a:r>
            <a:r>
              <a:rPr lang="en-US" sz="1400" dirty="0">
                <a:solidFill>
                  <a:prstClr val="black"/>
                </a:solidFill>
                <a:hlinkClick r:id="rId4"/>
              </a:rPr>
              <a:t>JWilson@pbc.gov</a:t>
            </a:r>
            <a:r>
              <a:rPr lang="en-US" sz="1400" dirty="0">
                <a:solidFill>
                  <a:prstClr val="black"/>
                </a:solidFill>
              </a:rPr>
              <a:t>   </a:t>
            </a:r>
          </a:p>
          <a:p>
            <a:pPr algn="ctr">
              <a:defRPr/>
            </a:pPr>
            <a:endParaRPr lang="en-US" sz="1400" dirty="0"/>
          </a:p>
          <a:p>
            <a:pPr algn="ctr">
              <a:defRPr/>
            </a:pPr>
            <a:r>
              <a:rPr lang="en-US" sz="1400" dirty="0"/>
              <a:t>Youth Services Department</a:t>
            </a:r>
          </a:p>
          <a:p>
            <a:pPr algn="ctr">
              <a:defRPr/>
            </a:pPr>
            <a:r>
              <a:rPr lang="en-US" sz="1400" dirty="0"/>
              <a:t>Outreach &amp; Community Programming Division </a:t>
            </a:r>
          </a:p>
          <a:p>
            <a:pPr algn="ctr">
              <a:defRPr/>
            </a:pPr>
            <a:r>
              <a:rPr lang="en-US" sz="1400" dirty="0"/>
              <a:t>50 S. Military Trail, Suite 203 </a:t>
            </a:r>
          </a:p>
          <a:p>
            <a:pPr algn="ctr">
              <a:defRPr/>
            </a:pPr>
            <a:r>
              <a:rPr lang="en-US" sz="1400" dirty="0"/>
              <a:t>West Palm Beach, FL  33415</a:t>
            </a:r>
          </a:p>
          <a:p>
            <a:pPr algn="ctr">
              <a:defRPr/>
            </a:pPr>
            <a:r>
              <a:rPr lang="en-US" sz="1400" dirty="0"/>
              <a:t>Main Phone: (561) 242-5713</a:t>
            </a:r>
          </a:p>
          <a:p>
            <a:pPr algn="ctr">
              <a:defRPr/>
            </a:pPr>
            <a:endParaRPr lang="en-US" sz="1200" dirty="0"/>
          </a:p>
          <a:p>
            <a:pPr algn="ctr">
              <a:defRPr/>
            </a:pPr>
            <a:r>
              <a:rPr lang="en-US" sz="1200" dirty="0"/>
              <a:t>Website </a:t>
            </a:r>
            <a:r>
              <a:rPr lang="en-US" sz="1200" dirty="0">
                <a:hlinkClick r:id="rId5"/>
              </a:rPr>
              <a:t>http://www.discover.pbcgov.com/youthservices</a:t>
            </a:r>
            <a:r>
              <a:rPr lang="en-US" sz="1200" dirty="0"/>
              <a:t>              </a:t>
            </a:r>
          </a:p>
        </p:txBody>
      </p:sp>
    </p:spTree>
    <p:extLst>
      <p:ext uri="{BB962C8B-B14F-4D97-AF65-F5344CB8AC3E}">
        <p14:creationId xmlns:p14="http://schemas.microsoft.com/office/powerpoint/2010/main" val="4057095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4334841"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dirty="0">
                <a:solidFill>
                  <a:srgbClr val="9A53A0"/>
                </a:solidFill>
                <a:ea typeface="+mj-ea"/>
                <a:cs typeface="+mj-cs"/>
              </a:rPr>
              <a:t>Connect with YSD</a:t>
            </a: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a:blip r:embed="rId2"/>
          <a:stretch>
            <a:fillRect/>
          </a:stretch>
        </p:blipFill>
        <p:spPr>
          <a:xfrm>
            <a:off x="544918" y="1809848"/>
            <a:ext cx="4871126" cy="4627265"/>
          </a:xfrm>
          <a:prstGeom prst="rect">
            <a:avLst/>
          </a:prstGeom>
        </p:spPr>
      </p:pic>
      <p:pic>
        <p:nvPicPr>
          <p:cNvPr id="5" name="Picture 4"/>
          <p:cNvPicPr>
            <a:picLocks noChangeAspect="1"/>
          </p:cNvPicPr>
          <p:nvPr/>
        </p:nvPicPr>
        <p:blipFill>
          <a:blip r:embed="rId3"/>
          <a:stretch>
            <a:fillRect/>
          </a:stretch>
        </p:blipFill>
        <p:spPr>
          <a:xfrm>
            <a:off x="5938443" y="1887458"/>
            <a:ext cx="2371550" cy="2365453"/>
          </a:xfrm>
          <a:prstGeom prst="rect">
            <a:avLst/>
          </a:prstGeom>
        </p:spPr>
      </p:pic>
      <p:pic>
        <p:nvPicPr>
          <p:cNvPr id="7" name="Picture 6"/>
          <p:cNvPicPr>
            <a:picLocks noChangeAspect="1"/>
          </p:cNvPicPr>
          <p:nvPr/>
        </p:nvPicPr>
        <p:blipFill>
          <a:blip r:embed="rId4"/>
          <a:stretch>
            <a:fillRect/>
          </a:stretch>
        </p:blipFill>
        <p:spPr>
          <a:xfrm>
            <a:off x="5749451" y="4187629"/>
            <a:ext cx="2749534" cy="323116"/>
          </a:xfrm>
          <a:prstGeom prst="rect">
            <a:avLst/>
          </a:prstGeom>
        </p:spPr>
      </p:pic>
    </p:spTree>
    <p:extLst>
      <p:ext uri="{BB962C8B-B14F-4D97-AF65-F5344CB8AC3E}">
        <p14:creationId xmlns:p14="http://schemas.microsoft.com/office/powerpoint/2010/main" val="2639574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5357557"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noProof="0" dirty="0">
                <a:solidFill>
                  <a:srgbClr val="9A53A0"/>
                </a:solidFill>
                <a:ea typeface="+mj-ea"/>
                <a:cs typeface="+mj-cs"/>
              </a:rPr>
              <a:t>Thank </a:t>
            </a:r>
            <a:r>
              <a:rPr lang="en-US" sz="4400" b="1" kern="0" dirty="0" err="1">
                <a:solidFill>
                  <a:srgbClr val="9A53A0"/>
                </a:solidFill>
                <a:ea typeface="+mj-ea"/>
                <a:cs typeface="+mj-cs"/>
              </a:rPr>
              <a:t>Yo</a:t>
            </a:r>
            <a:r>
              <a:rPr lang="en-US" sz="4400" b="1" kern="0" noProof="0" dirty="0">
                <a:solidFill>
                  <a:srgbClr val="9A53A0"/>
                </a:solidFill>
                <a:ea typeface="+mj-ea"/>
                <a:cs typeface="+mj-cs"/>
              </a:rPr>
              <a:t>u Supporters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a:blip r:embed="rId2"/>
          <a:stretch>
            <a:fillRect/>
          </a:stretch>
        </p:blipFill>
        <p:spPr>
          <a:xfrm>
            <a:off x="1642131" y="2013278"/>
            <a:ext cx="5907536" cy="2310584"/>
          </a:xfrm>
          <a:prstGeom prst="rect">
            <a:avLst/>
          </a:prstGeom>
        </p:spPr>
      </p:pic>
      <p:pic>
        <p:nvPicPr>
          <p:cNvPr id="6" name="Picture 5"/>
          <p:cNvPicPr>
            <a:picLocks noChangeAspect="1"/>
          </p:cNvPicPr>
          <p:nvPr/>
        </p:nvPicPr>
        <p:blipFill>
          <a:blip r:embed="rId3"/>
          <a:stretch>
            <a:fillRect/>
          </a:stretch>
        </p:blipFill>
        <p:spPr>
          <a:xfrm>
            <a:off x="262876" y="4624085"/>
            <a:ext cx="2517866" cy="1133954"/>
          </a:xfrm>
          <a:prstGeom prst="rect">
            <a:avLst/>
          </a:prstGeom>
        </p:spPr>
      </p:pic>
      <p:pic>
        <p:nvPicPr>
          <p:cNvPr id="5" name="Picture 4"/>
          <p:cNvPicPr>
            <a:picLocks noChangeAspect="1"/>
          </p:cNvPicPr>
          <p:nvPr/>
        </p:nvPicPr>
        <p:blipFill>
          <a:blip r:embed="rId4"/>
          <a:stretch>
            <a:fillRect/>
          </a:stretch>
        </p:blipFill>
        <p:spPr>
          <a:xfrm>
            <a:off x="3187557" y="4624085"/>
            <a:ext cx="2560542" cy="1255885"/>
          </a:xfrm>
          <a:prstGeom prst="rect">
            <a:avLst/>
          </a:prstGeom>
        </p:spPr>
      </p:pic>
      <p:pic>
        <p:nvPicPr>
          <p:cNvPr id="8" name="Picture 7"/>
          <p:cNvPicPr>
            <a:picLocks noChangeAspect="1"/>
          </p:cNvPicPr>
          <p:nvPr/>
        </p:nvPicPr>
        <p:blipFill>
          <a:blip r:embed="rId5"/>
          <a:stretch>
            <a:fillRect/>
          </a:stretch>
        </p:blipFill>
        <p:spPr>
          <a:xfrm>
            <a:off x="5887023" y="4814520"/>
            <a:ext cx="3029975" cy="1048603"/>
          </a:xfrm>
          <a:prstGeom prst="rect">
            <a:avLst/>
          </a:prstGeom>
        </p:spPr>
      </p:pic>
    </p:spTree>
    <p:extLst>
      <p:ext uri="{BB962C8B-B14F-4D97-AF65-F5344CB8AC3E}">
        <p14:creationId xmlns:p14="http://schemas.microsoft.com/office/powerpoint/2010/main" val="725377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p:cNvSpPr/>
          <p:nvPr/>
        </p:nvSpPr>
        <p:spPr>
          <a:xfrm>
            <a:off x="148014" y="489199"/>
            <a:ext cx="2101857"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9A53A0"/>
                </a:solidFill>
                <a:effectLst/>
                <a:uLnTx/>
                <a:uFillTx/>
                <a:ea typeface="+mj-ea"/>
                <a:cs typeface="+mj-cs"/>
              </a:rPr>
              <a:t>Purpose</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Rectangle 4"/>
          <p:cNvSpPr/>
          <p:nvPr/>
        </p:nvSpPr>
        <p:spPr>
          <a:xfrm>
            <a:off x="302281" y="1590035"/>
            <a:ext cx="8418526" cy="400110"/>
          </a:xfrm>
          <a:prstGeom prst="rect">
            <a:avLst/>
          </a:prstGeom>
        </p:spPr>
        <p:txBody>
          <a:bodyPr wrap="square">
            <a:spAutoFit/>
          </a:bodyPr>
          <a:lstStyle/>
          <a:p>
            <a:pPr marL="228600" marR="0" lvl="0" indent="-228600" algn="just" defTabSz="914400" eaLnBrk="0" fontAlgn="base" latinLnBrk="0" hangingPunct="0">
              <a:lnSpc>
                <a:spcPct val="100000"/>
              </a:lnSpc>
              <a:spcBef>
                <a:spcPts val="1000"/>
              </a:spcBef>
              <a:spcAft>
                <a:spcPct val="0"/>
              </a:spcAft>
              <a:buClrTx/>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prstClr val="black"/>
              </a:solidFill>
              <a:effectLst/>
              <a:uLnTx/>
              <a:uFillTx/>
            </a:endParaRPr>
          </a:p>
        </p:txBody>
      </p:sp>
      <p:sp>
        <p:nvSpPr>
          <p:cNvPr id="9" name="Content Placeholder 8">
            <a:extLst>
              <a:ext uri="{FF2B5EF4-FFF2-40B4-BE49-F238E27FC236}">
                <a16:creationId xmlns:a16="http://schemas.microsoft.com/office/drawing/2014/main" id="{B4602B29-6FF2-8F6F-9434-AB8B14B3C31D}"/>
              </a:ext>
            </a:extLst>
          </p:cNvPr>
          <p:cNvSpPr>
            <a:spLocks noGrp="1"/>
          </p:cNvSpPr>
          <p:nvPr>
            <p:ph idx="1"/>
          </p:nvPr>
        </p:nvSpPr>
        <p:spPr>
          <a:xfrm>
            <a:off x="652549" y="1721654"/>
            <a:ext cx="7886700" cy="4176902"/>
          </a:xfrm>
        </p:spPr>
        <p:txBody>
          <a:bodyPr>
            <a:normAutofit/>
          </a:bodyPr>
          <a:lstStyle/>
          <a:p>
            <a:pPr marL="0" indent="0">
              <a:buNone/>
            </a:pPr>
            <a:r>
              <a:rPr lang="en-US" sz="2400" dirty="0"/>
              <a:t>The Summer Camp Scholarship Program provides full-tuition and fees for summer camp for children residing in families with income at or below 185% of Federal Poverty Guidelines. </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It gives children educational and recreational opportunities for growth.</a:t>
            </a:r>
          </a:p>
          <a:p>
            <a:pPr>
              <a:buFont typeface="Wingdings" panose="05000000000000000000" pitchFamily="2" charset="2"/>
              <a:buChar char="§"/>
            </a:pPr>
            <a:r>
              <a:rPr lang="en-US" sz="2400" dirty="0"/>
              <a:t>Parents may choose from participating camps throughout Palm Beach County.</a:t>
            </a:r>
          </a:p>
          <a:p>
            <a:pPr>
              <a:buFont typeface="Wingdings" panose="05000000000000000000" pitchFamily="2" charset="2"/>
              <a:buChar char="§"/>
            </a:pPr>
            <a:r>
              <a:rPr lang="en-US" sz="2400" dirty="0"/>
              <a:t>Serving children 5 -17 years old</a:t>
            </a:r>
          </a:p>
        </p:txBody>
      </p:sp>
    </p:spTree>
    <p:extLst>
      <p:ext uri="{BB962C8B-B14F-4D97-AF65-F5344CB8AC3E}">
        <p14:creationId xmlns:p14="http://schemas.microsoft.com/office/powerpoint/2010/main" val="1402168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84B51-7670-095D-DB9A-8727AACE80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9D83BD-555F-774A-66D6-CC0365560E8E}"/>
              </a:ext>
            </a:extLst>
          </p:cNvPr>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a:extLst>
              <a:ext uri="{FF2B5EF4-FFF2-40B4-BE49-F238E27FC236}">
                <a16:creationId xmlns:a16="http://schemas.microsoft.com/office/drawing/2014/main" id="{831272FA-B5A0-2FAB-2890-EB055FCAD8A0}"/>
              </a:ext>
            </a:extLst>
          </p:cNvPr>
          <p:cNvSpPr/>
          <p:nvPr/>
        </p:nvSpPr>
        <p:spPr>
          <a:xfrm>
            <a:off x="148014" y="489199"/>
            <a:ext cx="586090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9A53A0"/>
                </a:solidFill>
                <a:effectLst/>
                <a:uLnTx/>
                <a:uFillTx/>
                <a:ea typeface="+mj-ea"/>
                <a:cs typeface="+mj-cs"/>
              </a:rPr>
              <a:t>Why Partner with SCSP?</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Rectangle 4">
            <a:extLst>
              <a:ext uri="{FF2B5EF4-FFF2-40B4-BE49-F238E27FC236}">
                <a16:creationId xmlns:a16="http://schemas.microsoft.com/office/drawing/2014/main" id="{88CD467F-03CB-9ABB-B3F9-8E78922BDEC6}"/>
              </a:ext>
            </a:extLst>
          </p:cNvPr>
          <p:cNvSpPr/>
          <p:nvPr/>
        </p:nvSpPr>
        <p:spPr>
          <a:xfrm>
            <a:off x="302281" y="1590035"/>
            <a:ext cx="8418526" cy="400110"/>
          </a:xfrm>
          <a:prstGeom prst="rect">
            <a:avLst/>
          </a:prstGeom>
        </p:spPr>
        <p:txBody>
          <a:bodyPr wrap="square">
            <a:spAutoFit/>
          </a:bodyPr>
          <a:lstStyle/>
          <a:p>
            <a:pPr marL="228600" marR="0" lvl="0" indent="-228600" algn="just" defTabSz="914400" eaLnBrk="0" fontAlgn="base" latinLnBrk="0" hangingPunct="0">
              <a:lnSpc>
                <a:spcPct val="100000"/>
              </a:lnSpc>
              <a:spcBef>
                <a:spcPts val="1000"/>
              </a:spcBef>
              <a:spcAft>
                <a:spcPct val="0"/>
              </a:spcAft>
              <a:buClrTx/>
              <a:buSzTx/>
              <a:buFont typeface="Wingdings" panose="05000000000000000000" pitchFamily="2" charset="2"/>
              <a:buChar char="§"/>
              <a:tabLst/>
              <a:defRPr/>
            </a:pPr>
            <a:endParaRPr kumimoji="0" lang="en-US" altLang="en-US" sz="2000" b="0" i="0" u="none" strike="noStrike" kern="0" cap="none" spc="0" normalizeH="0" baseline="0" noProof="0" dirty="0">
              <a:ln>
                <a:noFill/>
              </a:ln>
              <a:solidFill>
                <a:prstClr val="black"/>
              </a:solidFill>
              <a:effectLst/>
              <a:uLnTx/>
              <a:uFillTx/>
            </a:endParaRPr>
          </a:p>
        </p:txBody>
      </p:sp>
      <p:sp>
        <p:nvSpPr>
          <p:cNvPr id="9" name="Content Placeholder 8">
            <a:extLst>
              <a:ext uri="{FF2B5EF4-FFF2-40B4-BE49-F238E27FC236}">
                <a16:creationId xmlns:a16="http://schemas.microsoft.com/office/drawing/2014/main" id="{D8C0E313-B5D9-9406-0DD1-D9CC3A69174B}"/>
              </a:ext>
            </a:extLst>
          </p:cNvPr>
          <p:cNvSpPr>
            <a:spLocks noGrp="1"/>
          </p:cNvSpPr>
          <p:nvPr>
            <p:ph idx="1"/>
          </p:nvPr>
        </p:nvSpPr>
        <p:spPr>
          <a:xfrm>
            <a:off x="652549" y="1721654"/>
            <a:ext cx="7886700" cy="4176902"/>
          </a:xfrm>
        </p:spPr>
        <p:txBody>
          <a:bodyPr>
            <a:normAutofit fontScale="92500" lnSpcReduction="10000"/>
          </a:bodyPr>
          <a:lstStyle/>
          <a:p>
            <a:r>
              <a:rPr lang="en-US" sz="2400" dirty="0"/>
              <a:t>Gives providers the opportunity to support low-income families and specialized populations by offering a safe environment throughout the summer months</a:t>
            </a:r>
          </a:p>
          <a:p>
            <a:r>
              <a:rPr lang="en-US" sz="2400" dirty="0"/>
              <a:t>Help students avoid falling victim to the “summer slide”</a:t>
            </a:r>
          </a:p>
          <a:p>
            <a:r>
              <a:rPr lang="en-US" sz="2400" dirty="0"/>
              <a:t>Offers firsthand support from the Youth Services Department and our community network</a:t>
            </a:r>
          </a:p>
          <a:p>
            <a:r>
              <a:rPr lang="en-US" sz="2400" dirty="0"/>
              <a:t>Includes tickets to the exclusive Super Summer Spelling Bee (a free event)</a:t>
            </a:r>
          </a:p>
          <a:p>
            <a:r>
              <a:rPr lang="en-US" sz="2400" dirty="0"/>
              <a:t>Provides access to Prime Time ELOs</a:t>
            </a:r>
          </a:p>
          <a:p>
            <a:r>
              <a:rPr lang="en-US" sz="2400" dirty="0"/>
              <a:t>Offers free training opportunities</a:t>
            </a:r>
          </a:p>
          <a:p>
            <a:r>
              <a:rPr lang="en-US" sz="2400" dirty="0"/>
              <a:t>Builds connections with Palm Beach County agencies and organizations</a:t>
            </a:r>
          </a:p>
        </p:txBody>
      </p:sp>
    </p:spTree>
    <p:extLst>
      <p:ext uri="{BB962C8B-B14F-4D97-AF65-F5344CB8AC3E}">
        <p14:creationId xmlns:p14="http://schemas.microsoft.com/office/powerpoint/2010/main" val="751828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1">
            <a:extLst>
              <a:ext uri="{FF2B5EF4-FFF2-40B4-BE49-F238E27FC236}">
                <a16:creationId xmlns:a16="http://schemas.microsoft.com/office/drawing/2014/main" id="{79261EAE-8A46-82CF-2176-3323AA00506A}"/>
              </a:ext>
            </a:extLst>
          </p:cNvPr>
          <p:cNvSpPr>
            <a:spLocks noGrp="1"/>
          </p:cNvSpPr>
          <p:nvPr>
            <p:ph idx="1"/>
          </p:nvPr>
        </p:nvSpPr>
        <p:spPr>
          <a:xfrm>
            <a:off x="198466" y="1951806"/>
            <a:ext cx="8747068" cy="3635188"/>
          </a:xfrm>
        </p:spPr>
        <p:txBody>
          <a:bodyPr>
            <a:normAutofit fontScale="62500" lnSpcReduction="20000"/>
          </a:bodyPr>
          <a:lstStyle/>
          <a:p>
            <a:pPr marL="0" indent="0">
              <a:buNone/>
              <a:defRPr/>
            </a:pPr>
            <a:r>
              <a:rPr lang="en-US" altLang="en-US" sz="2900" b="1" dirty="0"/>
              <a:t>Prior to Summer Start</a:t>
            </a:r>
            <a:endParaRPr lang="en-US" altLang="en-US" dirty="0"/>
          </a:p>
          <a:p>
            <a:pPr>
              <a:defRPr/>
            </a:pPr>
            <a:r>
              <a:rPr lang="en-US" altLang="en-US" dirty="0"/>
              <a:t>Step 1 Provider applies for participation in SCSP &amp; approved based on eligibility </a:t>
            </a:r>
          </a:p>
          <a:p>
            <a:pPr>
              <a:defRPr/>
            </a:pPr>
            <a:r>
              <a:rPr lang="en-US" altLang="en-US" dirty="0"/>
              <a:t>Step 2 Parents/Agencies apply for Scholarship (YSD Staff to review applications)</a:t>
            </a:r>
          </a:p>
          <a:p>
            <a:pPr>
              <a:defRPr/>
            </a:pPr>
            <a:r>
              <a:rPr lang="en-US" altLang="en-US" dirty="0"/>
              <a:t>Step 3 Approved applicants accept Scholarship</a:t>
            </a:r>
          </a:p>
          <a:p>
            <a:pPr>
              <a:defRPr/>
            </a:pPr>
            <a:r>
              <a:rPr lang="en-US" altLang="en-US" dirty="0"/>
              <a:t>Step 4 Provider accepts or rejects campers</a:t>
            </a:r>
          </a:p>
          <a:p>
            <a:pPr>
              <a:defRPr/>
            </a:pPr>
            <a:r>
              <a:rPr lang="en-US" altLang="en-US" dirty="0"/>
              <a:t>Step 5 Parent Completes Registration with Provider (Registration fee up to $30 per camper)</a:t>
            </a:r>
          </a:p>
          <a:p>
            <a:pPr>
              <a:defRPr/>
            </a:pPr>
            <a:r>
              <a:rPr lang="en-US" altLang="en-US" dirty="0"/>
              <a:t>Step 6 Provider Confirms Registration with SCSP</a:t>
            </a:r>
          </a:p>
          <a:p>
            <a:pPr marL="0" indent="0">
              <a:buNone/>
              <a:defRPr/>
            </a:pPr>
            <a:endParaRPr lang="en-US" altLang="en-US" sz="2400" dirty="0"/>
          </a:p>
          <a:p>
            <a:pPr marL="0" indent="0">
              <a:buNone/>
              <a:defRPr/>
            </a:pPr>
            <a:endParaRPr lang="en-US" altLang="en-US" sz="2400" dirty="0"/>
          </a:p>
          <a:p>
            <a:pPr>
              <a:buFont typeface="Wingdings" panose="05000000000000000000" pitchFamily="2" charset="2"/>
              <a:buChar char="Ø"/>
              <a:defRPr/>
            </a:pPr>
            <a:r>
              <a:rPr lang="en-US" altLang="en-US" sz="2900" i="1" dirty="0">
                <a:solidFill>
                  <a:srgbClr val="FF0000"/>
                </a:solidFill>
              </a:rPr>
              <a:t>Please note approved providers are required to attend mandatory Provider meetings (January and April).</a:t>
            </a:r>
          </a:p>
          <a:p>
            <a:pPr>
              <a:defRPr/>
            </a:pPr>
            <a:endParaRPr lang="en-US" altLang="en-US" sz="800" b="1" i="1" dirty="0"/>
          </a:p>
          <a:p>
            <a:pPr marL="0" indent="0">
              <a:buFont typeface="Arial" panose="020B0604020202020204" pitchFamily="34" charset="0"/>
              <a:buNone/>
              <a:defRPr/>
            </a:pPr>
            <a:endParaRPr lang="en-US" altLang="en-US" sz="800" dirty="0"/>
          </a:p>
          <a:p>
            <a:pPr marL="0" indent="0">
              <a:buFont typeface="Arial" panose="020B0604020202020204" pitchFamily="34" charset="0"/>
              <a:buNone/>
              <a:defRPr/>
            </a:pPr>
            <a:endParaRPr lang="en-US" altLang="en-US" dirty="0"/>
          </a:p>
        </p:txBody>
      </p:sp>
      <p:sp>
        <p:nvSpPr>
          <p:cNvPr id="183300" name="Title 5">
            <a:extLst>
              <a:ext uri="{FF2B5EF4-FFF2-40B4-BE49-F238E27FC236}">
                <a16:creationId xmlns:a16="http://schemas.microsoft.com/office/drawing/2014/main" id="{BC00C7F7-461B-5E2A-E6F3-9747D6488D26}"/>
              </a:ext>
            </a:extLst>
          </p:cNvPr>
          <p:cNvSpPr>
            <a:spLocks noGrp="1"/>
          </p:cNvSpPr>
          <p:nvPr>
            <p:ph type="title"/>
          </p:nvPr>
        </p:nvSpPr>
        <p:spPr/>
        <p:txBody>
          <a:bodyPr/>
          <a:lstStyle/>
          <a:p>
            <a:r>
              <a:rPr lang="en-US" altLang="en-US" b="1" dirty="0">
                <a:solidFill>
                  <a:srgbClr val="9A53A0"/>
                </a:solidFill>
              </a:rPr>
              <a:t>Program Overview</a:t>
            </a:r>
          </a:p>
        </p:txBody>
      </p:sp>
      <p:sp>
        <p:nvSpPr>
          <p:cNvPr id="2" name="Rectangle 1">
            <a:extLst>
              <a:ext uri="{FF2B5EF4-FFF2-40B4-BE49-F238E27FC236}">
                <a16:creationId xmlns:a16="http://schemas.microsoft.com/office/drawing/2014/main" id="{0FF6D030-06FB-1514-B533-5D05B035D4B3}"/>
              </a:ext>
            </a:extLst>
          </p:cNvPr>
          <p:cNvSpPr/>
          <p:nvPr/>
        </p:nvSpPr>
        <p:spPr>
          <a:xfrm>
            <a:off x="198466" y="1482225"/>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26B69-A691-A4EB-CF1B-C426F67856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3F23B21-5F55-D124-907F-20AD1B876000}"/>
              </a:ext>
            </a:extLst>
          </p:cNvPr>
          <p:cNvSpPr/>
          <p:nvPr/>
        </p:nvSpPr>
        <p:spPr>
          <a:xfrm>
            <a:off x="222365" y="1381019"/>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4" name="Rectangle 3">
            <a:extLst>
              <a:ext uri="{FF2B5EF4-FFF2-40B4-BE49-F238E27FC236}">
                <a16:creationId xmlns:a16="http://schemas.microsoft.com/office/drawing/2014/main" id="{953F1500-8082-D45A-B71F-01B3015EC7A1}"/>
              </a:ext>
            </a:extLst>
          </p:cNvPr>
          <p:cNvSpPr/>
          <p:nvPr/>
        </p:nvSpPr>
        <p:spPr>
          <a:xfrm>
            <a:off x="148014" y="489199"/>
            <a:ext cx="4692310"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a:ln>
                  <a:noFill/>
                </a:ln>
                <a:solidFill>
                  <a:srgbClr val="9A53A0"/>
                </a:solidFill>
                <a:effectLst/>
                <a:uLnTx/>
                <a:uFillTx/>
                <a:ea typeface="+mj-ea"/>
                <a:cs typeface="+mj-cs"/>
              </a:rPr>
              <a:t>Program Overview </a:t>
            </a: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2">
            <a:extLst>
              <a:ext uri="{FF2B5EF4-FFF2-40B4-BE49-F238E27FC236}">
                <a16:creationId xmlns:a16="http://schemas.microsoft.com/office/drawing/2014/main" id="{1EA5AE8F-CF45-EC17-1D21-8980A5F4C5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459" y="1736091"/>
            <a:ext cx="665587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06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85C538-A3D7-8ABF-7DC8-612D9A4F81D8}"/>
              </a:ext>
            </a:extLst>
          </p:cNvPr>
          <p:cNvSpPr txBox="1"/>
          <p:nvPr/>
        </p:nvSpPr>
        <p:spPr>
          <a:xfrm>
            <a:off x="296036" y="1690688"/>
            <a:ext cx="7340065" cy="5016758"/>
          </a:xfrm>
          <a:prstGeom prst="rect">
            <a:avLst/>
          </a:prstGeom>
          <a:noFill/>
        </p:spPr>
        <p:txBody>
          <a:bodyPr wrap="square">
            <a:spAutoFit/>
          </a:bodyPr>
          <a:lstStyle/>
          <a:p>
            <a:pPr marL="342900" indent="-342900">
              <a:buFont typeface="Wingdings" panose="05000000000000000000" pitchFamily="2" charset="2"/>
              <a:buChar char="§"/>
              <a:defRPr/>
            </a:pPr>
            <a:r>
              <a:rPr lang="en-US" sz="2000" dirty="0">
                <a:solidFill>
                  <a:srgbClr val="FF0000"/>
                </a:solidFill>
                <a:latin typeface="+mn-lt"/>
              </a:rPr>
              <a:t>Certification of Insurance COI</a:t>
            </a:r>
          </a:p>
          <a:p>
            <a:pPr marL="342900" indent="-342900">
              <a:buFont typeface="Wingdings" panose="05000000000000000000" pitchFamily="2" charset="2"/>
              <a:buChar char="§"/>
              <a:defRPr/>
            </a:pPr>
            <a:r>
              <a:rPr lang="en-US" sz="2000" dirty="0">
                <a:solidFill>
                  <a:srgbClr val="FF0000"/>
                </a:solidFill>
                <a:latin typeface="+mn-lt"/>
              </a:rPr>
              <a:t>DCF Affidavit of Compliance (Level 2) </a:t>
            </a:r>
          </a:p>
          <a:p>
            <a:pPr marL="342900" indent="-342900">
              <a:buFont typeface="Wingdings" panose="05000000000000000000" pitchFamily="2" charset="2"/>
              <a:buChar char="§"/>
              <a:defRPr/>
            </a:pPr>
            <a:r>
              <a:rPr lang="en-US" sz="2000" dirty="0">
                <a:solidFill>
                  <a:srgbClr val="FF0000"/>
                </a:solidFill>
                <a:latin typeface="+mn-lt"/>
              </a:rPr>
              <a:t>PBCSD Only: List of employees on letter</a:t>
            </a:r>
            <a:r>
              <a:rPr lang="en-US" sz="2000" dirty="0">
                <a:solidFill>
                  <a:srgbClr val="FF0000"/>
                </a:solidFill>
              </a:rPr>
              <a:t>head</a:t>
            </a:r>
            <a:endParaRPr lang="en-US" sz="2000" dirty="0">
              <a:solidFill>
                <a:srgbClr val="FF0000"/>
              </a:solidFill>
              <a:latin typeface="+mn-lt"/>
            </a:endParaRPr>
          </a:p>
          <a:p>
            <a:pPr marL="342900" indent="-342900">
              <a:buFont typeface="Wingdings" panose="05000000000000000000" pitchFamily="2" charset="2"/>
              <a:buChar char="§"/>
              <a:defRPr/>
            </a:pPr>
            <a:r>
              <a:rPr lang="en-US" sz="2000" dirty="0">
                <a:latin typeface="+mn-lt"/>
              </a:rPr>
              <a:t>Sun-biz (if applicable) </a:t>
            </a:r>
          </a:p>
          <a:p>
            <a:pPr marL="342900" indent="-342900">
              <a:buFont typeface="Wingdings" panose="05000000000000000000" pitchFamily="2" charset="2"/>
              <a:buChar char="§"/>
              <a:defRPr/>
            </a:pPr>
            <a:r>
              <a:rPr lang="en-US" sz="2000" dirty="0"/>
              <a:t>W-9</a:t>
            </a:r>
          </a:p>
          <a:p>
            <a:pPr marL="342900" indent="-342900">
              <a:buFont typeface="Wingdings" panose="05000000000000000000" pitchFamily="2" charset="2"/>
              <a:buChar char="§"/>
              <a:defRPr/>
            </a:pPr>
            <a:r>
              <a:rPr lang="en-US" sz="2000" dirty="0">
                <a:solidFill>
                  <a:srgbClr val="FF0000"/>
                </a:solidFill>
                <a:latin typeface="+mn-lt"/>
              </a:rPr>
              <a:t>Fire Inspection </a:t>
            </a:r>
          </a:p>
          <a:p>
            <a:pPr marL="342900" indent="-342900">
              <a:buFont typeface="Wingdings" panose="05000000000000000000" pitchFamily="2" charset="2"/>
              <a:buChar char="§"/>
              <a:defRPr/>
            </a:pPr>
            <a:r>
              <a:rPr lang="en-US" sz="2000" dirty="0">
                <a:latin typeface="+mn-lt"/>
              </a:rPr>
              <a:t>Proof of Experience – 2 Years (New Camps)</a:t>
            </a:r>
          </a:p>
          <a:p>
            <a:pPr marL="342900" indent="-342900">
              <a:buFont typeface="Wingdings" panose="05000000000000000000" pitchFamily="2" charset="2"/>
              <a:buChar char="§"/>
              <a:defRPr/>
            </a:pPr>
            <a:r>
              <a:rPr lang="en-US" sz="2000" dirty="0">
                <a:latin typeface="+mn-lt"/>
              </a:rPr>
              <a:t>Health Dept License (Year-Round Providers)</a:t>
            </a:r>
          </a:p>
          <a:p>
            <a:pPr marL="342900" indent="-342900">
              <a:buFont typeface="Wingdings" panose="05000000000000000000" pitchFamily="2" charset="2"/>
              <a:buChar char="§"/>
              <a:defRPr/>
            </a:pPr>
            <a:r>
              <a:rPr lang="en-US" sz="2000" dirty="0">
                <a:solidFill>
                  <a:srgbClr val="FF0000"/>
                </a:solidFill>
                <a:latin typeface="+mn-lt"/>
              </a:rPr>
              <a:t>ACH Form and Voided Check </a:t>
            </a:r>
          </a:p>
          <a:p>
            <a:pPr marL="342900" indent="-342900">
              <a:buFont typeface="Wingdings" panose="05000000000000000000" pitchFamily="2" charset="2"/>
              <a:buChar char="§"/>
              <a:defRPr/>
            </a:pPr>
            <a:r>
              <a:rPr lang="en-US" sz="2000" dirty="0">
                <a:solidFill>
                  <a:srgbClr val="FF0000"/>
                </a:solidFill>
                <a:latin typeface="+mn-lt"/>
              </a:rPr>
              <a:t>First Aid/CPR (minimum 2 staff)</a:t>
            </a:r>
          </a:p>
          <a:p>
            <a:pPr marL="342900" indent="-342900">
              <a:buFont typeface="Wingdings" panose="05000000000000000000" pitchFamily="2" charset="2"/>
              <a:buChar char="§"/>
              <a:defRPr/>
            </a:pPr>
            <a:r>
              <a:rPr lang="en-US" sz="2000" dirty="0">
                <a:latin typeface="+mn-lt"/>
              </a:rPr>
              <a:t>Daily Activity Schedule</a:t>
            </a:r>
          </a:p>
          <a:p>
            <a:pPr marL="342900" indent="-342900">
              <a:buFont typeface="Wingdings" panose="05000000000000000000" pitchFamily="2" charset="2"/>
              <a:buChar char="§"/>
              <a:defRPr/>
            </a:pPr>
            <a:endParaRPr lang="en-US" sz="2000" dirty="0"/>
          </a:p>
          <a:p>
            <a:pPr marL="342900" indent="-342900">
              <a:buFont typeface="Wingdings" panose="05000000000000000000" pitchFamily="2" charset="2"/>
              <a:buChar char="§"/>
              <a:defRPr/>
            </a:pPr>
            <a:endParaRPr lang="en-US" sz="2000" dirty="0">
              <a:latin typeface="+mn-lt"/>
            </a:endParaRPr>
          </a:p>
          <a:p>
            <a:pPr>
              <a:defRPr/>
            </a:pPr>
            <a:endParaRPr lang="en-US" sz="2000" dirty="0">
              <a:latin typeface="+mn-lt"/>
            </a:endParaRPr>
          </a:p>
          <a:p>
            <a:pPr marL="342900" indent="-342900">
              <a:buFont typeface="Wingdings" panose="05000000000000000000" pitchFamily="2" charset="2"/>
              <a:buChar char="§"/>
              <a:defRPr/>
            </a:pPr>
            <a:endParaRPr lang="en-US" sz="2000" dirty="0">
              <a:latin typeface="+mn-lt"/>
            </a:endParaRPr>
          </a:p>
          <a:p>
            <a:pPr>
              <a:defRPr/>
            </a:pPr>
            <a:r>
              <a:rPr lang="en-US" sz="2000" b="1" dirty="0">
                <a:solidFill>
                  <a:srgbClr val="FF0000"/>
                </a:solidFill>
                <a:latin typeface="+mn-lt"/>
              </a:rPr>
              <a:t>NOTE: All documents must be current</a:t>
            </a:r>
          </a:p>
        </p:txBody>
      </p:sp>
      <p:pic>
        <p:nvPicPr>
          <p:cNvPr id="138245" name="Picture 2">
            <a:extLst>
              <a:ext uri="{FF2B5EF4-FFF2-40B4-BE49-F238E27FC236}">
                <a16:creationId xmlns:a16="http://schemas.microsoft.com/office/drawing/2014/main" id="{5B8A0599-BD2A-2EF6-67B0-96C03C206E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1345" y="2361547"/>
            <a:ext cx="24495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6A78901-904A-9E0D-A046-0EAB023ECB37}"/>
              </a:ext>
            </a:extLst>
          </p:cNvPr>
          <p:cNvSpPr/>
          <p:nvPr/>
        </p:nvSpPr>
        <p:spPr>
          <a:xfrm>
            <a:off x="182836" y="1372648"/>
            <a:ext cx="8747068" cy="71937"/>
          </a:xfrm>
          <a:prstGeom prst="rect">
            <a:avLst/>
          </a:prstGeom>
          <a:solidFill>
            <a:srgbClr val="9A53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A53A0"/>
              </a:solidFill>
            </a:endParaRPr>
          </a:p>
        </p:txBody>
      </p:sp>
      <p:sp>
        <p:nvSpPr>
          <p:cNvPr id="7" name="Title 1">
            <a:extLst>
              <a:ext uri="{FF2B5EF4-FFF2-40B4-BE49-F238E27FC236}">
                <a16:creationId xmlns:a16="http://schemas.microsoft.com/office/drawing/2014/main" id="{C29FC6AA-187F-F2A8-266B-0D0F3EBD18DB}"/>
              </a:ext>
            </a:extLst>
          </p:cNvPr>
          <p:cNvSpPr>
            <a:spLocks noGrp="1"/>
          </p:cNvSpPr>
          <p:nvPr>
            <p:ph type="title"/>
          </p:nvPr>
        </p:nvSpPr>
        <p:spPr>
          <a:xfrm>
            <a:off x="628650" y="365125"/>
            <a:ext cx="7886700" cy="1325563"/>
          </a:xfrm>
        </p:spPr>
        <p:txBody>
          <a:bodyPr>
            <a:normAutofit/>
          </a:bodyPr>
          <a:lstStyle/>
          <a:p>
            <a:r>
              <a:rPr lang="en-US" b="1" dirty="0">
                <a:solidFill>
                  <a:srgbClr val="9A53A0"/>
                </a:solidFill>
              </a:rPr>
              <a:t>Required Documents </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870BA5D333E94DB3F37D32BDD6B93C" ma:contentTypeVersion="5" ma:contentTypeDescription="Create a new document." ma:contentTypeScope="" ma:versionID="84a46d82eab64ded6d46bcd0bf22a2bb">
  <xsd:schema xmlns:xsd="http://www.w3.org/2001/XMLSchema" xmlns:xs="http://www.w3.org/2001/XMLSchema" xmlns:p="http://schemas.microsoft.com/office/2006/metadata/properties" xmlns:ns1="http://schemas.microsoft.com/sharepoint/v3" xmlns:ns2="3a458720-5d06-4124-9ae2-9cfb35b6a5aa" targetNamespace="http://schemas.microsoft.com/office/2006/metadata/properties" ma:root="true" ma:fieldsID="0774308e4527e03321300f9cec511e9f" ns1:_="" ns2:_="">
    <xsd:import namespace="http://schemas.microsoft.com/sharepoint/v3"/>
    <xsd:import namespace="3a458720-5d06-4124-9ae2-9cfb35b6a5a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458720-5d06-4124-9ae2-9cfb35b6a5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3a458720-5d06-4124-9ae2-9cfb35b6a5aa">
      <UserInfo>
        <DisplayName/>
        <AccountId xsi:nil="true"/>
        <AccountType/>
      </UserInfo>
    </SharedWithUsers>
  </documentManagement>
</p:properties>
</file>

<file path=customXml/itemProps1.xml><?xml version="1.0" encoding="utf-8"?>
<ds:datastoreItem xmlns:ds="http://schemas.openxmlformats.org/officeDocument/2006/customXml" ds:itemID="{5ED2448B-4578-4CDD-A031-85598B97A982}"/>
</file>

<file path=customXml/itemProps2.xml><?xml version="1.0" encoding="utf-8"?>
<ds:datastoreItem xmlns:ds="http://schemas.openxmlformats.org/officeDocument/2006/customXml" ds:itemID="{8AAD9471-67B1-4B35-912F-E9A62EDCC660}"/>
</file>

<file path=customXml/itemProps3.xml><?xml version="1.0" encoding="utf-8"?>
<ds:datastoreItem xmlns:ds="http://schemas.openxmlformats.org/officeDocument/2006/customXml" ds:itemID="{DD4E8EB9-6FBE-4008-A952-2446D5E6E0F1}"/>
</file>

<file path=docProps/app.xml><?xml version="1.0" encoding="utf-8"?>
<Properties xmlns="http://schemas.openxmlformats.org/officeDocument/2006/extended-properties" xmlns:vt="http://schemas.openxmlformats.org/officeDocument/2006/docPropsVTypes">
  <Template>Office Theme</Template>
  <TotalTime>63039</TotalTime>
  <Words>3314</Words>
  <Application>Microsoft Office PowerPoint</Application>
  <PresentationFormat>On-screen Show (4:3)</PresentationFormat>
  <Paragraphs>420</Paragraphs>
  <Slides>46</Slides>
  <Notes>40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Amasis MT Pro Black</vt:lpstr>
      <vt:lpstr>Arial</vt:lpstr>
      <vt:lpstr>Calibri</vt:lpstr>
      <vt:lpstr>Calibri Light</vt:lpstr>
      <vt:lpstr>Microsoft Sans Serif</vt:lpstr>
      <vt:lpstr>Times New Roman</vt:lpstr>
      <vt:lpstr>Wingdings</vt:lpstr>
      <vt:lpstr>Office Theme</vt:lpstr>
      <vt:lpstr>PowerPoint Presentation</vt:lpstr>
      <vt:lpstr>Agenda</vt:lpstr>
      <vt:lpstr>YSD Staff Introductions</vt:lpstr>
      <vt:lpstr>Youth Services Department is  Sanctuary Certified  www.menti.com  Enter code: 6487 1227</vt:lpstr>
      <vt:lpstr>PowerPoint Presentation</vt:lpstr>
      <vt:lpstr>PowerPoint Presentation</vt:lpstr>
      <vt:lpstr>Program Overview</vt:lpstr>
      <vt:lpstr>PowerPoint Presentation</vt:lpstr>
      <vt:lpstr>Required Documents </vt:lpstr>
      <vt:lpstr>Additional Documents </vt:lpstr>
      <vt:lpstr>Certificate of Insurance (COI)</vt:lpstr>
      <vt:lpstr>Certificate of Insurance (COI)</vt:lpstr>
      <vt:lpstr>Certificate of Insurance (COI)</vt:lpstr>
      <vt:lpstr>DCF Affidavit of Compliance  </vt:lpstr>
      <vt:lpstr>Sunbiz &amp; W-9</vt:lpstr>
      <vt:lpstr>Fire Inspection </vt:lpstr>
      <vt:lpstr>CPR Certificates </vt:lpstr>
      <vt:lpstr>Daily Activity Schedule</vt:lpstr>
      <vt:lpstr>Daily Activity Schedule</vt:lpstr>
      <vt:lpstr>Provider Application </vt:lpstr>
      <vt:lpstr>Provider Application </vt:lpstr>
      <vt:lpstr>Choosing Application Type</vt:lpstr>
      <vt:lpstr>Provider Application</vt:lpstr>
      <vt:lpstr>Direct Deposit </vt:lpstr>
      <vt:lpstr>Direct Deposit</vt:lpstr>
      <vt:lpstr>Provider Application</vt:lpstr>
      <vt:lpstr>Database Updates</vt:lpstr>
      <vt:lpstr>Database Updates</vt:lpstr>
      <vt:lpstr>Database Updates</vt:lpstr>
      <vt:lpstr>Database Updates</vt:lpstr>
      <vt:lpstr>Terms &amp; Agreements</vt:lpstr>
      <vt:lpstr>Provider Application Status</vt:lpstr>
      <vt:lpstr>PowerPoint Presentation</vt:lpstr>
      <vt:lpstr>PowerPoint Presentation</vt:lpstr>
      <vt:lpstr>PowerPoint Presentation</vt:lpstr>
      <vt:lpstr>PowerPoint Presentation</vt:lpstr>
      <vt:lpstr>Dates to Remember </vt:lpstr>
      <vt:lpstr>Monitoring</vt:lpstr>
      <vt:lpstr>Provider Presentation</vt:lpstr>
      <vt:lpstr>Provider Presentation</vt:lpstr>
      <vt:lpstr>Provider Responsibilities </vt:lpstr>
      <vt:lpstr>Portal Support</vt:lpstr>
      <vt:lpstr>PowerPoint Presentation</vt:lpstr>
      <vt:lpstr>PowerPoint Presentation</vt:lpstr>
      <vt:lpstr>PowerPoint Presentation</vt:lpstr>
      <vt:lpstr>PowerPoint Presentation</vt:lpstr>
    </vt:vector>
  </TitlesOfParts>
  <Company>Palm Beach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Baker</dc:creator>
  <cp:lastModifiedBy>Javona Wilson N.</cp:lastModifiedBy>
  <cp:revision>113</cp:revision>
  <cp:lastPrinted>2025-04-07T13:03:35Z</cp:lastPrinted>
  <dcterms:created xsi:type="dcterms:W3CDTF">2020-03-03T20:02:21Z</dcterms:created>
  <dcterms:modified xsi:type="dcterms:W3CDTF">2025-11-06T18:35:41Z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2025-10-27T14:38:35Z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519d7ea9-2177-478d-b1ea-65acc40628ae</vt:lpwstr>
  </property>
  <property fmtid="{D5CDD505-2E9C-101B-9397-08002B2CF9AE}" pid="7" name="MSIP_Label_defa4170-0d19-0005-0004-bc88714345d2_ActionId">
    <vt:lpwstr>c50a027e-35eb-4671-83fb-9b4aa0c2ff96</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y fmtid="{D5CDD505-2E9C-101B-9397-08002B2CF9AE}" pid="10" name="ContentTypeId">
    <vt:lpwstr>0x01010055870BA5D333E94DB3F37D32BDD6B93C</vt:lpwstr>
  </property>
  <property fmtid="{D5CDD505-2E9C-101B-9397-08002B2CF9AE}" pid="11" name="Order">
    <vt:r8>2000</vt:r8>
  </property>
  <property fmtid="{D5CDD505-2E9C-101B-9397-08002B2CF9AE}" pid="12" name="xd_Signature">
    <vt:bool>false</vt:bool>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TemplateUrl">
    <vt:lpwstr/>
  </property>
</Properties>
</file>