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0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revisionInfo.xml" ContentType="application/vnd.ms-powerpoint.revisioninfo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66"/>
  </p:notesMasterIdLst>
  <p:handoutMasterIdLst>
    <p:handoutMasterId r:id="rId67"/>
  </p:handoutMasterIdLst>
  <p:sldIdLst>
    <p:sldId id="256" r:id="rId2"/>
    <p:sldId id="404" r:id="rId3"/>
    <p:sldId id="588" r:id="rId4"/>
    <p:sldId id="679" r:id="rId5"/>
    <p:sldId id="680" r:id="rId6"/>
    <p:sldId id="559" r:id="rId7"/>
    <p:sldId id="647" r:id="rId8"/>
    <p:sldId id="570" r:id="rId9"/>
    <p:sldId id="585" r:id="rId10"/>
    <p:sldId id="655" r:id="rId11"/>
    <p:sldId id="615" r:id="rId12"/>
    <p:sldId id="628" r:id="rId13"/>
    <p:sldId id="668" r:id="rId14"/>
    <p:sldId id="629" r:id="rId15"/>
    <p:sldId id="636" r:id="rId16"/>
    <p:sldId id="637" r:id="rId17"/>
    <p:sldId id="654" r:id="rId18"/>
    <p:sldId id="423" r:id="rId19"/>
    <p:sldId id="632" r:id="rId20"/>
    <p:sldId id="664" r:id="rId21"/>
    <p:sldId id="433" r:id="rId22"/>
    <p:sldId id="652" r:id="rId23"/>
    <p:sldId id="681" r:id="rId24"/>
    <p:sldId id="682" r:id="rId25"/>
    <p:sldId id="683" r:id="rId26"/>
    <p:sldId id="684" r:id="rId27"/>
    <p:sldId id="685" r:id="rId28"/>
    <p:sldId id="686" r:id="rId29"/>
    <p:sldId id="687" r:id="rId30"/>
    <p:sldId id="688" r:id="rId31"/>
    <p:sldId id="689" r:id="rId32"/>
    <p:sldId id="690" r:id="rId33"/>
    <p:sldId id="691" r:id="rId34"/>
    <p:sldId id="666" r:id="rId35"/>
    <p:sldId id="645" r:id="rId36"/>
    <p:sldId id="653" r:id="rId37"/>
    <p:sldId id="667" r:id="rId38"/>
    <p:sldId id="526" r:id="rId39"/>
    <p:sldId id="527" r:id="rId40"/>
    <p:sldId id="528" r:id="rId41"/>
    <p:sldId id="530" r:id="rId42"/>
    <p:sldId id="640" r:id="rId43"/>
    <p:sldId id="578" r:id="rId44"/>
    <p:sldId id="656" r:id="rId45"/>
    <p:sldId id="692" r:id="rId46"/>
    <p:sldId id="579" r:id="rId47"/>
    <p:sldId id="649" r:id="rId48"/>
    <p:sldId id="389" r:id="rId49"/>
    <p:sldId id="693" r:id="rId50"/>
    <p:sldId id="694" r:id="rId51"/>
    <p:sldId id="695" r:id="rId52"/>
    <p:sldId id="696" r:id="rId53"/>
    <p:sldId id="697" r:id="rId54"/>
    <p:sldId id="698" r:id="rId55"/>
    <p:sldId id="699" r:id="rId56"/>
    <p:sldId id="700" r:id="rId57"/>
    <p:sldId id="701" r:id="rId58"/>
    <p:sldId id="651" r:id="rId59"/>
    <p:sldId id="702" r:id="rId60"/>
    <p:sldId id="704" r:id="rId61"/>
    <p:sldId id="703" r:id="rId62"/>
    <p:sldId id="648" r:id="rId63"/>
    <p:sldId id="516" r:id="rId64"/>
    <p:sldId id="272" r:id="rId65"/>
  </p:sldIdLst>
  <p:sldSz cx="12192000" cy="6858000"/>
  <p:notesSz cx="7102475" cy="9388475"/>
  <p:custDataLst>
    <p:tags r:id="rId6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 Layton" initials="RL" lastIdx="1" clrIdx="0">
    <p:extLst>
      <p:ext uri="{19B8F6BF-5375-455C-9EA6-DF929625EA0E}">
        <p15:presenceInfo xmlns:p15="http://schemas.microsoft.com/office/powerpoint/2012/main" userId="S::RLayton@tindaleoliver.com::b942b435-ba3b-470d-a32b-858a37deb5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E9"/>
    <a:srgbClr val="D5E3CF"/>
    <a:srgbClr val="70AD47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C39A22-1B84-4B7A-A8FC-849AFA4C3DB8}" v="33" dt="2022-06-07T20:13:52.675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36" autoAdjust="0"/>
    <p:restoredTop sz="92066" autoAdjust="0"/>
  </p:normalViewPr>
  <p:slideViewPr>
    <p:cSldViewPr snapToGrid="0">
      <p:cViewPr varScale="1">
        <p:scale>
          <a:sx n="94" d="100"/>
          <a:sy n="94" d="100"/>
        </p:scale>
        <p:origin x="10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7436"/>
    </p:cViewPr>
  </p:sorterViewPr>
  <p:notesViewPr>
    <p:cSldViewPr snapToGrid="0">
      <p:cViewPr varScale="1">
        <p:scale>
          <a:sx n="84" d="100"/>
          <a:sy n="84" d="100"/>
        </p:scale>
        <p:origin x="384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ags" Target="tags/tag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74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commentAuthors" Target="commentAuthors.xml"/><Relationship Id="rId77" Type="http://schemas.openxmlformats.org/officeDocument/2006/relationships/customXml" Target="../customXml/item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75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customXml" Target="../customXml/item2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78383" cy="471348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917130"/>
            <a:ext cx="3078383" cy="471348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2678" y="8781311"/>
            <a:ext cx="3078383" cy="471348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fld id="{C80C8CF4-2CA6-45DB-95B1-F5FE9B547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70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471054"/>
          </a:xfrm>
          <a:prstGeom prst="rect">
            <a:avLst/>
          </a:prstGeom>
        </p:spPr>
        <p:txBody>
          <a:bodyPr vert="horz" lIns="94193" tIns="47098" rIns="94193" bIns="4709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1"/>
            <a:ext cx="3077739" cy="471054"/>
          </a:xfrm>
          <a:prstGeom prst="rect">
            <a:avLst/>
          </a:prstGeom>
        </p:spPr>
        <p:txBody>
          <a:bodyPr vert="horz" lIns="94193" tIns="47098" rIns="94193" bIns="47098" rtlCol="0"/>
          <a:lstStyle>
            <a:lvl1pPr algn="r">
              <a:defRPr sz="1200"/>
            </a:lvl1pPr>
          </a:lstStyle>
          <a:p>
            <a:fld id="{477C384A-2E83-47D0-9297-6F5C5277A8D4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</p:spPr>
        <p:txBody>
          <a:bodyPr vert="horz" lIns="94193" tIns="47098" rIns="94193" bIns="4709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5"/>
            <a:ext cx="3077739" cy="471053"/>
          </a:xfrm>
          <a:prstGeom prst="rect">
            <a:avLst/>
          </a:prstGeom>
        </p:spPr>
        <p:txBody>
          <a:bodyPr vert="horz" lIns="94193" tIns="47098" rIns="94193" bIns="4709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5"/>
            <a:ext cx="3077739" cy="471053"/>
          </a:xfrm>
          <a:prstGeom prst="rect">
            <a:avLst/>
          </a:prstGeom>
        </p:spPr>
        <p:txBody>
          <a:bodyPr vert="horz" lIns="94193" tIns="47098" rIns="94193" bIns="47098" rtlCol="0" anchor="b"/>
          <a:lstStyle>
            <a:lvl1pPr algn="r">
              <a:defRPr sz="1200"/>
            </a:lvl1pPr>
          </a:lstStyle>
          <a:p>
            <a:fld id="{38E976A8-8C91-408C-A613-AD78C7C4E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200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39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590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4522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6297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0411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1398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255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1419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8126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1521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96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1159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047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233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741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6824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2469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1427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66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23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322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198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690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22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81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42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8506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72214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8228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53000">
              <a:schemeClr val="accent1">
                <a:lumMod val="75000"/>
              </a:schemeClr>
            </a:gs>
            <a:gs pos="100000">
              <a:schemeClr val="accent1">
                <a:lumMod val="5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711" y="1771654"/>
            <a:ext cx="11354765" cy="48143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42248" y="6184561"/>
            <a:ext cx="810228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512B48DC-2FB6-4170-9634-EF7CCDE27CC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15756" y="1566054"/>
            <a:ext cx="12207756" cy="0"/>
          </a:xfrm>
          <a:prstGeom prst="line">
            <a:avLst/>
          </a:prstGeom>
          <a:ln w="76200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7DA023A-70E1-45BE-84FE-0BA4518750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9055" y="188937"/>
            <a:ext cx="1135923" cy="11359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501072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12285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9597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8939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2678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8452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3908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04846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B48DC-2FB6-4170-9634-EF7CCDE27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25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>
                <a:lumMod val="5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C7CDAFF-C717-4707-9167-6816E106BD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8" y="567"/>
            <a:ext cx="12190992" cy="685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8281" y="343927"/>
            <a:ext cx="8283824" cy="1441429"/>
          </a:xfrm>
        </p:spPr>
        <p:txBody>
          <a:bodyPr anchor="ctr">
            <a:normAutofit/>
          </a:bodyPr>
          <a:lstStyle/>
          <a:p>
            <a:pPr algn="l"/>
            <a:r>
              <a:rPr lang="en-US" sz="7200" b="1" dirty="0">
                <a:solidFill>
                  <a:schemeClr val="bg1"/>
                </a:solidFill>
                <a:latin typeface="+mn-lt"/>
              </a:rPr>
              <a:t>Palm Beach County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8281" y="1617828"/>
            <a:ext cx="8283824" cy="1655762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Impact Fee Update Study</a:t>
            </a:r>
          </a:p>
        </p:txBody>
      </p:sp>
      <p:sp>
        <p:nvSpPr>
          <p:cNvPr id="6" name="Subtitle 2"/>
          <p:cNvSpPr txBox="1"/>
          <p:nvPr/>
        </p:nvSpPr>
        <p:spPr>
          <a:xfrm>
            <a:off x="694481" y="2187119"/>
            <a:ext cx="3037390" cy="845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June 10, 2022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281" y="5742678"/>
            <a:ext cx="3971946" cy="6295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25A76D-2D60-420E-87A8-8D8EED6571C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61895" y="3328496"/>
            <a:ext cx="1729122" cy="17291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368881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Transportation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10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712" y="1771654"/>
            <a:ext cx="11354764" cy="481434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Revenue Projections</a:t>
            </a:r>
          </a:p>
          <a:p>
            <a:pPr lvl="1">
              <a:lnSpc>
                <a:spcPct val="120000"/>
              </a:lnSpc>
            </a:pPr>
            <a:r>
              <a:rPr lang="en-US" sz="3200" dirty="0">
                <a:solidFill>
                  <a:srgbClr val="FFC000"/>
                </a:solidFill>
              </a:rPr>
              <a:t>Based on permitting levels from 2015+</a:t>
            </a:r>
            <a:endParaRPr lang="en-US" sz="3200" dirty="0"/>
          </a:p>
          <a:p>
            <a:pPr lvl="2">
              <a:lnSpc>
                <a:spcPct val="120000"/>
              </a:lnSpc>
            </a:pPr>
            <a:r>
              <a:rPr lang="en-US" sz="2800" dirty="0"/>
              <a:t>Full calculated rates ≈$24.3 million per year</a:t>
            </a:r>
          </a:p>
          <a:p>
            <a:pPr lvl="1">
              <a:lnSpc>
                <a:spcPct val="120000"/>
              </a:lnSpc>
            </a:pPr>
            <a:r>
              <a:rPr lang="en-US" sz="3200" dirty="0">
                <a:solidFill>
                  <a:srgbClr val="FFC000"/>
                </a:solidFill>
              </a:rPr>
              <a:t>Examples of projects eligible for impact fee funding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Lane additions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Intersection improvements</a:t>
            </a:r>
          </a:p>
          <a:p>
            <a:pPr lvl="2">
              <a:lnSpc>
                <a:spcPct val="120000"/>
              </a:lnSpc>
            </a:pPr>
            <a:endParaRPr lang="en-US" sz="2800" u="sng" dirty="0"/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4858631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5BE0026-043D-4FB0-8B5E-062B6EA0F1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7" r="10507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6000" dirty="0">
                <a:solidFill>
                  <a:srgbClr val="FFFFFF"/>
                </a:solidFill>
                <a:latin typeface="+mj-lt"/>
              </a:rPr>
              <a:t>School Facilities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512B48DC-2FB6-4170-9634-EF7CCDE27CCB}" type="slidenum">
              <a:rPr lang="en-US" sz="1100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11</a:t>
            </a:fld>
            <a:endParaRPr lang="en-US" sz="110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5997185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School Facilities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12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Calculated School Impact Fee Rates</a:t>
            </a:r>
            <a:endParaRPr lang="en-US" sz="2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56396"/>
              </p:ext>
            </p:extLst>
          </p:nvPr>
        </p:nvGraphicFramePr>
        <p:xfrm>
          <a:off x="674692" y="2604821"/>
          <a:ext cx="9635386" cy="31089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45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52738837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52977346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843475829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Residential Land 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Students per 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dirty="0"/>
                        <a:t>Net Impact Cost per Student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Fully Calculated Fee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Current Adopted Fee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HB 337 Capped Fee*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96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dirty="0"/>
                        <a:t>Residential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800" dirty="0"/>
                        <a:t>800 sf &amp; Under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0.259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$28,306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$7,331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$2,362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$3,543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800" dirty="0"/>
                        <a:t>801 to 1,399 sf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0.310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$28,306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$8,775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$4,330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$6,495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4324165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800" dirty="0"/>
                        <a:t>1,400 to 1,999 sf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0.286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$28,306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$8,096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$6,153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$8,096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4900985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800" dirty="0"/>
                        <a:t>2,000 to 3,599 sf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0.294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$28,306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$8,322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$6,608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$8,322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8745444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800" dirty="0"/>
                        <a:t>3,600 sf or more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0.226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$28,306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$6,397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$6,506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$6,397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4058299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695AEC5-2737-4762-BD32-3DCF9322BAF2}"/>
              </a:ext>
            </a:extLst>
          </p:cNvPr>
          <p:cNvSpPr/>
          <p:nvPr/>
        </p:nvSpPr>
        <p:spPr>
          <a:xfrm>
            <a:off x="6182210" y="2604821"/>
            <a:ext cx="1358768" cy="310896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EE25D5-09E9-4322-9FF0-50495C64DE63}"/>
              </a:ext>
            </a:extLst>
          </p:cNvPr>
          <p:cNvSpPr txBox="1"/>
          <p:nvPr/>
        </p:nvSpPr>
        <p:spPr>
          <a:xfrm>
            <a:off x="674692" y="5780883"/>
            <a:ext cx="10039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*Over the next four years</a:t>
            </a:r>
          </a:p>
        </p:txBody>
      </p:sp>
    </p:spTree>
    <p:extLst>
      <p:ext uri="{BB962C8B-B14F-4D97-AF65-F5344CB8AC3E}">
        <p14:creationId xmlns:p14="http://schemas.microsoft.com/office/powerpoint/2010/main" val="277265867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6752C1-8977-4232-96F0-5F4079BC4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13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89F8AD8-7BDB-40BA-9982-C18738C69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711" y="1771654"/>
            <a:ext cx="11354765" cy="481434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Impact Fee Component Changes since 2014-18 Study:</a:t>
            </a:r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CD58C39-E188-4A97-9FC9-D233151C1DD8}"/>
              </a:ext>
            </a:extLst>
          </p:cNvPr>
          <p:cNvGraphicFramePr>
            <a:graphicFrameLocks noGrp="1"/>
          </p:cNvGraphicFramePr>
          <p:nvPr/>
        </p:nvGraphicFramePr>
        <p:xfrm>
          <a:off x="976543" y="2795925"/>
          <a:ext cx="8735628" cy="2834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63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9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0326">
                  <a:extLst>
                    <a:ext uri="{9D8B030D-6E8A-4147-A177-3AD203B41FA5}">
                      <a16:colId xmlns:a16="http://schemas.microsoft.com/office/drawing/2014/main" val="4252248806"/>
                    </a:ext>
                  </a:extLst>
                </a:gridCol>
                <a:gridCol w="12517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Input Variable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2014-18 Study (Adopted @95%)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2021 Study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% Change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dirty="0"/>
                        <a:t>Residential 2,000 – 3,599 sf (per du)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r>
                        <a:rPr lang="en-US" sz="1800" b="0" i="0" dirty="0"/>
                        <a:t>Total Impact Cost per Student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$28,338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$33,273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+17%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254423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r>
                        <a:rPr lang="en-US" sz="1800" b="0" i="0" dirty="0"/>
                        <a:t>Total Credit per Student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$6,531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$4,967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-24%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4795978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r>
                        <a:rPr lang="en-US" sz="1800" b="1" i="0" dirty="0"/>
                        <a:t>Net Impact Cost per Student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0" dirty="0">
                          <a:solidFill>
                            <a:schemeClr val="tx1"/>
                          </a:solidFill>
                        </a:rPr>
                        <a:t>$21,807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$28,306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+30%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254503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r>
                        <a:rPr lang="en-US" sz="1800" b="0" i="0" dirty="0"/>
                        <a:t>Student Generation Rate per 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0.319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0.294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pPr algn="l"/>
                      <a:r>
                        <a:rPr lang="en-US" sz="1800" b="1" i="0" baseline="0" dirty="0">
                          <a:solidFill>
                            <a:srgbClr val="FF0000"/>
                          </a:solidFill>
                        </a:rPr>
                        <a:t>Calculated Impact Fee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0" dirty="0">
                          <a:solidFill>
                            <a:srgbClr val="FF0000"/>
                          </a:solidFill>
                        </a:rPr>
                        <a:t>$6,956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$8,322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+20%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8534B1A2-9AB8-46B3-91BB-A7C18BB47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</p:spPr>
        <p:txBody>
          <a:bodyPr>
            <a:normAutofit/>
          </a:bodyPr>
          <a:lstStyle/>
          <a:p>
            <a:r>
              <a:rPr lang="en-US" sz="6000" dirty="0"/>
              <a:t>School Facilities</a:t>
            </a:r>
          </a:p>
        </p:txBody>
      </p:sp>
    </p:spTree>
    <p:extLst>
      <p:ext uri="{BB962C8B-B14F-4D97-AF65-F5344CB8AC3E}">
        <p14:creationId xmlns:p14="http://schemas.microsoft.com/office/powerpoint/2010/main" val="196363292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School Facilities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14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079" y="1621433"/>
            <a:ext cx="7295954" cy="71636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School Impact Fee Rate Comparison</a:t>
            </a:r>
            <a:endParaRPr lang="en-US" sz="2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70102" y="2393180"/>
          <a:ext cx="7132320" cy="38404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26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1527388372"/>
                    </a:ext>
                  </a:extLst>
                </a:gridCol>
              </a:tblGrid>
              <a:tr h="71207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Residential Land 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Date of Last Update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Adoption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 dirty="0"/>
                        <a:t>Single Family Rate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SFR Rate @ 100%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600" dirty="0"/>
                        <a:t>Miami-Dade County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1995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$2,448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$2,448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600" dirty="0"/>
                        <a:t>Marion County*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$3,967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$3,516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4324165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600" dirty="0"/>
                        <a:t>Citrus County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40%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$1,660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$4,117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4900985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600" dirty="0"/>
                        <a:t>Volusia County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66%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$2,942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$4,483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8745444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600" dirty="0"/>
                        <a:t>Indian River County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$1,310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$4,680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4058299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600" dirty="0"/>
                        <a:t>St Johns County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$5,016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$4,725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950348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600" dirty="0"/>
                        <a:t>Flagler County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76%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$3,600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$4,756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3799322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Nassau County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$5,431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$5,431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86749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600" b="0" i="0" dirty="0"/>
                        <a:t>St Lucie County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/>
                        <a:t>2009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$6,786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$5,447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766DCB4-1669-405A-9C5D-880F12BDE7BD}"/>
              </a:ext>
            </a:extLst>
          </p:cNvPr>
          <p:cNvSpPr txBox="1"/>
          <p:nvPr/>
        </p:nvSpPr>
        <p:spPr>
          <a:xfrm>
            <a:off x="785001" y="6272687"/>
            <a:ext cx="10039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All fees charged per dwelling unit; rate shown for 2,000 sf single family tier</a:t>
            </a:r>
          </a:p>
          <a:p>
            <a:r>
              <a:rPr lang="en-US" sz="1000" dirty="0">
                <a:solidFill>
                  <a:schemeClr val="bg1"/>
                </a:solidFill>
              </a:rPr>
              <a:t>*Fees suspended until January 2023</a:t>
            </a:r>
          </a:p>
        </p:txBody>
      </p:sp>
    </p:spTree>
    <p:extLst>
      <p:ext uri="{BB962C8B-B14F-4D97-AF65-F5344CB8AC3E}">
        <p14:creationId xmlns:p14="http://schemas.microsoft.com/office/powerpoint/2010/main" val="358676746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School Facilities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15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School Impact Fee Rate Comparison</a:t>
            </a:r>
            <a:endParaRPr lang="en-US" sz="2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13658" y="2526643"/>
          <a:ext cx="7271190" cy="38404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26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7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9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90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9048">
                  <a:extLst>
                    <a:ext uri="{9D8B030D-6E8A-4147-A177-3AD203B41FA5}">
                      <a16:colId xmlns:a16="http://schemas.microsoft.com/office/drawing/2014/main" val="1527388372"/>
                    </a:ext>
                  </a:extLst>
                </a:gridCol>
              </a:tblGrid>
              <a:tr h="71207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Residential Land 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Date of Last Update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Adoption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 dirty="0"/>
                        <a:t>Single Family Rate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SFR Rate @ 100%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600" b="0" i="0" dirty="0"/>
                        <a:t>Lee County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/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53%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$2,879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$5,484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600" dirty="0"/>
                        <a:t>Martin County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$5,567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$5,567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4324165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600" dirty="0"/>
                        <a:t>Manatee County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$6,127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$6,127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4900985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600" dirty="0"/>
                        <a:t>Hernando County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50%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$3,167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$6,352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8745444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Palm Beach County - Adopted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2014-1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95%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$6,608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$6,956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4058299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600" dirty="0"/>
                        <a:t>Sarasota County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$2,032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$7,835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950348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600" dirty="0"/>
                        <a:t>Hillsborough County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$8,227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$8,227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3799322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Palm Beach County - Calculated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$8,322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86749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600" b="0" i="0" dirty="0"/>
                        <a:t>Lake County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/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$8,927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$8,927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69509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School Facilities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School Impact Fee Rate Comparison</a:t>
            </a:r>
            <a:endParaRPr lang="en-US" sz="2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68501" y="2518909"/>
          <a:ext cx="7132320" cy="3505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26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1527388372"/>
                    </a:ext>
                  </a:extLst>
                </a:gridCol>
              </a:tblGrid>
              <a:tr h="71207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Residential Land 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Date of Last Update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Adoption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 dirty="0"/>
                        <a:t>Single Family Rate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SFR Rate @ 100%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600" b="0" i="0" dirty="0"/>
                        <a:t>Pasco County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/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79%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$7,128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$9,028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600" dirty="0"/>
                        <a:t>Broward County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74%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$7,047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$9,516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4324165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600" dirty="0"/>
                        <a:t>Clay County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77%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$7,034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$9,096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4900985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600" dirty="0"/>
                        <a:t>Orange County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96%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$9,148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$9,513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8745444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600" dirty="0"/>
                        <a:t>Brevard County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50%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$5,097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$10,193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4058299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600" dirty="0"/>
                        <a:t>Collier County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67%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$8,790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$11,164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950348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600" dirty="0"/>
                        <a:t>Seminole County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73%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$9,000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$12,322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3799322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Osceola County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$11,823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$11,823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86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203074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School Facilities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17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712" y="1771654"/>
            <a:ext cx="11354764" cy="4814341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Revenue Projections</a:t>
            </a:r>
          </a:p>
          <a:p>
            <a:pPr lvl="1">
              <a:lnSpc>
                <a:spcPct val="120000"/>
              </a:lnSpc>
            </a:pPr>
            <a:r>
              <a:rPr lang="en-US" sz="3200" dirty="0">
                <a:solidFill>
                  <a:srgbClr val="FFC000"/>
                </a:solidFill>
              </a:rPr>
              <a:t>Based on permitting levels from 2015+</a:t>
            </a:r>
            <a:endParaRPr lang="en-US" sz="3200" dirty="0"/>
          </a:p>
          <a:p>
            <a:pPr lvl="2">
              <a:lnSpc>
                <a:spcPct val="120000"/>
              </a:lnSpc>
            </a:pPr>
            <a:r>
              <a:rPr lang="en-US" sz="2800" dirty="0"/>
              <a:t>Full calculated rates ≈$32.2 million per year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HB 337 capped rates ≈$28.4 million per year</a:t>
            </a:r>
          </a:p>
          <a:p>
            <a:pPr lvl="1">
              <a:lnSpc>
                <a:spcPct val="120000"/>
              </a:lnSpc>
            </a:pPr>
            <a:r>
              <a:rPr lang="en-US" sz="3200" dirty="0">
                <a:solidFill>
                  <a:srgbClr val="FFC000"/>
                </a:solidFill>
              </a:rPr>
              <a:t>Examples of projects eligible for impact fee funding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Scripps/Gardens Area ES: $30 million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West Acreage Area ES:  $30 million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Western Communities HS:  $93 million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West Delray Area ES:  $42 million</a:t>
            </a:r>
          </a:p>
          <a:p>
            <a:pPr lvl="2">
              <a:lnSpc>
                <a:spcPct val="120000"/>
              </a:lnSpc>
            </a:pPr>
            <a:endParaRPr lang="en-US" sz="2800" dirty="0"/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3284278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5BE0026-043D-4FB0-8B5E-062B6EA0F1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1" t="8211" r="34947" b="12405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6000" dirty="0">
                <a:solidFill>
                  <a:srgbClr val="FFFFFF"/>
                </a:solidFill>
                <a:latin typeface="+mj-lt"/>
              </a:rPr>
              <a:t>Library Facilities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512B48DC-2FB6-4170-9634-EF7CCDE27CCB}" type="slidenum">
              <a:rPr lang="en-US" sz="1100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18</a:t>
            </a:fld>
            <a:endParaRPr lang="en-US" sz="110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2382601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Library Facilities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19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Calculated Impact Fee</a:t>
            </a:r>
            <a:endParaRPr lang="en-US" sz="28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C1D83DD-866B-492A-9176-B0C6C1C454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054880"/>
              </p:ext>
            </p:extLst>
          </p:nvPr>
        </p:nvGraphicFramePr>
        <p:xfrm>
          <a:off x="586201" y="2469466"/>
          <a:ext cx="7807100" cy="31089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12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3179131308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885857447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Residential Land 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Residents per 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Fully Calculated Fee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Current Adopted Fee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HB 337 Capped Fee*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6">
                  <a:txBody>
                    <a:bodyPr/>
                    <a:lstStyle/>
                    <a:p>
                      <a:pPr algn="l"/>
                      <a:r>
                        <a:rPr lang="en-US" sz="1800" b="1" i="1" dirty="0"/>
                        <a:t>Residential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800 sq ft &amp; Under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1.49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$181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$125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$181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801 – 1,399 sq ft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$249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$186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$249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42549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 b="0" baseline="0" dirty="0"/>
                        <a:t>1,400 – 1,999 sq ft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2.33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$283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$212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$283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04906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 b="0" baseline="0" dirty="0"/>
                        <a:t>2,000 – 3,599 sq ft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2.56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$311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$243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$311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01149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 b="0" baseline="0" dirty="0"/>
                        <a:t>3,600 &amp; Over sq ft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2.75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$334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$267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$334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4381024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51863709-1208-4F25-9B9A-F2A4C354E9F0}"/>
              </a:ext>
            </a:extLst>
          </p:cNvPr>
          <p:cNvSpPr/>
          <p:nvPr/>
        </p:nvSpPr>
        <p:spPr>
          <a:xfrm>
            <a:off x="4822178" y="2457986"/>
            <a:ext cx="1160933" cy="312044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0492CC-1829-406C-91BB-C9B7624C50A2}"/>
              </a:ext>
            </a:extLst>
          </p:cNvPr>
          <p:cNvSpPr txBox="1"/>
          <p:nvPr/>
        </p:nvSpPr>
        <p:spPr>
          <a:xfrm>
            <a:off x="586201" y="5645528"/>
            <a:ext cx="10039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*Over the next four years</a:t>
            </a:r>
          </a:p>
        </p:txBody>
      </p:sp>
    </p:spTree>
    <p:extLst>
      <p:ext uri="{BB962C8B-B14F-4D97-AF65-F5344CB8AC3E}">
        <p14:creationId xmlns:p14="http://schemas.microsoft.com/office/powerpoint/2010/main" val="404158957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Presentation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2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7043C9C-9758-42FF-BFAA-9B35C0998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616" y="1771654"/>
            <a:ext cx="6806034" cy="4778032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3200" b="1" dirty="0">
                <a:solidFill>
                  <a:srgbClr val="FFC000"/>
                </a:solidFill>
              </a:rPr>
              <a:t>Background/Purpose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b="1" dirty="0"/>
              <a:t>Technical Study</a:t>
            </a:r>
          </a:p>
          <a:p>
            <a:pPr lvl="1"/>
            <a:r>
              <a:rPr lang="en-US" sz="2800" dirty="0"/>
              <a:t>Transportation</a:t>
            </a:r>
          </a:p>
          <a:p>
            <a:pPr lvl="1"/>
            <a:r>
              <a:rPr lang="en-US" sz="2800" dirty="0"/>
              <a:t>School Facilities</a:t>
            </a:r>
          </a:p>
          <a:p>
            <a:pPr lvl="1"/>
            <a:r>
              <a:rPr lang="en-US" sz="2800" dirty="0"/>
              <a:t>Library Facilities</a:t>
            </a:r>
          </a:p>
          <a:p>
            <a:pPr lvl="1"/>
            <a:r>
              <a:rPr lang="en-US" sz="2800" dirty="0"/>
              <a:t>Fire Rescue</a:t>
            </a:r>
          </a:p>
          <a:p>
            <a:pPr lvl="1"/>
            <a:r>
              <a:rPr lang="en-US" sz="2800" dirty="0"/>
              <a:t>Public Buildings</a:t>
            </a:r>
          </a:p>
          <a:p>
            <a:pPr lvl="1"/>
            <a:r>
              <a:rPr lang="en-US" sz="2800" dirty="0"/>
              <a:t>Parks &amp; Recreation Facilities</a:t>
            </a:r>
          </a:p>
          <a:p>
            <a:pPr lvl="1"/>
            <a:r>
              <a:rPr lang="en-US" sz="2800" dirty="0"/>
              <a:t>Law Enforcement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3200" b="1" dirty="0"/>
              <a:t>Next Steps</a:t>
            </a:r>
          </a:p>
        </p:txBody>
      </p:sp>
      <p:pic>
        <p:nvPicPr>
          <p:cNvPr id="9" name="Picture 8" descr="A beach with palm trees&#10;&#10;Description automatically generated with low confidence">
            <a:extLst>
              <a:ext uri="{FF2B5EF4-FFF2-40B4-BE49-F238E27FC236}">
                <a16:creationId xmlns:a16="http://schemas.microsoft.com/office/drawing/2014/main" id="{0CD0FD9E-8810-421D-9FBE-F07ABB35C8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599" y="2340324"/>
            <a:ext cx="2882901" cy="36406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3843581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6752C1-8977-4232-96F0-5F4079BC4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20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89F8AD8-7BDB-40BA-9982-C18738C69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711" y="1771654"/>
            <a:ext cx="11354765" cy="481434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Impact Fee Component Changes since 2014-18 Study:</a:t>
            </a:r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CD58C39-E188-4A97-9FC9-D233151C1DD8}"/>
              </a:ext>
            </a:extLst>
          </p:cNvPr>
          <p:cNvGraphicFramePr>
            <a:graphicFrameLocks noGrp="1"/>
          </p:cNvGraphicFramePr>
          <p:nvPr/>
        </p:nvGraphicFramePr>
        <p:xfrm>
          <a:off x="976543" y="2795925"/>
          <a:ext cx="8735628" cy="2834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317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6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0326">
                  <a:extLst>
                    <a:ext uri="{9D8B030D-6E8A-4147-A177-3AD203B41FA5}">
                      <a16:colId xmlns:a16="http://schemas.microsoft.com/office/drawing/2014/main" val="4252248806"/>
                    </a:ext>
                  </a:extLst>
                </a:gridCol>
                <a:gridCol w="12517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Input Variable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2014-18 Study (Not Adopted)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2021 Study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% Change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dirty="0"/>
                        <a:t>Residential 2,000 – 3,599 sf (per du)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r>
                        <a:rPr lang="en-US" sz="1800" b="0" i="0" dirty="0"/>
                        <a:t>Total Impact Cost per Resident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$182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254423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r>
                        <a:rPr lang="en-US" sz="1800" b="0" i="0" dirty="0"/>
                        <a:t>Total Credit per Resident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$70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$69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4795978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r>
                        <a:rPr lang="en-US" sz="1800" b="1" i="0" dirty="0"/>
                        <a:t>Net Impact Cost per Resident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0" dirty="0">
                          <a:solidFill>
                            <a:schemeClr val="tx1"/>
                          </a:solidFill>
                        </a:rPr>
                        <a:t>$112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+5%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254503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r>
                        <a:rPr lang="en-US" sz="1800" b="0" i="0" dirty="0"/>
                        <a:t>Residents per 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2.40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pPr algn="l"/>
                      <a:r>
                        <a:rPr lang="en-US" sz="1800" b="1" i="0" baseline="0" dirty="0">
                          <a:solidFill>
                            <a:srgbClr val="FF0000"/>
                          </a:solidFill>
                        </a:rPr>
                        <a:t>Calculated Impact Fee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dirty="0">
                          <a:solidFill>
                            <a:srgbClr val="FF0000"/>
                          </a:solidFill>
                        </a:rPr>
                        <a:t>≈</a:t>
                      </a:r>
                      <a:r>
                        <a:rPr lang="en-US" sz="1800" b="1" i="0" dirty="0">
                          <a:solidFill>
                            <a:srgbClr val="FF0000"/>
                          </a:solidFill>
                        </a:rPr>
                        <a:t>$266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$311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+16%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8534B1A2-9AB8-46B3-91BB-A7C18BB47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</p:spPr>
        <p:txBody>
          <a:bodyPr>
            <a:normAutofit/>
          </a:bodyPr>
          <a:lstStyle/>
          <a:p>
            <a:r>
              <a:rPr lang="en-US" sz="6000" dirty="0"/>
              <a:t>Library Facilities</a:t>
            </a:r>
          </a:p>
        </p:txBody>
      </p:sp>
    </p:spTree>
    <p:extLst>
      <p:ext uri="{BB962C8B-B14F-4D97-AF65-F5344CB8AC3E}">
        <p14:creationId xmlns:p14="http://schemas.microsoft.com/office/powerpoint/2010/main" val="94611846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Impact Fee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462830"/>
              </p:ext>
            </p:extLst>
          </p:nvPr>
        </p:nvGraphicFramePr>
        <p:xfrm>
          <a:off x="616315" y="2685141"/>
          <a:ext cx="9584527" cy="2926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69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4182558065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824534550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121383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Land Use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Unit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Palm Beach County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Collier County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Martin County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St. Lucie County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568035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Land Use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Current Adopted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Fully Calculated 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HB 337 Capped*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Collier County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Martin County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St. Lucie County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64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Study</a:t>
                      </a:r>
                      <a:r>
                        <a:rPr lang="en-US" sz="1600" b="0" baseline="0" dirty="0"/>
                        <a:t> Date</a:t>
                      </a:r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2012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2017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64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Assessed Portion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u="none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u="none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u="none" dirty="0"/>
                        <a:t>100%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566">
                <a:tc gridSpan="8">
                  <a:txBody>
                    <a:bodyPr/>
                    <a:lstStyle/>
                    <a:p>
                      <a:pPr algn="l"/>
                      <a:r>
                        <a:rPr lang="en-US" sz="1600" b="1" i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Residential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3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3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3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3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3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300" b="0" u="non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/>
                        <a:t>Single</a:t>
                      </a:r>
                      <a:r>
                        <a:rPr lang="en-US" sz="1600" b="0" baseline="0" dirty="0"/>
                        <a:t> Family (2,000 sf)</a:t>
                      </a:r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u="none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$243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$311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$311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u="none" dirty="0"/>
                        <a:t>$537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u="none" dirty="0"/>
                        <a:t>$276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647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/>
                        <a:t>Multi-Family (1,300 sf)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u="none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$186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$249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$249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u="none" dirty="0"/>
                        <a:t>$537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u="none" dirty="0"/>
                        <a:t>$192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9647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/>
                        <a:t>Mobile Home (1,300 sf)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u="none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$186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$249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$249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u="none" dirty="0"/>
                        <a:t>$537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u="none" dirty="0"/>
                        <a:t>$174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48B939CB-0570-4329-AFEB-7DDEDCFC1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</p:spPr>
        <p:txBody>
          <a:bodyPr>
            <a:normAutofit/>
          </a:bodyPr>
          <a:lstStyle/>
          <a:p>
            <a:r>
              <a:rPr lang="en-US" sz="6000" dirty="0"/>
              <a:t>Library Facilities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13E8EC-4FAE-4038-A73F-DD332F01F763}"/>
              </a:ext>
            </a:extLst>
          </p:cNvPr>
          <p:cNvSpPr/>
          <p:nvPr/>
        </p:nvSpPr>
        <p:spPr>
          <a:xfrm>
            <a:off x="3510844" y="2685141"/>
            <a:ext cx="3386667" cy="292608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1E505D-5F4D-4EDB-8D82-E031BE60141D}"/>
              </a:ext>
            </a:extLst>
          </p:cNvPr>
          <p:cNvSpPr txBox="1"/>
          <p:nvPr/>
        </p:nvSpPr>
        <p:spPr>
          <a:xfrm>
            <a:off x="616315" y="5683109"/>
            <a:ext cx="10039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*Over the next four years</a:t>
            </a:r>
          </a:p>
        </p:txBody>
      </p:sp>
    </p:spTree>
    <p:extLst>
      <p:ext uri="{BB962C8B-B14F-4D97-AF65-F5344CB8AC3E}">
        <p14:creationId xmlns:p14="http://schemas.microsoft.com/office/powerpoint/2010/main" val="112128280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Library Facilities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22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712" y="1771654"/>
            <a:ext cx="11354764" cy="481434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Revenue Projections</a:t>
            </a:r>
          </a:p>
          <a:p>
            <a:pPr lvl="1">
              <a:lnSpc>
                <a:spcPct val="120000"/>
              </a:lnSpc>
            </a:pPr>
            <a:r>
              <a:rPr lang="en-US" sz="3200" dirty="0">
                <a:solidFill>
                  <a:srgbClr val="FFC000"/>
                </a:solidFill>
              </a:rPr>
              <a:t>Based on permitting levels from 2015+</a:t>
            </a:r>
            <a:endParaRPr lang="en-US" sz="3200" dirty="0"/>
          </a:p>
          <a:p>
            <a:pPr lvl="2">
              <a:lnSpc>
                <a:spcPct val="120000"/>
              </a:lnSpc>
            </a:pPr>
            <a:r>
              <a:rPr lang="en-US" sz="2800" dirty="0"/>
              <a:t>Full calculated/HB 337 capped rates ≈$0.9 million per year</a:t>
            </a:r>
          </a:p>
          <a:p>
            <a:pPr lvl="1">
              <a:lnSpc>
                <a:spcPct val="120000"/>
              </a:lnSpc>
            </a:pPr>
            <a:r>
              <a:rPr lang="en-US" sz="3200" dirty="0">
                <a:solidFill>
                  <a:srgbClr val="FFC000"/>
                </a:solidFill>
              </a:rPr>
              <a:t>Examples of projects eligible for impact fee funding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Canyon Branch Library:  $20.6 million</a:t>
            </a:r>
          </a:p>
          <a:p>
            <a:pPr lvl="2">
              <a:lnSpc>
                <a:spcPct val="120000"/>
              </a:lnSpc>
            </a:pPr>
            <a:endParaRPr lang="en-US" sz="2800" u="sng" dirty="0"/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0395401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0AA201-FAF4-480B-AAF6-8839C589F7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" r="55033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6000" dirty="0">
                <a:solidFill>
                  <a:srgbClr val="FFFFFF"/>
                </a:solidFill>
                <a:latin typeface="+mj-lt"/>
              </a:rPr>
              <a:t>Fire Rescue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512B48DC-2FB6-4170-9634-EF7CCDE27CCB}" type="slidenum">
              <a:rPr lang="en-US" sz="1100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23</a:t>
            </a:fld>
            <a:endParaRPr lang="en-US" sz="110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34966098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Fire Rescue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24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Calculated Impact Fee</a:t>
            </a:r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316558"/>
              </p:ext>
            </p:extLst>
          </p:nvPr>
        </p:nvGraphicFramePr>
        <p:xfrm>
          <a:off x="454671" y="2482656"/>
          <a:ext cx="11200362" cy="3627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3790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89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3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4772">
                  <a:extLst>
                    <a:ext uri="{9D8B030D-6E8A-4147-A177-3AD203B41FA5}">
                      <a16:colId xmlns:a16="http://schemas.microsoft.com/office/drawing/2014/main" val="255177633"/>
                    </a:ext>
                  </a:extLst>
                </a:gridCol>
                <a:gridCol w="10947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4772">
                  <a:extLst>
                    <a:ext uri="{9D8B030D-6E8A-4147-A177-3AD203B41FA5}">
                      <a16:colId xmlns:a16="http://schemas.microsoft.com/office/drawing/2014/main" val="7382125"/>
                    </a:ext>
                  </a:extLst>
                </a:gridCol>
                <a:gridCol w="1094772">
                  <a:extLst>
                    <a:ext uri="{9D8B030D-6E8A-4147-A177-3AD203B41FA5}">
                      <a16:colId xmlns:a16="http://schemas.microsoft.com/office/drawing/2014/main" val="2423459632"/>
                    </a:ext>
                  </a:extLst>
                </a:gridCol>
              </a:tblGrid>
              <a:tr h="33185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Land 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Calls for Service Coefficient*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Fully Calculated Fee (Revised)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Fully Calculated Fee (Original)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Current Adopted Fee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HB 337 Capped Fee**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338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dirty="0"/>
                        <a:t>Residential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6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800" dirty="0"/>
                        <a:t>Single Family </a:t>
                      </a:r>
                      <a:r>
                        <a:rPr lang="en-US" sz="1400" dirty="0"/>
                        <a:t>(attached/detached/mobile home)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du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0.2821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$628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1" dirty="0">
                          <a:solidFill>
                            <a:srgbClr val="FF0000"/>
                          </a:solidFill>
                        </a:rPr>
                        <a:t>$852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$276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$414</a:t>
                      </a:r>
                    </a:p>
                  </a:txBody>
                  <a:tcPr marL="7620" marR="7620" marT="7620" marB="0" anchor="ctr"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800" b="0" i="0" dirty="0"/>
                        <a:t>Multi-Family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/>
                        <a:t>du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0.1717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rgbClr val="FF0000"/>
                          </a:solidFill>
                        </a:rPr>
                        <a:t>$382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1" dirty="0">
                          <a:solidFill>
                            <a:srgbClr val="FF0000"/>
                          </a:solidFill>
                        </a:rPr>
                        <a:t>$518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$185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$277 </a:t>
                      </a:r>
                    </a:p>
                  </a:txBody>
                  <a:tcPr marL="7620" marR="7620" marT="7620" marB="0" anchor="ctr"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9765326"/>
                  </a:ext>
                </a:extLst>
              </a:tr>
              <a:tr h="274320">
                <a:tc gridSpan="7">
                  <a:txBody>
                    <a:bodyPr/>
                    <a:lstStyle/>
                    <a:p>
                      <a:r>
                        <a:rPr lang="en-US" sz="1800" b="1" i="1" dirty="0"/>
                        <a:t>Non-Residential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i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i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pPr algn="l"/>
                      <a:r>
                        <a:rPr lang="en-US" sz="1800" b="0" baseline="0" dirty="0"/>
                        <a:t> General Industrial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1,000 sf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0.0673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$154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1" dirty="0">
                          <a:solidFill>
                            <a:srgbClr val="FF0000"/>
                          </a:solidFill>
                        </a:rPr>
                        <a:t>$193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$80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$120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dirty="0"/>
                        <a:t> Office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1,000 sf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0.0370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$85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1" dirty="0">
                          <a:solidFill>
                            <a:srgbClr val="FF0000"/>
                          </a:solidFill>
                        </a:rPr>
                        <a:t>$114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$50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$75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General Retail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1,000 </a:t>
                      </a:r>
                      <a:r>
                        <a:rPr lang="en-US" sz="1800" b="0" dirty="0" err="1"/>
                        <a:t>sfgla</a:t>
                      </a:r>
                      <a:endParaRPr lang="en-US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0.0749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$172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1" dirty="0">
                          <a:solidFill>
                            <a:srgbClr val="FF0000"/>
                          </a:solidFill>
                        </a:rPr>
                        <a:t>$235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$121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$172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695AEC5-2737-4762-BD32-3DCF9322BAF2}"/>
              </a:ext>
            </a:extLst>
          </p:cNvPr>
          <p:cNvSpPr/>
          <p:nvPr/>
        </p:nvSpPr>
        <p:spPr>
          <a:xfrm>
            <a:off x="7274447" y="2482656"/>
            <a:ext cx="1110601" cy="362712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52E96C-EA00-497D-94F3-802E9FAECBAC}"/>
              </a:ext>
            </a:extLst>
          </p:cNvPr>
          <p:cNvSpPr txBox="1"/>
          <p:nvPr/>
        </p:nvSpPr>
        <p:spPr>
          <a:xfrm>
            <a:off x="652115" y="6316384"/>
            <a:ext cx="10039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 Average of 2016-2019, 2021</a:t>
            </a:r>
          </a:p>
          <a:p>
            <a:r>
              <a:rPr lang="en-US" sz="1200" dirty="0">
                <a:solidFill>
                  <a:schemeClr val="bg1"/>
                </a:solidFill>
              </a:rPr>
              <a:t>**Over the next four years</a:t>
            </a:r>
          </a:p>
        </p:txBody>
      </p:sp>
    </p:spTree>
    <p:extLst>
      <p:ext uri="{BB962C8B-B14F-4D97-AF65-F5344CB8AC3E}">
        <p14:creationId xmlns:p14="http://schemas.microsoft.com/office/powerpoint/2010/main" val="1809583791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6752C1-8977-4232-96F0-5F4079BC4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25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89F8AD8-7BDB-40BA-9982-C18738C69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711" y="1771654"/>
            <a:ext cx="11354765" cy="481434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Impact Fee Component Changes:</a:t>
            </a:r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CD58C39-E188-4A97-9FC9-D233151C1DD8}"/>
              </a:ext>
            </a:extLst>
          </p:cNvPr>
          <p:cNvGraphicFramePr>
            <a:graphicFrameLocks noGrp="1"/>
          </p:cNvGraphicFramePr>
          <p:nvPr/>
        </p:nvGraphicFramePr>
        <p:xfrm>
          <a:off x="627289" y="2657387"/>
          <a:ext cx="7140672" cy="2834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597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6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9557">
                  <a:extLst>
                    <a:ext uri="{9D8B030D-6E8A-4147-A177-3AD203B41FA5}">
                      <a16:colId xmlns:a16="http://schemas.microsoft.com/office/drawing/2014/main" val="4252248806"/>
                    </a:ext>
                  </a:extLst>
                </a:gridCol>
                <a:gridCol w="11452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256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Input Variable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2014-18 Study*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2021 Study Revised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% Change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014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dirty="0"/>
                        <a:t>Single Family (per du)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r>
                        <a:rPr lang="en-US" sz="1800" b="0" i="0" dirty="0"/>
                        <a:t>Total Impact Cost per Incident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$1,285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$2,389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+86%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254423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r>
                        <a:rPr lang="en-US" sz="1800" b="0" i="0" dirty="0"/>
                        <a:t>Total Credit per Incident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$165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$163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4795978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r>
                        <a:rPr lang="en-US" sz="1800" b="1" i="0" dirty="0"/>
                        <a:t>Net Impact Cost per Incident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0" dirty="0">
                          <a:solidFill>
                            <a:schemeClr val="tx1"/>
                          </a:solidFill>
                        </a:rPr>
                        <a:t>$1,119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$2,226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+99%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254503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r>
                        <a:rPr lang="en-US" sz="1800" b="0" i="0" dirty="0"/>
                        <a:t>Calls for Service Coefficient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0.2601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0.2821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pPr algn="l"/>
                      <a:r>
                        <a:rPr lang="en-US" sz="1800" b="1" i="0" baseline="0" dirty="0">
                          <a:solidFill>
                            <a:srgbClr val="FF0000"/>
                          </a:solidFill>
                        </a:rPr>
                        <a:t>Calculated Impact Fee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0" dirty="0">
                          <a:solidFill>
                            <a:srgbClr val="FF0000"/>
                          </a:solidFill>
                        </a:rPr>
                        <a:t>$291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$628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+116%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145AAC2C-82BA-4ACE-AB50-1F911748D267}"/>
              </a:ext>
            </a:extLst>
          </p:cNvPr>
          <p:cNvSpPr txBox="1"/>
          <p:nvPr/>
        </p:nvSpPr>
        <p:spPr>
          <a:xfrm>
            <a:off x="751575" y="5559721"/>
            <a:ext cx="64433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*Full calculated rate is shown for comparison purposes.  Fee was adopted at 95% ($276)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CE6FAB5-B757-4C03-AA50-FB70C7C42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</p:spPr>
        <p:txBody>
          <a:bodyPr>
            <a:normAutofit/>
          </a:bodyPr>
          <a:lstStyle/>
          <a:p>
            <a:r>
              <a:rPr lang="en-US" sz="6000" dirty="0"/>
              <a:t>Fire Rescue</a:t>
            </a:r>
          </a:p>
        </p:txBody>
      </p:sp>
    </p:spTree>
    <p:extLst>
      <p:ext uri="{BB962C8B-B14F-4D97-AF65-F5344CB8AC3E}">
        <p14:creationId xmlns:p14="http://schemas.microsoft.com/office/powerpoint/2010/main" val="1709967787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161" y="1692323"/>
            <a:ext cx="11354765" cy="85085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Impact Fee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709212"/>
              </p:ext>
            </p:extLst>
          </p:nvPr>
        </p:nvGraphicFramePr>
        <p:xfrm>
          <a:off x="152400" y="2535114"/>
          <a:ext cx="11978640" cy="35661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3924593415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3529073217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685056097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4165802763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Land Use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Unit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Palm Beach County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Hillsborough County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Martin County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Miami-Dade County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Orange County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 Lucie County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830079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Land Use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Current Adopted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Fully Calculated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HB 337 Capped*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Hillsborough County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Martin County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Miami-Dade County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Orange County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St Lucie County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Study</a:t>
                      </a:r>
                      <a:r>
                        <a:rPr lang="en-US" sz="1400" b="0" baseline="0" dirty="0"/>
                        <a:t> Date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2014-2018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2012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2016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Assessed Portion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100%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 gridSpan="10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/>
                        <a:t>Residential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22031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Single</a:t>
                      </a:r>
                      <a:r>
                        <a:rPr lang="en-US" sz="1400" b="0" baseline="0" dirty="0"/>
                        <a:t> Family (2,000 sf)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$276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$628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$414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$599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$447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$339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$667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sz="1400" b="0" baseline="0" dirty="0"/>
                        <a:t>Multi-Family (1,300 sf)</a:t>
                      </a:r>
                      <a:endParaRPr lang="en-US" sz="1400" b="0" dirty="0"/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du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$185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$382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$277 </a:t>
                      </a:r>
                    </a:p>
                  </a:txBody>
                  <a:tcPr marL="7620" marR="7620" marT="7620" marB="0"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$249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$599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$447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$232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$436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833938"/>
                  </a:ext>
                </a:extLst>
              </a:tr>
              <a:tr h="133515">
                <a:tc gridSpan="10">
                  <a:txBody>
                    <a:bodyPr/>
                    <a:lstStyle/>
                    <a:p>
                      <a:pPr algn="l"/>
                      <a:r>
                        <a:rPr lang="en-US" sz="1400" b="1" i="1" dirty="0"/>
                        <a:t>Non-Residential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067286"/>
                  </a:ext>
                </a:extLst>
              </a:tr>
              <a:tr h="267029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General Industrial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1,000 sf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$80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$154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$120 </a:t>
                      </a:r>
                    </a:p>
                  </a:txBody>
                  <a:tcPr marL="7620" marR="7620" marT="7620" marB="0"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$57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$12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$1,448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$84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$76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7029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Office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1,000</a:t>
                      </a:r>
                      <a:r>
                        <a:rPr lang="en-US" sz="1400" b="0" u="none" baseline="0" dirty="0"/>
                        <a:t> sf</a:t>
                      </a:r>
                      <a:endParaRPr lang="en-US" sz="1400" b="0" u="none" dirty="0"/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$50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$85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$75 </a:t>
                      </a:r>
                    </a:p>
                  </a:txBody>
                  <a:tcPr marL="7620" marR="7620" marT="7620" marB="0"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$158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$80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$355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$269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$668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Retail 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1,000 </a:t>
                      </a:r>
                      <a:r>
                        <a:rPr lang="en-US" sz="1400" b="0" u="none" dirty="0" err="1"/>
                        <a:t>sfgla</a:t>
                      </a:r>
                      <a:endParaRPr lang="en-US" sz="1400" b="0" u="none" dirty="0"/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$121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$172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$172 </a:t>
                      </a:r>
                    </a:p>
                  </a:txBody>
                  <a:tcPr marL="7620" marR="7620" marT="7620" marB="0"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$313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$319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$478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cs typeface="Arial"/>
                        </a:rPr>
                        <a:t>$307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$536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2DFBE8E-5A43-4838-A3A6-61E428D43361}"/>
              </a:ext>
            </a:extLst>
          </p:cNvPr>
          <p:cNvSpPr>
            <a:spLocks/>
          </p:cNvSpPr>
          <p:nvPr/>
        </p:nvSpPr>
        <p:spPr>
          <a:xfrm>
            <a:off x="3087409" y="2543174"/>
            <a:ext cx="3098901" cy="3566159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F806D75-BE9F-4ACE-84C3-1928BDD3B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</p:spPr>
        <p:txBody>
          <a:bodyPr>
            <a:normAutofit/>
          </a:bodyPr>
          <a:lstStyle/>
          <a:p>
            <a:r>
              <a:rPr lang="en-US" sz="6000" dirty="0"/>
              <a:t>Fire Rescue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E553F8-A3B7-4A46-AA7A-5CF575249595}"/>
              </a:ext>
            </a:extLst>
          </p:cNvPr>
          <p:cNvSpPr txBox="1"/>
          <p:nvPr/>
        </p:nvSpPr>
        <p:spPr>
          <a:xfrm>
            <a:off x="152400" y="6109333"/>
            <a:ext cx="10039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*Over the next four years</a:t>
            </a:r>
          </a:p>
        </p:txBody>
      </p:sp>
    </p:spTree>
    <p:extLst>
      <p:ext uri="{BB962C8B-B14F-4D97-AF65-F5344CB8AC3E}">
        <p14:creationId xmlns:p14="http://schemas.microsoft.com/office/powerpoint/2010/main" val="93022417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Fire Rescue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27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712" y="1771654"/>
            <a:ext cx="11354764" cy="481434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Revenue Projections</a:t>
            </a:r>
          </a:p>
          <a:p>
            <a:pPr lvl="1">
              <a:lnSpc>
                <a:spcPct val="120000"/>
              </a:lnSpc>
            </a:pPr>
            <a:r>
              <a:rPr lang="en-US" sz="3200" dirty="0">
                <a:solidFill>
                  <a:srgbClr val="FFC000"/>
                </a:solidFill>
              </a:rPr>
              <a:t>Based on permitting levels from 2015+</a:t>
            </a:r>
            <a:endParaRPr lang="en-US" sz="3200" dirty="0"/>
          </a:p>
          <a:p>
            <a:pPr lvl="2">
              <a:lnSpc>
                <a:spcPct val="120000"/>
              </a:lnSpc>
            </a:pPr>
            <a:r>
              <a:rPr lang="en-US" sz="2800" dirty="0"/>
              <a:t>Full calculated rates ≈$1.3 million per year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HB 337 capped rates ≈$0.9 million per year	</a:t>
            </a:r>
          </a:p>
          <a:p>
            <a:pPr lvl="1">
              <a:lnSpc>
                <a:spcPct val="120000"/>
              </a:lnSpc>
            </a:pPr>
            <a:r>
              <a:rPr lang="en-US" sz="3200" dirty="0">
                <a:solidFill>
                  <a:srgbClr val="FFC000"/>
                </a:solidFill>
              </a:rPr>
              <a:t>Examples of projects eligible for impact fee funding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Agricultural Reserve North Fire Station (≈$7 M)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Agricultural Reserve South Fire Station (≈$6.2 M)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Southern Blvd 20 Mile Bend Station (≈$7.3 M)</a:t>
            </a:r>
          </a:p>
          <a:p>
            <a:pPr lvl="2">
              <a:lnSpc>
                <a:spcPct val="120000"/>
              </a:lnSpc>
            </a:pPr>
            <a:endParaRPr lang="en-US" sz="2800" dirty="0"/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5962337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3EE9A52-5660-47C7-AEE0-62093FFD6C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9" r="20059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buNone/>
            </a:pPr>
            <a:r>
              <a:rPr lang="en-US" sz="4000" b="1" dirty="0">
                <a:solidFill>
                  <a:srgbClr val="FFFFFF"/>
                </a:solidFill>
              </a:rPr>
              <a:t>Parks &amp; Recreation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512B48DC-2FB6-4170-9634-EF7CCDE27CCB}" type="slidenum">
              <a:rPr lang="en-US" sz="1100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28</a:t>
            </a:fld>
            <a:endParaRPr lang="en-US" sz="110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47227924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29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Calculated Impact Fee</a:t>
            </a:r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C1D83DD-866B-492A-9176-B0C6C1C454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528972"/>
              </p:ext>
            </p:extLst>
          </p:nvPr>
        </p:nvGraphicFramePr>
        <p:xfrm>
          <a:off x="653668" y="2487675"/>
          <a:ext cx="8929243" cy="38404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07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0889">
                  <a:extLst>
                    <a:ext uri="{9D8B030D-6E8A-4147-A177-3AD203B41FA5}">
                      <a16:colId xmlns:a16="http://schemas.microsoft.com/office/drawing/2014/main" val="2212677177"/>
                    </a:ext>
                  </a:extLst>
                </a:gridCol>
                <a:gridCol w="10032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4499">
                  <a:extLst>
                    <a:ext uri="{9D8B030D-6E8A-4147-A177-3AD203B41FA5}">
                      <a16:colId xmlns:a16="http://schemas.microsoft.com/office/drawing/2014/main" val="2174541559"/>
                    </a:ext>
                  </a:extLst>
                </a:gridCol>
                <a:gridCol w="1094499">
                  <a:extLst>
                    <a:ext uri="{9D8B030D-6E8A-4147-A177-3AD203B41FA5}">
                      <a16:colId xmlns:a16="http://schemas.microsoft.com/office/drawing/2014/main" val="888011611"/>
                    </a:ext>
                  </a:extLst>
                </a:gridCol>
                <a:gridCol w="10944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4499">
                  <a:extLst>
                    <a:ext uri="{9D8B030D-6E8A-4147-A177-3AD203B41FA5}">
                      <a16:colId xmlns:a16="http://schemas.microsoft.com/office/drawing/2014/main" val="2774452493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Residential Land 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Residents per 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Fully Calculated Fee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Calculated Fee (Excl. Beach)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Calculated Fee (Excl. Land)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Current Adopted Fee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7">
                  <a:txBody>
                    <a:bodyPr/>
                    <a:lstStyle/>
                    <a:p>
                      <a:pPr algn="l"/>
                      <a:r>
                        <a:rPr lang="en-US" sz="1600" b="1" i="1" dirty="0"/>
                        <a:t>Residential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0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800 sq ft &amp; Under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du</a:t>
                      </a:r>
                      <a:endParaRPr lang="en-US" sz="1600" b="0" i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1.43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F0000"/>
                          </a:solidFill>
                        </a:rPr>
                        <a:t>$1,732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F0000"/>
                          </a:solidFill>
                        </a:rPr>
                        <a:t>$1,361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$860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$366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b="0" baseline="0" dirty="0"/>
                        <a:t>801 – 1,399 sq ft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du</a:t>
                      </a:r>
                      <a:endParaRPr lang="en-US" sz="1600" b="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1.96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F0000"/>
                          </a:solidFill>
                        </a:rPr>
                        <a:t>$2,374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F0000"/>
                          </a:solidFill>
                        </a:rPr>
                        <a:t>$1,865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$1,179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$734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42828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b="0" baseline="0" dirty="0"/>
                        <a:t>1,400 – 1,999 sq ft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du</a:t>
                      </a:r>
                      <a:endParaRPr lang="en-US" sz="1600" b="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2.23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F0000"/>
                          </a:solidFill>
                        </a:rPr>
                        <a:t>$2,701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F0000"/>
                          </a:solidFill>
                        </a:rPr>
                        <a:t>$2,122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$1,341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$788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04906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b="0" baseline="0" dirty="0"/>
                        <a:t>2,000 – 3,599 sq ft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du</a:t>
                      </a:r>
                      <a:endParaRPr lang="en-US" sz="1600" b="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2.45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F0000"/>
                          </a:solidFill>
                        </a:rPr>
                        <a:t>$2,967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F0000"/>
                          </a:solidFill>
                        </a:rPr>
                        <a:t>$2,332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$1,474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$860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02730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b="0" baseline="0" dirty="0"/>
                        <a:t>3,600 &amp; Over sq ft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du</a:t>
                      </a:r>
                      <a:endParaRPr lang="en-US" sz="1600" b="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2.63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F0000"/>
                          </a:solidFill>
                        </a:rPr>
                        <a:t>$3,185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F0000"/>
                          </a:solidFill>
                        </a:rPr>
                        <a:t>$2,503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$1,582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$818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0389519"/>
                  </a:ext>
                </a:extLst>
              </a:tr>
              <a:tr h="0">
                <a:tc gridSpan="7">
                  <a:txBody>
                    <a:bodyPr/>
                    <a:lstStyle/>
                    <a:p>
                      <a:pPr algn="l"/>
                      <a:r>
                        <a:rPr lang="en-US" sz="1600" b="1" i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Transient, Assisted Group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0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Hotel/Motel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du</a:t>
                      </a:r>
                      <a:endParaRPr lang="en-US" sz="1600" b="0" i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1.47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F0000"/>
                          </a:solidFill>
                        </a:rPr>
                        <a:t>$1,799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F0000"/>
                          </a:solidFill>
                        </a:rPr>
                        <a:t>$1,408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$893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$273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7107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b="0" baseline="0" dirty="0"/>
                        <a:t>Congregate Living Facility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du</a:t>
                      </a:r>
                      <a:endParaRPr lang="en-US" sz="1600" b="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0.84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F0000"/>
                          </a:solidFill>
                        </a:rPr>
                        <a:t>$1,028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F0000"/>
                          </a:solidFill>
                        </a:rPr>
                        <a:t>$804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$510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$273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2038382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51863709-1208-4F25-9B9A-F2A4C354E9F0}"/>
              </a:ext>
            </a:extLst>
          </p:cNvPr>
          <p:cNvSpPr/>
          <p:nvPr/>
        </p:nvSpPr>
        <p:spPr>
          <a:xfrm>
            <a:off x="5192110" y="2502456"/>
            <a:ext cx="3275234" cy="382569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6682E14-BFA0-4024-95A8-4635ADDCF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</p:spPr>
        <p:txBody>
          <a:bodyPr>
            <a:normAutofit/>
          </a:bodyPr>
          <a:lstStyle/>
          <a:p>
            <a:r>
              <a:rPr lang="en-US" sz="6000" dirty="0"/>
              <a:t>Parks &amp; Recreation</a:t>
            </a:r>
          </a:p>
        </p:txBody>
      </p:sp>
    </p:spTree>
    <p:extLst>
      <p:ext uri="{BB962C8B-B14F-4D97-AF65-F5344CB8AC3E}">
        <p14:creationId xmlns:p14="http://schemas.microsoft.com/office/powerpoint/2010/main" val="76474202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Palm Beach County: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C000"/>
                </a:solidFill>
              </a:rPr>
              <a:t>3</a:t>
            </a:r>
            <a:r>
              <a:rPr lang="en-US" baseline="30000" dirty="0">
                <a:solidFill>
                  <a:srgbClr val="FFC000"/>
                </a:solidFill>
              </a:rPr>
              <a:t>rd</a:t>
            </a:r>
            <a:r>
              <a:rPr lang="en-US" dirty="0"/>
              <a:t> largest county in population out of 67 counties (1.5 million)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C000"/>
                </a:solidFill>
              </a:rPr>
              <a:t>5</a:t>
            </a:r>
            <a:r>
              <a:rPr lang="en-US" baseline="30000" dirty="0">
                <a:solidFill>
                  <a:srgbClr val="FFC000"/>
                </a:solidFill>
              </a:rPr>
              <a:t>th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/>
              <a:t>in terms of absolute population growth</a:t>
            </a:r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dirty="0"/>
              <a:t>Projected to add 337,000 residents through 2050 </a:t>
            </a:r>
            <a:r>
              <a:rPr lang="en-US" i="1" dirty="0"/>
              <a:t>(BEBR, February 2022)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C000"/>
                </a:solidFill>
              </a:rPr>
              <a:t>30</a:t>
            </a:r>
            <a:r>
              <a:rPr lang="en-US" baseline="30000" dirty="0">
                <a:solidFill>
                  <a:srgbClr val="FFC000"/>
                </a:solidFill>
              </a:rPr>
              <a:t>th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/>
              <a:t>in terms of population growth rate (</a:t>
            </a:r>
            <a:r>
              <a:rPr lang="en-US" sz="2000" i="1" dirty="0"/>
              <a:t>BEBR, February 2022</a:t>
            </a:r>
            <a:r>
              <a:rPr lang="en-US" sz="2000" dirty="0"/>
              <a:t>)</a:t>
            </a:r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dirty="0"/>
              <a:t> (1.1</a:t>
            </a:r>
            <a:r>
              <a:rPr lang="en-US" sz="2000" dirty="0"/>
              <a:t>% per year through 2025 &amp; 0.7% through 2050)</a:t>
            </a:r>
            <a:endParaRPr lang="en-US" dirty="0"/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C000"/>
                </a:solidFill>
              </a:rPr>
              <a:t>7</a:t>
            </a:r>
            <a:r>
              <a:rPr lang="en-US" baseline="30000" dirty="0">
                <a:solidFill>
                  <a:srgbClr val="FFC000"/>
                </a:solidFill>
              </a:rPr>
              <a:t>th</a:t>
            </a:r>
            <a:r>
              <a:rPr lang="en-US" dirty="0"/>
              <a:t> in terms of residential permitting levels </a:t>
            </a:r>
            <a:r>
              <a:rPr lang="en-US" sz="2000" i="1" dirty="0"/>
              <a:t>(US Census, 2021)</a:t>
            </a:r>
          </a:p>
          <a:p>
            <a:pPr>
              <a:lnSpc>
                <a:spcPct val="110000"/>
              </a:lnSpc>
            </a:pPr>
            <a:r>
              <a:rPr lang="en-US" dirty="0"/>
              <a:t>Implemented impact fees in 1988</a:t>
            </a:r>
          </a:p>
          <a:p>
            <a:pPr>
              <a:lnSpc>
                <a:spcPct val="110000"/>
              </a:lnSpc>
            </a:pPr>
            <a:r>
              <a:rPr lang="en-US" dirty="0"/>
              <a:t>Last updated in 2014-2018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Most fees remained at 2012-study levels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1972FC8-82F9-444C-9FFF-8F9AEBFA8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</p:spPr>
        <p:txBody>
          <a:bodyPr>
            <a:normAutofit/>
          </a:bodyPr>
          <a:lstStyle/>
          <a:p>
            <a:r>
              <a:rPr lang="en-US" sz="6000" dirty="0"/>
              <a:t>Background/Purpose</a:t>
            </a:r>
          </a:p>
        </p:txBody>
      </p:sp>
    </p:spTree>
    <p:extLst>
      <p:ext uri="{BB962C8B-B14F-4D97-AF65-F5344CB8AC3E}">
        <p14:creationId xmlns:p14="http://schemas.microsoft.com/office/powerpoint/2010/main" val="224518646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30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Calculated Impact Fee</a:t>
            </a:r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C1D83DD-866B-492A-9176-B0C6C1C454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497629"/>
              </p:ext>
            </p:extLst>
          </p:nvPr>
        </p:nvGraphicFramePr>
        <p:xfrm>
          <a:off x="987181" y="2508664"/>
          <a:ext cx="6848178" cy="38404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38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174541559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774452493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Residential Land 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Calculated Fee (Excl. Land)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Current Adopted Fee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HB 337 Capped Fee*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algn="l"/>
                      <a:r>
                        <a:rPr lang="en-US" sz="1600" b="1" i="1" dirty="0"/>
                        <a:t>Residential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0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800 sq ft &amp; Under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$860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$366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$549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b="0" baseline="0" dirty="0"/>
                        <a:t>801 – 1,399 sq ft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$1,179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$734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$1,101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342828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b="0" baseline="0" dirty="0"/>
                        <a:t>1,400 – 1,999 sq ft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$1,341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$788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$1,182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704906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b="0" baseline="0" dirty="0"/>
                        <a:t>2,000 – 3,599 sq ft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$1,474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$860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$1,290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202730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b="0" baseline="0" dirty="0"/>
                        <a:t>3,600 &amp; Over sq ft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$1,582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$818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$1,227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00389519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algn="l"/>
                      <a:r>
                        <a:rPr lang="en-US" sz="1600" b="1" i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Transient, Assisted Group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du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0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Hotel/Motel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$893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$273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$409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37107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b="0" baseline="0" dirty="0"/>
                        <a:t>Congregate Living Facility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$510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$273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$409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12038382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51863709-1208-4F25-9B9A-F2A4C354E9F0}"/>
              </a:ext>
            </a:extLst>
          </p:cNvPr>
          <p:cNvSpPr/>
          <p:nvPr/>
        </p:nvSpPr>
        <p:spPr>
          <a:xfrm>
            <a:off x="4551023" y="2541424"/>
            <a:ext cx="1136819" cy="382569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6682E14-BFA0-4024-95A8-4635ADDCF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</p:spPr>
        <p:txBody>
          <a:bodyPr>
            <a:normAutofit/>
          </a:bodyPr>
          <a:lstStyle/>
          <a:p>
            <a:r>
              <a:rPr lang="en-US" sz="6000" dirty="0"/>
              <a:t>Parks &amp; Recreation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59753E-8A42-41BA-8A0F-755CAA907C4C}"/>
              </a:ext>
            </a:extLst>
          </p:cNvPr>
          <p:cNvSpPr txBox="1"/>
          <p:nvPr/>
        </p:nvSpPr>
        <p:spPr>
          <a:xfrm>
            <a:off x="652115" y="6316384"/>
            <a:ext cx="10039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*Over the next four years</a:t>
            </a:r>
          </a:p>
        </p:txBody>
      </p:sp>
    </p:spTree>
    <p:extLst>
      <p:ext uri="{BB962C8B-B14F-4D97-AF65-F5344CB8AC3E}">
        <p14:creationId xmlns:p14="http://schemas.microsoft.com/office/powerpoint/2010/main" val="3147067633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6752C1-8977-4232-96F0-5F4079BC4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31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89F8AD8-7BDB-40BA-9982-C18738C69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711" y="1771654"/>
            <a:ext cx="11354765" cy="481434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Impact Fee Component Changes since 2014-18 Study:</a:t>
            </a:r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CD58C39-E188-4A97-9FC9-D233151C1D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390449"/>
              </p:ext>
            </p:extLst>
          </p:nvPr>
        </p:nvGraphicFramePr>
        <p:xfrm>
          <a:off x="976543" y="2795925"/>
          <a:ext cx="8735628" cy="2834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317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6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0326">
                  <a:extLst>
                    <a:ext uri="{9D8B030D-6E8A-4147-A177-3AD203B41FA5}">
                      <a16:colId xmlns:a16="http://schemas.microsoft.com/office/drawing/2014/main" val="4252248806"/>
                    </a:ext>
                  </a:extLst>
                </a:gridCol>
                <a:gridCol w="12517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Input Variable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2014-18 Study (Not Adopted)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2021 Study (Excl Land)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% Change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dirty="0"/>
                        <a:t>Residential 2,000 – 3,599 sf (per du)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r>
                        <a:rPr lang="en-US" sz="1800" b="0" i="0" dirty="0"/>
                        <a:t>Total Impact Cost per Resident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$466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$645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+38%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254423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r>
                        <a:rPr lang="en-US" sz="1800" b="0" i="0" dirty="0"/>
                        <a:t>Total Credit per Resident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$40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$43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4795978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r>
                        <a:rPr lang="en-US" sz="1800" b="1" i="0" dirty="0"/>
                        <a:t>Net Impact Cost per Resident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0" dirty="0">
                          <a:solidFill>
                            <a:schemeClr val="tx1"/>
                          </a:solidFill>
                        </a:rPr>
                        <a:t>$426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$602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+41%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254503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r>
                        <a:rPr lang="en-US" sz="1800" b="0" i="0" dirty="0"/>
                        <a:t>Residents per 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2.30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pPr algn="l"/>
                      <a:r>
                        <a:rPr lang="en-US" sz="1800" b="1" i="0" baseline="0" dirty="0">
                          <a:solidFill>
                            <a:srgbClr val="FF0000"/>
                          </a:solidFill>
                        </a:rPr>
                        <a:t>Calculated Impact Fee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dirty="0">
                          <a:solidFill>
                            <a:srgbClr val="FF0000"/>
                          </a:solidFill>
                        </a:rPr>
                        <a:t>≈</a:t>
                      </a:r>
                      <a:r>
                        <a:rPr lang="en-US" sz="1800" b="1" i="0" dirty="0">
                          <a:solidFill>
                            <a:srgbClr val="FF0000"/>
                          </a:solidFill>
                        </a:rPr>
                        <a:t>$979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$1,474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+50%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8534B1A2-9AB8-46B3-91BB-A7C18BB47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</p:spPr>
        <p:txBody>
          <a:bodyPr>
            <a:normAutofit/>
          </a:bodyPr>
          <a:lstStyle/>
          <a:p>
            <a:r>
              <a:rPr lang="en-US" sz="6000" dirty="0"/>
              <a:t>Parks &amp; Recreation</a:t>
            </a:r>
          </a:p>
        </p:txBody>
      </p:sp>
    </p:spTree>
    <p:extLst>
      <p:ext uri="{BB962C8B-B14F-4D97-AF65-F5344CB8AC3E}">
        <p14:creationId xmlns:p14="http://schemas.microsoft.com/office/powerpoint/2010/main" val="3197103044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711" y="1771654"/>
            <a:ext cx="11354765" cy="90775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Impact Fee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32</a:t>
            </a:fld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39604DE-A9BD-419C-8E54-AD9CB115AB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863887"/>
              </p:ext>
            </p:extLst>
          </p:nvPr>
        </p:nvGraphicFramePr>
        <p:xfrm>
          <a:off x="588022" y="2595145"/>
          <a:ext cx="11064240" cy="2651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3585698789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3924593415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714882543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4165802763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23507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Land Use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Unit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Palm Beach County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Broward County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Collier County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Hillsborough County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Martin County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4649956"/>
                  </a:ext>
                </a:extLst>
              </a:tr>
              <a:tr h="223507">
                <a:tc vMerge="1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Land Use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Unit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Current Adopted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Calculated (Excl. Land)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HB 337 Capped*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Broward County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Collier County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Hillsborough County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Martin County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Study</a:t>
                      </a:r>
                      <a:r>
                        <a:rPr lang="en-US" sz="1400" b="0" baseline="0" dirty="0"/>
                        <a:t> Date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2012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Assessed Portion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55%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100%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gridSpan="9">
                  <a:txBody>
                    <a:bodyPr/>
                    <a:lstStyle/>
                    <a:p>
                      <a:pPr algn="l"/>
                      <a:r>
                        <a:rPr lang="en-US" sz="1400" b="1" i="1" dirty="0"/>
                        <a:t>Residential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037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Single Family (2,000 sq ft)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$860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$1,474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$1,290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$519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$3,628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$1,815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dirty="0"/>
                        <a:t>$1,972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7037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Multi-Family (1,300 sq ft)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$734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$1,179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$1,101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$371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$1,685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$1,447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dirty="0"/>
                        <a:t>$1,972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7037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Mobile Home (1,300 sq ft)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$734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$1,179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$1,101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$528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$2,862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cs typeface="Arial"/>
                        </a:rPr>
                        <a:t>$1,447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dirty="0"/>
                        <a:t>$1,972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52934334-D413-41C2-AD9F-B63C52862698}"/>
              </a:ext>
            </a:extLst>
          </p:cNvPr>
          <p:cNvSpPr/>
          <p:nvPr/>
        </p:nvSpPr>
        <p:spPr>
          <a:xfrm>
            <a:off x="3352800" y="2576315"/>
            <a:ext cx="3555999" cy="267059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6E00051-89C1-4FCD-AE84-8115A3C0D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</p:spPr>
        <p:txBody>
          <a:bodyPr>
            <a:normAutofit/>
          </a:bodyPr>
          <a:lstStyle/>
          <a:p>
            <a:r>
              <a:rPr lang="en-US" sz="6000" dirty="0"/>
              <a:t>Parks &amp; Recreation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541FB9-C3B8-44B6-BBCF-01894DB92EAE}"/>
              </a:ext>
            </a:extLst>
          </p:cNvPr>
          <p:cNvSpPr txBox="1"/>
          <p:nvPr/>
        </p:nvSpPr>
        <p:spPr>
          <a:xfrm>
            <a:off x="588022" y="5300234"/>
            <a:ext cx="10039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*Over the next four years</a:t>
            </a:r>
          </a:p>
        </p:txBody>
      </p:sp>
    </p:spTree>
    <p:extLst>
      <p:ext uri="{BB962C8B-B14F-4D97-AF65-F5344CB8AC3E}">
        <p14:creationId xmlns:p14="http://schemas.microsoft.com/office/powerpoint/2010/main" val="2916706113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711" y="1771654"/>
            <a:ext cx="11354765" cy="90775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Impact Fee Comparison (continued)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33</a:t>
            </a:fld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39604DE-A9BD-419C-8E54-AD9CB115AB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678026"/>
              </p:ext>
            </p:extLst>
          </p:nvPr>
        </p:nvGraphicFramePr>
        <p:xfrm>
          <a:off x="588022" y="2595145"/>
          <a:ext cx="9966960" cy="2651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3585698789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3924593415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714882543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3953758676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1328614055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3061298541"/>
                    </a:ext>
                  </a:extLst>
                </a:gridCol>
              </a:tblGrid>
              <a:tr h="223507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Land Use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Unit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Palm Beach County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Miami-Dade County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St. Lucie County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Orange County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4649956"/>
                  </a:ext>
                </a:extLst>
              </a:tr>
              <a:tr h="223507">
                <a:tc vMerge="1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Land Use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Unit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Current Adopted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Calculated (Excl. Land)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HB 337 Capped*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Miami-Dade County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St. Lucie County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Orange County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Study</a:t>
                      </a:r>
                      <a:r>
                        <a:rPr lang="en-US" sz="1400" b="0" baseline="0" dirty="0"/>
                        <a:t> Date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2017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Assessed Portion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100%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l"/>
                      <a:r>
                        <a:rPr lang="en-US" sz="1400" b="1" i="1" dirty="0"/>
                        <a:t>Residential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037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Single Family (2,000 sq ft)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$860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$1,474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$1,290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$2,613-$4,154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$1,707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$1,721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7037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Multi-Family (1,300 sq ft)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$734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$1,179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$1,101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$1,619-$2,439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$1,523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$1,165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7037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Mobile Home (1,300 sq ft)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$734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$1,179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$1,101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$2,613-$4,154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$1,118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$1,283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52934334-D413-41C2-AD9F-B63C52862698}"/>
              </a:ext>
            </a:extLst>
          </p:cNvPr>
          <p:cNvSpPr/>
          <p:nvPr/>
        </p:nvSpPr>
        <p:spPr>
          <a:xfrm>
            <a:off x="3333044" y="2576315"/>
            <a:ext cx="3575756" cy="267059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6E00051-89C1-4FCD-AE84-8115A3C0D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</p:spPr>
        <p:txBody>
          <a:bodyPr>
            <a:normAutofit/>
          </a:bodyPr>
          <a:lstStyle/>
          <a:p>
            <a:r>
              <a:rPr lang="en-US" sz="6000" dirty="0"/>
              <a:t>Parks and Recreation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B484EB-43D5-49C1-BBFA-3BBB4C3E01AF}"/>
              </a:ext>
            </a:extLst>
          </p:cNvPr>
          <p:cNvSpPr txBox="1"/>
          <p:nvPr/>
        </p:nvSpPr>
        <p:spPr>
          <a:xfrm>
            <a:off x="588022" y="5265735"/>
            <a:ext cx="10039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*Over the next four years</a:t>
            </a:r>
          </a:p>
        </p:txBody>
      </p:sp>
    </p:spTree>
    <p:extLst>
      <p:ext uri="{BB962C8B-B14F-4D97-AF65-F5344CB8AC3E}">
        <p14:creationId xmlns:p14="http://schemas.microsoft.com/office/powerpoint/2010/main" val="2773229510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Parks and Recreation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34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712" y="1745020"/>
            <a:ext cx="11354764" cy="481434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Review of Benefit Districts:</a:t>
            </a:r>
          </a:p>
          <a:p>
            <a:pPr lvl="1">
              <a:lnSpc>
                <a:spcPct val="120000"/>
              </a:lnSpc>
            </a:pPr>
            <a:r>
              <a:rPr lang="en-US" sz="3200" dirty="0">
                <a:solidFill>
                  <a:srgbClr val="FFC000"/>
                </a:solidFill>
              </a:rPr>
              <a:t>Based on: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Geographic boundaries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Location of existing parks &amp; future projects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Impact fee revenue and expenditure distribution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Visitation data from Palm Beach County</a:t>
            </a:r>
          </a:p>
          <a:p>
            <a:pPr lvl="1">
              <a:lnSpc>
                <a:spcPct val="120000"/>
              </a:lnSpc>
            </a:pPr>
            <a:r>
              <a:rPr lang="en-US" sz="3200" dirty="0">
                <a:solidFill>
                  <a:srgbClr val="FFC000"/>
                </a:solidFill>
              </a:rPr>
              <a:t>Recommendations:</a:t>
            </a:r>
            <a:endParaRPr lang="en-US" sz="3200" dirty="0"/>
          </a:p>
          <a:p>
            <a:pPr lvl="2">
              <a:lnSpc>
                <a:spcPct val="120000"/>
              </a:lnSpc>
            </a:pPr>
            <a:r>
              <a:rPr lang="en-US" sz="2800" dirty="0"/>
              <a:t>From Three to Two districts</a:t>
            </a:r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88267567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35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6E00051-89C1-4FCD-AE84-8115A3C0D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</p:spPr>
        <p:txBody>
          <a:bodyPr>
            <a:normAutofit/>
          </a:bodyPr>
          <a:lstStyle/>
          <a:p>
            <a:r>
              <a:rPr lang="en-US" sz="6000" dirty="0"/>
              <a:t>Parks &amp; Recreation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7159474-2195-4D05-AB56-600E66140A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405" y="2041449"/>
            <a:ext cx="3651992" cy="47261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15" name="Text Box 2">
            <a:extLst>
              <a:ext uri="{FF2B5EF4-FFF2-40B4-BE49-F238E27FC236}">
                <a16:creationId xmlns:a16="http://schemas.microsoft.com/office/drawing/2014/main" id="{C95A3728-E057-4945-A2FD-EC697E8AC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6553" y="2517146"/>
            <a:ext cx="1062990" cy="478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Zone 1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id="{2196B3A0-C16D-4FCD-B5B9-996353AB9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286" y="3957548"/>
            <a:ext cx="1062990" cy="478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Zone 2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 Box 2">
            <a:extLst>
              <a:ext uri="{FF2B5EF4-FFF2-40B4-BE49-F238E27FC236}">
                <a16:creationId xmlns:a16="http://schemas.microsoft.com/office/drawing/2014/main" id="{7F2F602E-6466-4F16-A714-8AA0774DB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0781" y="5599968"/>
            <a:ext cx="1062990" cy="478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Zone 3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D075D8-6857-4D26-824B-65808CD66BB2}"/>
              </a:ext>
            </a:extLst>
          </p:cNvPr>
          <p:cNvSpPr txBox="1"/>
          <p:nvPr/>
        </p:nvSpPr>
        <p:spPr>
          <a:xfrm>
            <a:off x="1699406" y="1689190"/>
            <a:ext cx="3651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Existing Parks &amp; Rec Benefit Zones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1795E5-7DE8-4893-9295-69BBEDDACD0A}"/>
              </a:ext>
            </a:extLst>
          </p:cNvPr>
          <p:cNvSpPr txBox="1"/>
          <p:nvPr/>
        </p:nvSpPr>
        <p:spPr>
          <a:xfrm>
            <a:off x="6543901" y="1690712"/>
            <a:ext cx="3651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Proposed Parks &amp; Rec Benefit Zones</a:t>
            </a: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1A6BE045-E5DB-E20D-0508-14AAF89FC4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408" y="2041449"/>
            <a:ext cx="3652010" cy="472613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8" name="Text Box 2">
            <a:extLst>
              <a:ext uri="{FF2B5EF4-FFF2-40B4-BE49-F238E27FC236}">
                <a16:creationId xmlns:a16="http://schemas.microsoft.com/office/drawing/2014/main" id="{7CDBBDE2-CC77-BE8A-176B-0A372A771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3954" y="2517146"/>
            <a:ext cx="1062990" cy="478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Zone 1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 Box 2">
            <a:extLst>
              <a:ext uri="{FF2B5EF4-FFF2-40B4-BE49-F238E27FC236}">
                <a16:creationId xmlns:a16="http://schemas.microsoft.com/office/drawing/2014/main" id="{13CF0ED1-CA35-EF06-1F7F-B4031D431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723" y="4819831"/>
            <a:ext cx="1062990" cy="478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Zone 2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046564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Parks and Recreation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36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712" y="1771654"/>
            <a:ext cx="11354764" cy="481434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Revenue Projections</a:t>
            </a:r>
          </a:p>
          <a:p>
            <a:pPr lvl="1">
              <a:lnSpc>
                <a:spcPct val="120000"/>
              </a:lnSpc>
            </a:pPr>
            <a:r>
              <a:rPr lang="en-US" sz="3200" dirty="0">
                <a:solidFill>
                  <a:srgbClr val="FFC000"/>
                </a:solidFill>
              </a:rPr>
              <a:t>Based on permitting levels from 2015+</a:t>
            </a:r>
            <a:endParaRPr lang="en-US" sz="3200" dirty="0"/>
          </a:p>
          <a:p>
            <a:pPr lvl="2">
              <a:lnSpc>
                <a:spcPct val="120000"/>
              </a:lnSpc>
            </a:pPr>
            <a:r>
              <a:rPr lang="en-US" sz="2800" dirty="0"/>
              <a:t>Full calculated rates ≈$10.2 million per year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HB 337 capped rates ≈$4.6 million per year</a:t>
            </a:r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21637362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Parks and Recreation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37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712" y="1771654"/>
            <a:ext cx="11354764" cy="4814341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Revenue Projections</a:t>
            </a:r>
          </a:p>
          <a:p>
            <a:pPr lvl="1">
              <a:lnSpc>
                <a:spcPct val="120000"/>
              </a:lnSpc>
            </a:pPr>
            <a:r>
              <a:rPr lang="en-US" sz="3200" dirty="0">
                <a:solidFill>
                  <a:srgbClr val="FFC000"/>
                </a:solidFill>
              </a:rPr>
              <a:t>Examples of projects eligible for impact fee funding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Villages of Windsor Park:  $8 million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Milani Park:  $3 million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West Delray Regional Expansion: $2 million</a:t>
            </a:r>
          </a:p>
          <a:p>
            <a:pPr lvl="2">
              <a:lnSpc>
                <a:spcPct val="120000"/>
              </a:lnSpc>
            </a:pPr>
            <a:r>
              <a:rPr lang="en-US" sz="2800" dirty="0" err="1"/>
              <a:t>Okeeheelee</a:t>
            </a:r>
            <a:r>
              <a:rPr lang="en-US" sz="2800" dirty="0"/>
              <a:t> South Phase 3 Development:  $25 million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John Prince Park Mound Circle Phase 2:  $2.2 million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Karen Marcus Preserve Park:  $15 million  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Lantana District “I” Property:  $15 million</a:t>
            </a:r>
          </a:p>
          <a:p>
            <a:pPr lvl="2">
              <a:lnSpc>
                <a:spcPct val="120000"/>
              </a:lnSpc>
            </a:pPr>
            <a:r>
              <a:rPr lang="en-US" sz="2800" dirty="0" err="1"/>
              <a:t>Sansbury</a:t>
            </a:r>
            <a:r>
              <a:rPr lang="en-US" sz="2800" dirty="0"/>
              <a:t> Way Property:  $15 million</a:t>
            </a:r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70243998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9EB4C6-7A31-4DAF-A953-6044E3788C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9" r="16486" b="3714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6000" dirty="0">
                <a:solidFill>
                  <a:srgbClr val="FFFFFF"/>
                </a:solidFill>
                <a:latin typeface="+mj-lt"/>
              </a:rPr>
              <a:t>Public </a:t>
            </a:r>
            <a:br>
              <a:rPr lang="en-US" sz="6000" dirty="0">
                <a:solidFill>
                  <a:srgbClr val="FFFFFF"/>
                </a:solidFill>
                <a:latin typeface="+mj-lt"/>
              </a:rPr>
            </a:br>
            <a:r>
              <a:rPr lang="en-US" sz="6000" dirty="0">
                <a:solidFill>
                  <a:srgbClr val="FFFFFF"/>
                </a:solidFill>
                <a:latin typeface="+mj-lt"/>
              </a:rPr>
              <a:t>Buildings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512B48DC-2FB6-4170-9634-EF7CCDE27CCB}" type="slidenum">
              <a:rPr lang="en-US" sz="1100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38</a:t>
            </a:fld>
            <a:endParaRPr lang="en-US" sz="110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68522316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Public Buildings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39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712" y="1771654"/>
            <a:ext cx="11354764" cy="4814341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Inventory</a:t>
            </a:r>
          </a:p>
          <a:p>
            <a:pPr lvl="1">
              <a:lnSpc>
                <a:spcPct val="120000"/>
              </a:lnSpc>
            </a:pPr>
            <a:r>
              <a:rPr lang="en-US" sz="3200" dirty="0">
                <a:solidFill>
                  <a:srgbClr val="FFC000"/>
                </a:solidFill>
              </a:rPr>
              <a:t>General Government Buildings</a:t>
            </a:r>
            <a:endParaRPr lang="en-US" sz="3200" dirty="0"/>
          </a:p>
          <a:p>
            <a:pPr lvl="2">
              <a:lnSpc>
                <a:spcPct val="120000"/>
              </a:lnSpc>
            </a:pPr>
            <a:r>
              <a:rPr lang="en-US" sz="2800" dirty="0"/>
              <a:t>≈6.5 M vs. </a:t>
            </a:r>
            <a:r>
              <a:rPr lang="en-US" sz="2800" dirty="0">
                <a:solidFill>
                  <a:srgbClr val="FFC000"/>
                </a:solidFill>
              </a:rPr>
              <a:t>5.2M</a:t>
            </a:r>
            <a:r>
              <a:rPr lang="en-US" sz="2800" dirty="0"/>
              <a:t> total square feet</a:t>
            </a:r>
          </a:p>
          <a:p>
            <a:pPr lvl="3">
              <a:lnSpc>
                <a:spcPct val="120000"/>
              </a:lnSpc>
            </a:pPr>
            <a:r>
              <a:rPr lang="en-US" sz="2600" dirty="0"/>
              <a:t>Office &amp; administrative:  2.1 M sf</a:t>
            </a:r>
          </a:p>
          <a:p>
            <a:pPr lvl="3">
              <a:lnSpc>
                <a:spcPct val="120000"/>
              </a:lnSpc>
            </a:pPr>
            <a:r>
              <a:rPr lang="en-US" sz="2600" dirty="0"/>
              <a:t>Courthouse:  954,000 sf </a:t>
            </a:r>
          </a:p>
          <a:p>
            <a:pPr lvl="3">
              <a:lnSpc>
                <a:spcPct val="120000"/>
              </a:lnSpc>
            </a:pPr>
            <a:r>
              <a:rPr lang="en-US" sz="2600" dirty="0">
                <a:solidFill>
                  <a:srgbClr val="FFC000"/>
                </a:solidFill>
              </a:rPr>
              <a:t>Jail:  1.3 M sf</a:t>
            </a:r>
          </a:p>
          <a:p>
            <a:pPr lvl="3">
              <a:lnSpc>
                <a:spcPct val="120000"/>
              </a:lnSpc>
            </a:pPr>
            <a:r>
              <a:rPr lang="en-US" sz="2600" dirty="0"/>
              <a:t>Industrial:  464,000 sf</a:t>
            </a:r>
          </a:p>
          <a:p>
            <a:pPr lvl="3">
              <a:lnSpc>
                <a:spcPct val="120000"/>
              </a:lnSpc>
            </a:pPr>
            <a:r>
              <a:rPr lang="en-US" sz="2600" dirty="0"/>
              <a:t>Industrial support:  1.7 M sf 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≈620 acres of land (</a:t>
            </a:r>
            <a:r>
              <a:rPr lang="en-US" sz="2800" dirty="0">
                <a:solidFill>
                  <a:srgbClr val="FFC000"/>
                </a:solidFill>
              </a:rPr>
              <a:t>462 acres </a:t>
            </a:r>
            <a:r>
              <a:rPr lang="en-US" sz="2800" dirty="0"/>
              <a:t>excluding jail acreage)</a:t>
            </a:r>
          </a:p>
          <a:p>
            <a:pPr lvl="1">
              <a:lnSpc>
                <a:spcPct val="120000"/>
              </a:lnSpc>
            </a:pPr>
            <a:r>
              <a:rPr lang="en-US" sz="3200" dirty="0"/>
              <a:t>Unit Costs: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Buildings: </a:t>
            </a:r>
            <a:r>
              <a:rPr lang="en-US" sz="2800" i="1" dirty="0">
                <a:solidFill>
                  <a:srgbClr val="FFC000"/>
                </a:solidFill>
              </a:rPr>
              <a:t>$248 </a:t>
            </a:r>
            <a:r>
              <a:rPr lang="en-US" sz="2800" dirty="0"/>
              <a:t>per square foot (range from $55 per sf to $400 per sf) 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Land: </a:t>
            </a:r>
            <a:r>
              <a:rPr lang="en-US" sz="2800" dirty="0">
                <a:solidFill>
                  <a:srgbClr val="FFC000"/>
                </a:solidFill>
              </a:rPr>
              <a:t>$</a:t>
            </a:r>
            <a:r>
              <a:rPr lang="en-US" sz="2800" i="1" dirty="0">
                <a:solidFill>
                  <a:srgbClr val="FFC000"/>
                </a:solidFill>
              </a:rPr>
              <a:t>200,000</a:t>
            </a:r>
            <a:r>
              <a:rPr lang="en-US" sz="2800" dirty="0"/>
              <a:t> per acre</a:t>
            </a:r>
          </a:p>
          <a:p>
            <a:pPr lvl="2">
              <a:lnSpc>
                <a:spcPct val="120000"/>
              </a:lnSpc>
            </a:pPr>
            <a:endParaRPr lang="en-US" sz="2800" dirty="0"/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  <p:pic>
        <p:nvPicPr>
          <p:cNvPr id="6" name="Picture 5" descr="A picture containing text, ceiling, indoor&#10;&#10;Description automatically generated">
            <a:extLst>
              <a:ext uri="{FF2B5EF4-FFF2-40B4-BE49-F238E27FC236}">
                <a16:creationId xmlns:a16="http://schemas.microsoft.com/office/drawing/2014/main" id="{8DC5AE59-E7B0-45D8-86CE-9516F59F40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14" y="2554506"/>
            <a:ext cx="3641348" cy="241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2276260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711" y="1771654"/>
            <a:ext cx="11354765" cy="421766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Technical study update started in </a:t>
            </a:r>
            <a:r>
              <a:rPr lang="en-US" dirty="0">
                <a:solidFill>
                  <a:srgbClr val="FFC000"/>
                </a:solidFill>
              </a:rPr>
              <a:t>February 2021 </a:t>
            </a:r>
          </a:p>
          <a:p>
            <a:pPr>
              <a:lnSpc>
                <a:spcPct val="110000"/>
              </a:lnSpc>
            </a:pPr>
            <a:r>
              <a:rPr lang="en-US" dirty="0"/>
              <a:t>Presented initial study findings on </a:t>
            </a:r>
            <a:r>
              <a:rPr lang="en-US" dirty="0">
                <a:solidFill>
                  <a:srgbClr val="FFC000"/>
                </a:solidFill>
              </a:rPr>
              <a:t>April 1, 2022</a:t>
            </a:r>
          </a:p>
          <a:p>
            <a:pPr>
              <a:lnSpc>
                <a:spcPct val="110000"/>
              </a:lnSpc>
            </a:pPr>
            <a:r>
              <a:rPr lang="en-US" dirty="0"/>
              <a:t>Reviewed law enforcement impact fee calculations and revised fire rescue impact fee calculations on </a:t>
            </a:r>
            <a:r>
              <a:rPr lang="en-US" dirty="0">
                <a:solidFill>
                  <a:srgbClr val="FFC000"/>
                </a:solidFill>
              </a:rPr>
              <a:t>April 22, 2022</a:t>
            </a:r>
          </a:p>
          <a:p>
            <a:pPr>
              <a:lnSpc>
                <a:spcPct val="110000"/>
              </a:lnSpc>
            </a:pPr>
            <a:r>
              <a:rPr lang="en-US" dirty="0"/>
              <a:t>Recommendations discussed on </a:t>
            </a:r>
            <a:r>
              <a:rPr lang="en-US" dirty="0">
                <a:solidFill>
                  <a:srgbClr val="FFC000"/>
                </a:solidFill>
              </a:rPr>
              <a:t>May 6, 2022: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Acceptance of roads, schools and library fees as presented on </a:t>
            </a:r>
            <a:r>
              <a:rPr lang="en-US" dirty="0">
                <a:solidFill>
                  <a:srgbClr val="FFC000"/>
                </a:solidFill>
              </a:rPr>
              <a:t>April 1</a:t>
            </a:r>
            <a:r>
              <a:rPr lang="en-US" baseline="30000" dirty="0">
                <a:solidFill>
                  <a:srgbClr val="FFC000"/>
                </a:solidFill>
              </a:rPr>
              <a:t>st</a:t>
            </a:r>
            <a:r>
              <a:rPr lang="en-US" dirty="0">
                <a:solidFill>
                  <a:srgbClr val="FFC000"/>
                </a:solidFill>
              </a:rPr>
              <a:t>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Acceptance of fire rescue impact fee as presented on </a:t>
            </a:r>
            <a:r>
              <a:rPr lang="en-US" dirty="0">
                <a:solidFill>
                  <a:srgbClr val="FFC000"/>
                </a:solidFill>
              </a:rPr>
              <a:t>April 22</a:t>
            </a:r>
            <a:r>
              <a:rPr lang="en-US" baseline="30000" dirty="0">
                <a:solidFill>
                  <a:srgbClr val="FFC000"/>
                </a:solidFill>
              </a:rPr>
              <a:t>nd</a:t>
            </a:r>
            <a:r>
              <a:rPr lang="en-US" dirty="0">
                <a:solidFill>
                  <a:srgbClr val="FFC000"/>
                </a:solidFill>
              </a:rPr>
              <a:t>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Acceptance of parks impact fee calculations without land value.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Acceptance of public buildings impact fee calculations without jail facilities.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Additional data/information for law enforcement impact fee.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1972FC8-82F9-444C-9FFF-8F9AEBFA8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</p:spPr>
        <p:txBody>
          <a:bodyPr>
            <a:normAutofit/>
          </a:bodyPr>
          <a:lstStyle/>
          <a:p>
            <a:r>
              <a:rPr lang="en-US" sz="6000" dirty="0"/>
              <a:t>Background/Purpose</a:t>
            </a:r>
          </a:p>
        </p:txBody>
      </p:sp>
    </p:spTree>
    <p:extLst>
      <p:ext uri="{BB962C8B-B14F-4D97-AF65-F5344CB8AC3E}">
        <p14:creationId xmlns:p14="http://schemas.microsoft.com/office/powerpoint/2010/main" val="3375615142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Public Buildings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40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711" y="1771654"/>
            <a:ext cx="11354765" cy="165734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Level of Service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	Service Area:  </a:t>
            </a:r>
            <a:r>
              <a:rPr lang="en-US" sz="3500" b="1" dirty="0">
                <a:solidFill>
                  <a:srgbClr val="FFC000"/>
                </a:solidFill>
              </a:rPr>
              <a:t>Countywide</a:t>
            </a:r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692811"/>
              </p:ext>
            </p:extLst>
          </p:nvPr>
        </p:nvGraphicFramePr>
        <p:xfrm>
          <a:off x="645194" y="3538868"/>
          <a:ext cx="7791080" cy="204270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697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23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17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887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Variable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All Buildings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Excluding Jail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998">
                <a:tc>
                  <a:txBody>
                    <a:bodyPr/>
                    <a:lstStyle/>
                    <a:p>
                      <a:r>
                        <a:rPr lang="en-US" sz="1800" baseline="0" dirty="0"/>
                        <a:t>Functional Population (Countywide)</a:t>
                      </a:r>
                      <a:endParaRPr lang="en-US" sz="1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1,567,886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998">
                <a:tc>
                  <a:txBody>
                    <a:bodyPr/>
                    <a:lstStyle/>
                    <a:p>
                      <a:r>
                        <a:rPr lang="en-US" sz="1800" dirty="0"/>
                        <a:t>Public Buildings Square Footage (Primary </a:t>
                      </a:r>
                      <a:r>
                        <a:rPr lang="en-US" sz="1800" dirty="0" err="1"/>
                        <a:t>Bldgs</a:t>
                      </a:r>
                      <a:r>
                        <a:rPr lang="en-US" sz="18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6,518,792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5,210,845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998">
                <a:tc>
                  <a:txBody>
                    <a:bodyPr/>
                    <a:lstStyle/>
                    <a:p>
                      <a:r>
                        <a:rPr lang="en-US" sz="1800" b="1" dirty="0"/>
                        <a:t>Achieved LOS (Square Feet per Resident)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4.16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3.32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349875" y="5183341"/>
            <a:ext cx="3086399" cy="396639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491553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Public Buildings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41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Cost Component</a:t>
            </a:r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5FDF489-D74B-4CDB-AE4A-03958862F6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514721"/>
              </p:ext>
            </p:extLst>
          </p:nvPr>
        </p:nvGraphicFramePr>
        <p:xfrm>
          <a:off x="596712" y="2613060"/>
          <a:ext cx="7955280" cy="2768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846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Variable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All Public Buildings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Public Buildings </a:t>
                      </a:r>
                    </a:p>
                    <a:p>
                      <a:pPr algn="ctr"/>
                      <a:r>
                        <a:rPr lang="en-US" sz="1800" dirty="0"/>
                        <a:t>Excl. Jail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Building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$1.639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$1.214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Land </a:t>
                      </a:r>
                      <a:r>
                        <a:rPr lang="en-US" sz="1800" baseline="0" dirty="0"/>
                        <a:t>Value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sng" dirty="0"/>
                        <a:t>$0.124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sng" dirty="0"/>
                        <a:t>0.092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Total Asset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≈$1.763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$1.307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Service Area Population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1,567,886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0458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Total Impact Cost per Functional Resident</a:t>
                      </a:r>
                      <a:endParaRPr lang="en-US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≈$1,125</a:t>
                      </a:r>
                      <a:endParaRPr lang="en-US" sz="1800" b="1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≈$832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95CE595A-AACF-B76A-A876-0737F12842DD}"/>
              </a:ext>
            </a:extLst>
          </p:cNvPr>
          <p:cNvSpPr/>
          <p:nvPr/>
        </p:nvSpPr>
        <p:spPr>
          <a:xfrm>
            <a:off x="5465593" y="4986762"/>
            <a:ext cx="3086399" cy="396639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331300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Public Buildings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42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753" y="1738867"/>
            <a:ext cx="9290029" cy="76736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Net Impact Cost</a:t>
            </a:r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DA12F0A-EEB2-4165-8037-FBFF13BF19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027128"/>
              </p:ext>
            </p:extLst>
          </p:nvPr>
        </p:nvGraphicFramePr>
        <p:xfrm>
          <a:off x="1403777" y="2566220"/>
          <a:ext cx="7046541" cy="3992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667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9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9405">
                  <a:extLst>
                    <a:ext uri="{9D8B030D-6E8A-4147-A177-3AD203B41FA5}">
                      <a16:colId xmlns:a16="http://schemas.microsoft.com/office/drawing/2014/main" val="25916844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Variable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All Buildings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Excluding Jail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r>
                        <a:rPr lang="en-US" sz="1600" b="1" i="1" dirty="0"/>
                        <a:t>Impact Cost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i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9445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/>
                        <a:t>Total Impact Cost per Functional Resident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$1,125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$832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r>
                        <a:rPr lang="en-US" sz="1600" b="1" i="1" dirty="0"/>
                        <a:t>Revenue</a:t>
                      </a:r>
                      <a:r>
                        <a:rPr lang="en-US" sz="1600" b="1" i="1" baseline="0" dirty="0"/>
                        <a:t> Credit</a:t>
                      </a:r>
                      <a:endParaRPr lang="en-US" sz="1600" b="1" i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800" b="1" i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i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l"/>
                      <a:r>
                        <a:rPr lang="en-US" sz="1600" b="0" baseline="0" dirty="0"/>
                        <a:t>Total Credit per Functional Resident</a:t>
                      </a:r>
                    </a:p>
                  </a:txBody>
                  <a:tcPr>
                    <a:solidFill>
                      <a:srgbClr val="D5E3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600" b="0" baseline="0" dirty="0"/>
                    </a:p>
                  </a:txBody>
                  <a:tcPr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4011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/>
                        <a:t> - Residential Land Uses</a:t>
                      </a:r>
                    </a:p>
                  </a:txBody>
                  <a:tcPr>
                    <a:solidFill>
                      <a:srgbClr val="EBF1E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$161</a:t>
                      </a:r>
                    </a:p>
                  </a:txBody>
                  <a:tcPr>
                    <a:solidFill>
                      <a:srgbClr val="EBF1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b="0" dirty="0"/>
                    </a:p>
                  </a:txBody>
                  <a:tcPr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4133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/>
                        <a:t> - Non-Residential Land Uses</a:t>
                      </a:r>
                    </a:p>
                  </a:txBody>
                  <a:tcPr>
                    <a:solidFill>
                      <a:srgbClr val="D5E3C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$156</a:t>
                      </a:r>
                    </a:p>
                  </a:txBody>
                  <a:tcPr>
                    <a:solidFill>
                      <a:srgbClr val="D5E3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b="0" dirty="0"/>
                    </a:p>
                  </a:txBody>
                  <a:tcPr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19865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r>
                        <a:rPr lang="en-US" sz="1600" b="1" i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Net Impact Cost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i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l"/>
                      <a:r>
                        <a:rPr lang="en-US" sz="1600" b="0" baseline="0" dirty="0"/>
                        <a:t>Net Impact Cost per Functional Resident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600" b="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67232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b="1" baseline="0" dirty="0"/>
                        <a:t> - Residential Land Uses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$964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$671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b="1" baseline="0" dirty="0"/>
                        <a:t> - Non-Residential Land Uses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$969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$676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72173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4356961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Public Buildings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43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711" y="1587544"/>
            <a:ext cx="11354765" cy="481434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Calculated Impact Fee</a:t>
            </a:r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94964"/>
              </p:ext>
            </p:extLst>
          </p:nvPr>
        </p:nvGraphicFramePr>
        <p:xfrm>
          <a:off x="652115" y="2511255"/>
          <a:ext cx="10289154" cy="3413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611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2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28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28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2898">
                  <a:extLst>
                    <a:ext uri="{9D8B030D-6E8A-4147-A177-3AD203B41FA5}">
                      <a16:colId xmlns:a16="http://schemas.microsoft.com/office/drawing/2014/main" val="1890453535"/>
                    </a:ext>
                  </a:extLst>
                </a:gridCol>
                <a:gridCol w="1112898">
                  <a:extLst>
                    <a:ext uri="{9D8B030D-6E8A-4147-A177-3AD203B41FA5}">
                      <a16:colId xmlns:a16="http://schemas.microsoft.com/office/drawing/2014/main" val="3525704043"/>
                    </a:ext>
                  </a:extLst>
                </a:gridCol>
                <a:gridCol w="1112898">
                  <a:extLst>
                    <a:ext uri="{9D8B030D-6E8A-4147-A177-3AD203B41FA5}">
                      <a16:colId xmlns:a16="http://schemas.microsoft.com/office/drawing/2014/main" val="4216800537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Land 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Functional Residents Per 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 dirty="0"/>
                        <a:t> Calcul</a:t>
                      </a:r>
                      <a:r>
                        <a:rPr lang="en-US" sz="1600" dirty="0"/>
                        <a:t>ated </a:t>
                      </a:r>
                      <a:r>
                        <a:rPr lang="en-US" sz="1600" baseline="0" dirty="0"/>
                        <a:t> Fee (All </a:t>
                      </a:r>
                      <a:r>
                        <a:rPr lang="en-US" sz="1600" baseline="0" dirty="0" err="1"/>
                        <a:t>Bldgs</a:t>
                      </a:r>
                      <a:r>
                        <a:rPr lang="en-US" sz="1600" baseline="0" dirty="0"/>
                        <a:t>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Calculated Fee (Excl. Jail)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Current Adopted Fee (2012)*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HB 337 Capped Fee**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96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dirty="0"/>
                        <a:t>Residential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600" dirty="0"/>
                        <a:t>801 to 1,399 sf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du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1.31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$1,263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$879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$171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$256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806076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600" dirty="0"/>
                        <a:t>2,000 to 3,599 sf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du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1.63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$1,572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$1,094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$223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$334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764539"/>
                  </a:ext>
                </a:extLst>
              </a:tr>
              <a:tr h="212502">
                <a:tc gridSpan="7">
                  <a:txBody>
                    <a:bodyPr/>
                    <a:lstStyle/>
                    <a:p>
                      <a:r>
                        <a:rPr lang="en-US" sz="1600" b="1" i="1" dirty="0"/>
                        <a:t>Non-Residential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i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i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pPr algn="l"/>
                      <a:r>
                        <a:rPr lang="en-US" sz="1600" b="0" baseline="0" dirty="0"/>
                        <a:t> Light Industrial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1,000 sf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0.48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$465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$325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$111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pPr algn="l"/>
                      <a:r>
                        <a:rPr lang="en-US" sz="1600" b="0" i="0" dirty="0"/>
                        <a:t> Office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1,000 sf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0.98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$950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$663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$131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$196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600" b="0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Retail/Shopping Center (40K-150K </a:t>
                      </a:r>
                      <a:r>
                        <a:rPr lang="en-US" sz="1600" b="0" i="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sfgla</a:t>
                      </a:r>
                      <a:r>
                        <a:rPr lang="en-US" sz="1600" b="0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1,000 </a:t>
                      </a:r>
                      <a:r>
                        <a:rPr lang="en-US" sz="1600" b="0" dirty="0" err="1"/>
                        <a:t>sfgla</a:t>
                      </a:r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2.58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$2,502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$1,745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$336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$504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695AEC5-2737-4762-BD32-3DCF9322BAF2}"/>
              </a:ext>
            </a:extLst>
          </p:cNvPr>
          <p:cNvSpPr/>
          <p:nvPr/>
        </p:nvSpPr>
        <p:spPr>
          <a:xfrm>
            <a:off x="6484320" y="2511255"/>
            <a:ext cx="2228756" cy="341376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D7A809-305C-4653-863A-71826E58F364}"/>
              </a:ext>
            </a:extLst>
          </p:cNvPr>
          <p:cNvSpPr txBox="1"/>
          <p:nvPr/>
        </p:nvSpPr>
        <p:spPr>
          <a:xfrm>
            <a:off x="652115" y="6244953"/>
            <a:ext cx="10039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 Based on 2012 study, adopted at 27%</a:t>
            </a:r>
          </a:p>
          <a:p>
            <a:r>
              <a:rPr lang="en-US" sz="1200" dirty="0">
                <a:solidFill>
                  <a:schemeClr val="bg1"/>
                </a:solidFill>
              </a:rPr>
              <a:t>** Over the next four years</a:t>
            </a:r>
          </a:p>
        </p:txBody>
      </p:sp>
    </p:spTree>
    <p:extLst>
      <p:ext uri="{BB962C8B-B14F-4D97-AF65-F5344CB8AC3E}">
        <p14:creationId xmlns:p14="http://schemas.microsoft.com/office/powerpoint/2010/main" val="2130910251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6752C1-8977-4232-96F0-5F4079BC4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44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89F8AD8-7BDB-40BA-9982-C18738C69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711" y="1771654"/>
            <a:ext cx="11354765" cy="481434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Impact Fee Component Changes since 2014-18 Study:</a:t>
            </a:r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CD58C39-E188-4A97-9FC9-D233151C1D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729996"/>
              </p:ext>
            </p:extLst>
          </p:nvPr>
        </p:nvGraphicFramePr>
        <p:xfrm>
          <a:off x="976543" y="2795925"/>
          <a:ext cx="8735628" cy="2834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317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6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0326">
                  <a:extLst>
                    <a:ext uri="{9D8B030D-6E8A-4147-A177-3AD203B41FA5}">
                      <a16:colId xmlns:a16="http://schemas.microsoft.com/office/drawing/2014/main" val="4252248806"/>
                    </a:ext>
                  </a:extLst>
                </a:gridCol>
                <a:gridCol w="12517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Input Variable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2014-18 Study (Not Adopted)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2021 Study (All </a:t>
                      </a:r>
                      <a:r>
                        <a:rPr lang="en-US" sz="1800" dirty="0" err="1"/>
                        <a:t>Bldgs</a:t>
                      </a:r>
                      <a:r>
                        <a:rPr lang="en-US" sz="18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% Change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014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dirty="0"/>
                        <a:t>Residential 2,000 – 3,599 sf (per du)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r>
                        <a:rPr lang="en-US" sz="1800" b="0" i="0" dirty="0"/>
                        <a:t>Total Impact Cost per Functional Resident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$1,014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$1,126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+11%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254423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r>
                        <a:rPr lang="en-US" sz="1800" b="0" i="0" dirty="0"/>
                        <a:t>Total Credit per Functional Resident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$197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$161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-18%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4795978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r>
                        <a:rPr lang="en-US" sz="1800" b="1" i="0" dirty="0"/>
                        <a:t>Net Impact Cost per Functional Resident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0" dirty="0">
                          <a:solidFill>
                            <a:schemeClr val="tx1"/>
                          </a:solidFill>
                        </a:rPr>
                        <a:t>$817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$965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+11%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254503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r>
                        <a:rPr lang="en-US" sz="1800" b="0" i="0" dirty="0"/>
                        <a:t>Functional Residents per 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1.56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pPr algn="l"/>
                      <a:r>
                        <a:rPr lang="en-US" sz="1800" b="1" i="0" baseline="0" dirty="0">
                          <a:solidFill>
                            <a:srgbClr val="FF0000"/>
                          </a:solidFill>
                        </a:rPr>
                        <a:t>Calculated Impact Fee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dirty="0">
                          <a:solidFill>
                            <a:srgbClr val="FF0000"/>
                          </a:solidFill>
                        </a:rPr>
                        <a:t>≈</a:t>
                      </a:r>
                      <a:r>
                        <a:rPr lang="en-US" sz="1800" b="1" i="0" dirty="0">
                          <a:solidFill>
                            <a:srgbClr val="FF0000"/>
                          </a:solidFill>
                        </a:rPr>
                        <a:t>$1,275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$1,573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+23%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8534B1A2-9AB8-46B3-91BB-A7C18BB47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</p:spPr>
        <p:txBody>
          <a:bodyPr>
            <a:normAutofit/>
          </a:bodyPr>
          <a:lstStyle/>
          <a:p>
            <a:r>
              <a:rPr lang="en-US" sz="6000" dirty="0"/>
              <a:t>Public Buildings</a:t>
            </a:r>
          </a:p>
        </p:txBody>
      </p:sp>
    </p:spTree>
    <p:extLst>
      <p:ext uri="{BB962C8B-B14F-4D97-AF65-F5344CB8AC3E}">
        <p14:creationId xmlns:p14="http://schemas.microsoft.com/office/powerpoint/2010/main" val="2355189631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6752C1-8977-4232-96F0-5F4079BC4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45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89F8AD8-7BDB-40BA-9982-C18738C69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711" y="1771654"/>
            <a:ext cx="11354765" cy="481434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Impact Fee Component Changes since 2014-18 Study:</a:t>
            </a:r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CD58C39-E188-4A97-9FC9-D233151C1D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519121"/>
              </p:ext>
            </p:extLst>
          </p:nvPr>
        </p:nvGraphicFramePr>
        <p:xfrm>
          <a:off x="976543" y="2795925"/>
          <a:ext cx="8735628" cy="2834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317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6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0326">
                  <a:extLst>
                    <a:ext uri="{9D8B030D-6E8A-4147-A177-3AD203B41FA5}">
                      <a16:colId xmlns:a16="http://schemas.microsoft.com/office/drawing/2014/main" val="4252248806"/>
                    </a:ext>
                  </a:extLst>
                </a:gridCol>
                <a:gridCol w="12517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Input Variable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2014-18 Study (Not Adopted)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2021 Study (Excl. Jail)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% Change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014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dirty="0"/>
                        <a:t>Residential 2,000 – 3,599 sf (per du)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r>
                        <a:rPr lang="en-US" sz="1800" b="0" i="0" dirty="0"/>
                        <a:t>Total Impact Cost per Functional Resident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$1,014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$832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-18%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254423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r>
                        <a:rPr lang="en-US" sz="1800" b="0" i="0" dirty="0"/>
                        <a:t>Total Credit per Functional Resident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$197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$161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-18%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4795978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r>
                        <a:rPr lang="en-US" sz="1800" b="1" i="0" dirty="0"/>
                        <a:t>Net Impact Cost per Functional Resident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0" dirty="0">
                          <a:solidFill>
                            <a:schemeClr val="tx1"/>
                          </a:solidFill>
                        </a:rPr>
                        <a:t>$817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$671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-18%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254503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r>
                        <a:rPr lang="en-US" sz="1800" b="0" i="0" dirty="0"/>
                        <a:t>Functional Residents per 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1.56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pPr algn="l"/>
                      <a:r>
                        <a:rPr lang="en-US" sz="1800" b="1" i="0" baseline="0" dirty="0">
                          <a:solidFill>
                            <a:srgbClr val="FF0000"/>
                          </a:solidFill>
                        </a:rPr>
                        <a:t>Calculated Impact Fee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dirty="0">
                          <a:solidFill>
                            <a:srgbClr val="FF0000"/>
                          </a:solidFill>
                        </a:rPr>
                        <a:t>≈</a:t>
                      </a:r>
                      <a:r>
                        <a:rPr lang="en-US" sz="1800" b="1" i="0" dirty="0">
                          <a:solidFill>
                            <a:srgbClr val="FF0000"/>
                          </a:solidFill>
                        </a:rPr>
                        <a:t>$1,275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$1,094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-14%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8534B1A2-9AB8-46B3-91BB-A7C18BB47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</p:spPr>
        <p:txBody>
          <a:bodyPr>
            <a:normAutofit/>
          </a:bodyPr>
          <a:lstStyle/>
          <a:p>
            <a:r>
              <a:rPr lang="en-US" sz="6000" dirty="0"/>
              <a:t>Public Buildings</a:t>
            </a:r>
          </a:p>
        </p:txBody>
      </p:sp>
    </p:spTree>
    <p:extLst>
      <p:ext uri="{BB962C8B-B14F-4D97-AF65-F5344CB8AC3E}">
        <p14:creationId xmlns:p14="http://schemas.microsoft.com/office/powerpoint/2010/main" val="2685455466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Impact Fee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46</a:t>
            </a:fld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39604DE-A9BD-419C-8E54-AD9CB115AB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054167"/>
              </p:ext>
            </p:extLst>
          </p:nvPr>
        </p:nvGraphicFramePr>
        <p:xfrm>
          <a:off x="647788" y="2458590"/>
          <a:ext cx="11204690" cy="3581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629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36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3671">
                  <a:extLst>
                    <a:ext uri="{9D8B030D-6E8A-4147-A177-3AD203B41FA5}">
                      <a16:colId xmlns:a16="http://schemas.microsoft.com/office/drawing/2014/main" val="3138755753"/>
                    </a:ext>
                  </a:extLst>
                </a:gridCol>
                <a:gridCol w="973671">
                  <a:extLst>
                    <a:ext uri="{9D8B030D-6E8A-4147-A177-3AD203B41FA5}">
                      <a16:colId xmlns:a16="http://schemas.microsoft.com/office/drawing/2014/main" val="3826217145"/>
                    </a:ext>
                  </a:extLst>
                </a:gridCol>
                <a:gridCol w="1062187">
                  <a:extLst>
                    <a:ext uri="{9D8B030D-6E8A-4147-A177-3AD203B41FA5}">
                      <a16:colId xmlns:a16="http://schemas.microsoft.com/office/drawing/2014/main" val="1963791048"/>
                    </a:ext>
                  </a:extLst>
                </a:gridCol>
                <a:gridCol w="1062187">
                  <a:extLst>
                    <a:ext uri="{9D8B030D-6E8A-4147-A177-3AD203B41FA5}">
                      <a16:colId xmlns:a16="http://schemas.microsoft.com/office/drawing/2014/main" val="113010994"/>
                    </a:ext>
                  </a:extLst>
                </a:gridCol>
                <a:gridCol w="8433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3389">
                  <a:extLst>
                    <a:ext uri="{9D8B030D-6E8A-4147-A177-3AD203B41FA5}">
                      <a16:colId xmlns:a16="http://schemas.microsoft.com/office/drawing/2014/main" val="4165802763"/>
                    </a:ext>
                  </a:extLst>
                </a:gridCol>
                <a:gridCol w="843389">
                  <a:extLst>
                    <a:ext uri="{9D8B030D-6E8A-4147-A177-3AD203B41FA5}">
                      <a16:colId xmlns:a16="http://schemas.microsoft.com/office/drawing/2014/main" val="1103807872"/>
                    </a:ext>
                  </a:extLst>
                </a:gridCol>
              </a:tblGrid>
              <a:tr h="223507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Land Use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Unit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Palm Beach County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Collier County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Martin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County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St. Lucie County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1110361"/>
                  </a:ext>
                </a:extLst>
              </a:tr>
              <a:tr h="223507">
                <a:tc vMerge="1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Land Use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Unit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Current Adopted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Calculated (All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</a:rPr>
                        <a:t>Bldgs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Calculated (Excl. Jail)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HB 337 Capped*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0AD4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Collier County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Martin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County *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St. Lucie County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Study</a:t>
                      </a:r>
                      <a:r>
                        <a:rPr lang="en-US" sz="1400" b="0" baseline="0" dirty="0"/>
                        <a:t> Date</a:t>
                      </a:r>
                      <a:endParaRPr lang="en-US" sz="1400" b="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-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2012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2017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Assessed Portion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100%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gridSpan="9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Residential</a:t>
                      </a:r>
                    </a:p>
                    <a:p>
                      <a:pPr algn="ctr"/>
                      <a:endParaRPr lang="en-US" sz="100" b="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5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5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" b="0" u="non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037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Single</a:t>
                      </a:r>
                      <a:r>
                        <a:rPr lang="en-US" sz="1400" b="0" baseline="0" dirty="0"/>
                        <a:t> Family (2,000 sf)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$1,573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$1,094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$934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u="none" dirty="0"/>
                        <a:t>$646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u="none" dirty="0"/>
                        <a:t>$365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7037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Multi-Family (1,300 sf)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$1,264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$879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$444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u="none" dirty="0"/>
                        <a:t>$646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u="none" dirty="0"/>
                        <a:t>$327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1409656"/>
                  </a:ext>
                </a:extLst>
              </a:tr>
              <a:tr h="301752">
                <a:tc gridSpan="9">
                  <a:txBody>
                    <a:bodyPr/>
                    <a:lstStyle/>
                    <a:p>
                      <a:pPr algn="l"/>
                      <a:r>
                        <a:rPr lang="en-US" sz="1400" b="1" i="1" dirty="0"/>
                        <a:t>Non-Residential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067286"/>
                  </a:ext>
                </a:extLst>
              </a:tr>
              <a:tr h="137037">
                <a:tc>
                  <a:txBody>
                    <a:bodyPr/>
                    <a:lstStyle/>
                    <a:p>
                      <a:pPr algn="l"/>
                      <a:r>
                        <a:rPr lang="en-US" sz="1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Light Industrial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1,000 sf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$466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$325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u="none" dirty="0"/>
                        <a:t>$182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u="none" dirty="0"/>
                        <a:t>$74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7037">
                <a:tc>
                  <a:txBody>
                    <a:bodyPr/>
                    <a:lstStyle/>
                    <a:p>
                      <a:pPr algn="l"/>
                      <a:r>
                        <a:rPr lang="en-US" sz="1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Office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1,000</a:t>
                      </a:r>
                      <a:r>
                        <a:rPr lang="en-US" sz="1400" b="0" u="none" baseline="0" dirty="0"/>
                        <a:t> sf</a:t>
                      </a:r>
                      <a:endParaRPr lang="en-US" sz="1400" b="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$951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$663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$620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u="none" dirty="0"/>
                        <a:t>$316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u="none" dirty="0"/>
                        <a:t>$323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2127">
                <a:tc>
                  <a:txBody>
                    <a:bodyPr/>
                    <a:lstStyle/>
                    <a:p>
                      <a:r>
                        <a:rPr lang="en-US" sz="1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Retail/Shopping Center (40K to 150K </a:t>
                      </a:r>
                      <a:r>
                        <a:rPr lang="en-US" sz="1400" b="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sfgla</a:t>
                      </a:r>
                      <a:r>
                        <a:rPr lang="en-US" sz="1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1,000 </a:t>
                      </a:r>
                      <a:r>
                        <a:rPr lang="en-US" sz="1400" b="0" u="none" dirty="0" err="1"/>
                        <a:t>sfgla</a:t>
                      </a:r>
                      <a:endParaRPr lang="en-US" sz="1400" b="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$2,503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$1,745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$504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$1,275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u="none" dirty="0"/>
                        <a:t>$551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cs typeface="Arial"/>
                        </a:rPr>
                        <a:t>$547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52934334-D413-41C2-AD9F-B63C52862698}"/>
              </a:ext>
            </a:extLst>
          </p:cNvPr>
          <p:cNvSpPr/>
          <p:nvPr/>
        </p:nvSpPr>
        <p:spPr>
          <a:xfrm>
            <a:off x="5221619" y="2474359"/>
            <a:ext cx="4132588" cy="3594951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9691AD9-C437-4B6B-85BD-D3CC493AF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</p:spPr>
        <p:txBody>
          <a:bodyPr>
            <a:normAutofit/>
          </a:bodyPr>
          <a:lstStyle/>
          <a:p>
            <a:r>
              <a:rPr lang="en-US" sz="6000" dirty="0"/>
              <a:t>Public Buildings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2DEA51-98AC-4225-B733-BF3031DB304D}"/>
              </a:ext>
            </a:extLst>
          </p:cNvPr>
          <p:cNvSpPr txBox="1"/>
          <p:nvPr/>
        </p:nvSpPr>
        <p:spPr>
          <a:xfrm>
            <a:off x="647788" y="6053541"/>
            <a:ext cx="10039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*Over the next four years</a:t>
            </a:r>
          </a:p>
        </p:txBody>
      </p:sp>
    </p:spTree>
    <p:extLst>
      <p:ext uri="{BB962C8B-B14F-4D97-AF65-F5344CB8AC3E}">
        <p14:creationId xmlns:p14="http://schemas.microsoft.com/office/powerpoint/2010/main" val="3862088401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Public Buildings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47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712" y="1530937"/>
            <a:ext cx="11354764" cy="5295775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Revenue Projections</a:t>
            </a:r>
          </a:p>
          <a:p>
            <a:pPr marL="746125" lvl="2">
              <a:lnSpc>
                <a:spcPct val="120000"/>
              </a:lnSpc>
            </a:pPr>
            <a:r>
              <a:rPr lang="en-US" sz="3200" dirty="0">
                <a:solidFill>
                  <a:srgbClr val="FFC000"/>
                </a:solidFill>
              </a:rPr>
              <a:t>Based on permitting levels from 2015+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Full calculated rates ≈$10.0 million per year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HB capped rates ≈$2.1 million per year</a:t>
            </a:r>
          </a:p>
          <a:p>
            <a:pPr lvl="1">
              <a:lnSpc>
                <a:spcPct val="120000"/>
              </a:lnSpc>
            </a:pPr>
            <a:r>
              <a:rPr lang="en-US" sz="3200" dirty="0">
                <a:solidFill>
                  <a:srgbClr val="FFC000"/>
                </a:solidFill>
              </a:rPr>
              <a:t>Examples of projects eligible for impact fee funding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PBSO Shooting Range Expansion (≈$9.5 M)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Airport Center Building 3 (≈$68 M)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Atlantic Commons Civic Site (≈$10 M)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Main Courthouse Expansion/Annex (≈$135 M the first phase)</a:t>
            </a:r>
          </a:p>
          <a:p>
            <a:pPr marL="914400" lvl="2" indent="0">
              <a:lnSpc>
                <a:spcPct val="120000"/>
              </a:lnSpc>
              <a:buNone/>
            </a:pPr>
            <a:r>
              <a:rPr lang="en-US" sz="2800" dirty="0"/>
              <a:t>	</a:t>
            </a:r>
          </a:p>
          <a:p>
            <a:pPr lvl="2">
              <a:lnSpc>
                <a:spcPct val="120000"/>
              </a:lnSpc>
            </a:pPr>
            <a:endParaRPr lang="en-US" sz="2800" dirty="0"/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23414028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1D16A7-5FA8-45BC-BB62-DC35E2C3A3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02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  <a:latin typeface="+mj-lt"/>
              </a:rPr>
              <a:t>Law Enforcement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512B48DC-2FB6-4170-9634-EF7CCDE27CCB}" type="slidenum">
              <a:rPr lang="en-US" sz="1100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48</a:t>
            </a:fld>
            <a:endParaRPr lang="en-US" sz="110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94615097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49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782713"/>
              </p:ext>
            </p:extLst>
          </p:nvPr>
        </p:nvGraphicFramePr>
        <p:xfrm>
          <a:off x="1239180" y="3345465"/>
          <a:ext cx="6322908" cy="19964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90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91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Variable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Weighted Population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Functional Population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016">
                <a:tc>
                  <a:txBody>
                    <a:bodyPr/>
                    <a:lstStyle/>
                    <a:p>
                      <a:r>
                        <a:rPr lang="en-US" sz="1800" baseline="0" dirty="0"/>
                        <a:t>Population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943,870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802,190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5305972"/>
                  </a:ext>
                </a:extLst>
              </a:tr>
              <a:tr h="220016">
                <a:tc>
                  <a:txBody>
                    <a:bodyPr/>
                    <a:lstStyle/>
                    <a:p>
                      <a:r>
                        <a:rPr lang="en-US" sz="1800" dirty="0"/>
                        <a:t>Number of Sworn Officers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1,675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1,675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1408521"/>
                  </a:ext>
                </a:extLst>
              </a:tr>
              <a:tr h="220016">
                <a:tc>
                  <a:txBody>
                    <a:bodyPr/>
                    <a:lstStyle/>
                    <a:p>
                      <a:r>
                        <a:rPr lang="en-US" sz="1800" b="1" dirty="0"/>
                        <a:t>LOS (Officers per</a:t>
                      </a:r>
                      <a:r>
                        <a:rPr lang="en-US" sz="1800" b="1" baseline="0" dirty="0"/>
                        <a:t> 1,000 Population)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1.77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2.09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9342933"/>
                  </a:ext>
                </a:extLst>
              </a:tr>
            </a:tbl>
          </a:graphicData>
        </a:graphic>
      </p:graphicFrame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C11B337-BC50-4C80-B5B2-006D4AD3C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38" y="1566052"/>
            <a:ext cx="10466210" cy="177941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Level of Service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	Service Area:  </a:t>
            </a:r>
            <a:r>
              <a:rPr lang="en-US" sz="3500" b="1" dirty="0">
                <a:solidFill>
                  <a:srgbClr val="FFC000"/>
                </a:solidFill>
              </a:rPr>
              <a:t>Unincorporated County &amp; 17 Cities</a:t>
            </a:r>
            <a:endParaRPr lang="en-US" sz="3200" dirty="0"/>
          </a:p>
          <a:p>
            <a:pPr marL="0" lvl="1" indent="-685800">
              <a:lnSpc>
                <a:spcPct val="120000"/>
              </a:lnSpc>
            </a:pPr>
            <a:endParaRPr lang="en-US" sz="2000" dirty="0">
              <a:solidFill>
                <a:schemeClr val="dk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A9CD02-68FF-4D3F-BE06-F3C0335E6EC1}"/>
              </a:ext>
            </a:extLst>
          </p:cNvPr>
          <p:cNvSpPr/>
          <p:nvPr/>
        </p:nvSpPr>
        <p:spPr>
          <a:xfrm>
            <a:off x="5036978" y="4983111"/>
            <a:ext cx="2525110" cy="358814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6D8DB0E-0E37-4F06-AD2C-4EC325A78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</p:spPr>
        <p:txBody>
          <a:bodyPr>
            <a:normAutofit/>
          </a:bodyPr>
          <a:lstStyle/>
          <a:p>
            <a:r>
              <a:rPr lang="en-US" sz="6000" dirty="0"/>
              <a:t>Law Enforcement</a:t>
            </a:r>
          </a:p>
        </p:txBody>
      </p:sp>
    </p:spTree>
    <p:extLst>
      <p:ext uri="{BB962C8B-B14F-4D97-AF65-F5344CB8AC3E}">
        <p14:creationId xmlns:p14="http://schemas.microsoft.com/office/powerpoint/2010/main" val="309749770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Presentation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5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7043C9C-9758-42FF-BFAA-9B35C0998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616" y="1771654"/>
            <a:ext cx="6806034" cy="4778032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3200" b="1" dirty="0"/>
              <a:t>Background/Purpose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b="1" dirty="0">
                <a:solidFill>
                  <a:srgbClr val="FFC000"/>
                </a:solidFill>
              </a:rPr>
              <a:t>Technical Study</a:t>
            </a:r>
          </a:p>
          <a:p>
            <a:pPr lvl="1"/>
            <a:r>
              <a:rPr lang="en-US" sz="2800" dirty="0"/>
              <a:t>Transportation</a:t>
            </a:r>
          </a:p>
          <a:p>
            <a:pPr lvl="1"/>
            <a:r>
              <a:rPr lang="en-US" sz="2800" dirty="0"/>
              <a:t>School Facilities</a:t>
            </a:r>
          </a:p>
          <a:p>
            <a:pPr lvl="1"/>
            <a:r>
              <a:rPr lang="en-US" sz="2800" dirty="0"/>
              <a:t>Library Facilities</a:t>
            </a:r>
          </a:p>
          <a:p>
            <a:pPr lvl="1"/>
            <a:r>
              <a:rPr lang="en-US" sz="2800" dirty="0"/>
              <a:t>Fire Rescue</a:t>
            </a:r>
          </a:p>
          <a:p>
            <a:pPr lvl="1"/>
            <a:r>
              <a:rPr lang="en-US" sz="2800" dirty="0"/>
              <a:t>Public Buildings</a:t>
            </a:r>
          </a:p>
          <a:p>
            <a:pPr lvl="1"/>
            <a:r>
              <a:rPr lang="en-US" sz="2800" dirty="0"/>
              <a:t>Parks &amp; Recreation Facilities</a:t>
            </a:r>
          </a:p>
          <a:p>
            <a:pPr lvl="1"/>
            <a:r>
              <a:rPr lang="en-US" sz="2800" dirty="0"/>
              <a:t>Law Enforcement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3200" b="1" dirty="0"/>
              <a:t>Next Steps</a:t>
            </a:r>
          </a:p>
        </p:txBody>
      </p:sp>
      <p:pic>
        <p:nvPicPr>
          <p:cNvPr id="9" name="Picture 8" descr="A beach with palm trees&#10;&#10;Description automatically generated with low confidence">
            <a:extLst>
              <a:ext uri="{FF2B5EF4-FFF2-40B4-BE49-F238E27FC236}">
                <a16:creationId xmlns:a16="http://schemas.microsoft.com/office/drawing/2014/main" id="{0CD0FD9E-8810-421D-9FBE-F07ABB35C8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599" y="2340324"/>
            <a:ext cx="2882901" cy="36406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7806807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50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Cost Component</a:t>
            </a:r>
          </a:p>
          <a:p>
            <a:pPr>
              <a:lnSpc>
                <a:spcPct val="120000"/>
              </a:lnSpc>
            </a:pPr>
            <a:r>
              <a:rPr lang="en-US" sz="3500" b="1" dirty="0"/>
              <a:t>Total vehicles &amp; equipment = </a:t>
            </a:r>
            <a:r>
              <a:rPr lang="en-US" sz="3500" b="1" dirty="0">
                <a:solidFill>
                  <a:srgbClr val="FFC000"/>
                </a:solidFill>
              </a:rPr>
              <a:t>$260 M </a:t>
            </a:r>
            <a:r>
              <a:rPr lang="en-US" sz="3500" b="1" dirty="0"/>
              <a:t>(incl. correctional)</a:t>
            </a:r>
          </a:p>
          <a:p>
            <a:pPr>
              <a:lnSpc>
                <a:spcPct val="120000"/>
              </a:lnSpc>
            </a:pPr>
            <a:r>
              <a:rPr lang="en-US" sz="3500" b="1" dirty="0"/>
              <a:t>Cost to Outfit an Officer = </a:t>
            </a:r>
            <a:r>
              <a:rPr lang="en-US" sz="3500" b="1" dirty="0">
                <a:solidFill>
                  <a:srgbClr val="FFC000"/>
                </a:solidFill>
              </a:rPr>
              <a:t>$74,000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3100" b="1" dirty="0"/>
              <a:t>Total cost:  </a:t>
            </a:r>
            <a:r>
              <a:rPr lang="en-US" sz="3100" b="1" dirty="0">
                <a:solidFill>
                  <a:srgbClr val="FFC000"/>
                </a:solidFill>
              </a:rPr>
              <a:t>$74,000 x 1,675 = $124 M</a:t>
            </a:r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14056" y="4830931"/>
          <a:ext cx="6880136" cy="153619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15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2509">
                  <a:extLst>
                    <a:ext uri="{9D8B030D-6E8A-4147-A177-3AD203B41FA5}">
                      <a16:colId xmlns:a16="http://schemas.microsoft.com/office/drawing/2014/main" val="2657493173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2739302982"/>
                    </a:ext>
                  </a:extLst>
                </a:gridCol>
                <a:gridCol w="1271016">
                  <a:extLst>
                    <a:ext uri="{9D8B030D-6E8A-4147-A177-3AD203B41FA5}">
                      <a16:colId xmlns:a16="http://schemas.microsoft.com/office/drawing/2014/main" val="2611521130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Component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Cost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Revised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785970"/>
                  </a:ext>
                </a:extLst>
              </a:tr>
              <a:tr h="374904">
                <a:tc>
                  <a:txBody>
                    <a:bodyPr/>
                    <a:lstStyle/>
                    <a:p>
                      <a:r>
                        <a:rPr lang="en-US" sz="1800" dirty="0"/>
                        <a:t>Vehicle and Equipment Value per Officer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$55,000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$74,000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904">
                <a:tc>
                  <a:txBody>
                    <a:bodyPr/>
                    <a:lstStyle/>
                    <a:p>
                      <a:r>
                        <a:rPr lang="en-US" sz="1800" dirty="0"/>
                        <a:t>LOS (Officers/1,000 functional residents)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2.22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2.09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904">
                <a:tc>
                  <a:txBody>
                    <a:bodyPr/>
                    <a:lstStyle/>
                    <a:p>
                      <a:r>
                        <a:rPr lang="en-US" sz="1800" b="1" dirty="0"/>
                        <a:t>Cost per Functional Resident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u="none" dirty="0">
                          <a:solidFill>
                            <a:srgbClr val="FF0000"/>
                          </a:solidFill>
                        </a:rPr>
                        <a:t>$122.10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b="1" u="non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u="none" dirty="0">
                          <a:solidFill>
                            <a:srgbClr val="FF0000"/>
                          </a:solidFill>
                        </a:rPr>
                        <a:t>$154.66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A75FF65C-EDF3-4E44-9824-90560B958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</p:spPr>
        <p:txBody>
          <a:bodyPr>
            <a:normAutofit/>
          </a:bodyPr>
          <a:lstStyle/>
          <a:p>
            <a:r>
              <a:rPr lang="en-US" sz="6000" dirty="0"/>
              <a:t>Law Enforcement</a:t>
            </a:r>
          </a:p>
        </p:txBody>
      </p:sp>
    </p:spTree>
    <p:extLst>
      <p:ext uri="{BB962C8B-B14F-4D97-AF65-F5344CB8AC3E}">
        <p14:creationId xmlns:p14="http://schemas.microsoft.com/office/powerpoint/2010/main" val="135420535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51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711" y="1671070"/>
            <a:ext cx="11354765" cy="4814341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Credit Component</a:t>
            </a:r>
          </a:p>
          <a:p>
            <a:pPr>
              <a:lnSpc>
                <a:spcPct val="120000"/>
              </a:lnSpc>
            </a:pPr>
            <a:r>
              <a:rPr lang="en-US" sz="3500" b="1" dirty="0"/>
              <a:t>Number of Officers: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3100" b="1" dirty="0"/>
              <a:t>2014 = 1,492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3100" b="1" dirty="0"/>
              <a:t>2022 = 1,675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3100" b="1" dirty="0"/>
              <a:t>Confirmed officer figures include same categories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3100" b="1" dirty="0"/>
              <a:t>Serving 5 additional cities</a:t>
            </a:r>
          </a:p>
          <a:p>
            <a:pPr>
              <a:lnSpc>
                <a:spcPct val="120000"/>
              </a:lnSpc>
            </a:pPr>
            <a:r>
              <a:rPr lang="en-US" sz="3500" b="1" dirty="0"/>
              <a:t>Approximately </a:t>
            </a:r>
            <a:r>
              <a:rPr lang="en-US" sz="3500" b="1" dirty="0">
                <a:solidFill>
                  <a:srgbClr val="FFC000"/>
                </a:solidFill>
              </a:rPr>
              <a:t>23 new officers </a:t>
            </a:r>
            <a:r>
              <a:rPr lang="en-US" sz="3500" b="1" dirty="0"/>
              <a:t>per year</a:t>
            </a:r>
          </a:p>
          <a:p>
            <a:pPr lvl="1">
              <a:lnSpc>
                <a:spcPct val="120000"/>
              </a:lnSpc>
            </a:pPr>
            <a:r>
              <a:rPr lang="en-US" sz="3100" b="1" dirty="0"/>
              <a:t>$1.7 million of non-impact fee investment per year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en-US" sz="3100" b="1" dirty="0">
              <a:solidFill>
                <a:srgbClr val="FFC000"/>
              </a:solidFill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en-US" sz="3100" b="1" dirty="0">
              <a:solidFill>
                <a:srgbClr val="FFC000"/>
              </a:solidFill>
            </a:endParaRPr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75FF65C-EDF3-4E44-9824-90560B958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</p:spPr>
        <p:txBody>
          <a:bodyPr>
            <a:normAutofit/>
          </a:bodyPr>
          <a:lstStyle/>
          <a:p>
            <a:r>
              <a:rPr lang="en-US" sz="6000" dirty="0"/>
              <a:t>Law Enforcement</a:t>
            </a:r>
          </a:p>
        </p:txBody>
      </p:sp>
    </p:spTree>
    <p:extLst>
      <p:ext uri="{BB962C8B-B14F-4D97-AF65-F5344CB8AC3E}">
        <p14:creationId xmlns:p14="http://schemas.microsoft.com/office/powerpoint/2010/main" val="1171624548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52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711" y="1671070"/>
            <a:ext cx="11354765" cy="481434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Net Cost per Resident</a:t>
            </a:r>
          </a:p>
          <a:p>
            <a:pPr>
              <a:lnSpc>
                <a:spcPct val="120000"/>
              </a:lnSpc>
            </a:pPr>
            <a:r>
              <a:rPr lang="en-US" sz="3500" b="1" dirty="0"/>
              <a:t>Total Cost =    $154.66</a:t>
            </a:r>
          </a:p>
          <a:p>
            <a:pPr>
              <a:lnSpc>
                <a:spcPct val="120000"/>
              </a:lnSpc>
            </a:pPr>
            <a:r>
              <a:rPr lang="en-US" sz="3500" b="1" dirty="0"/>
              <a:t>Less:  Credit = -</a:t>
            </a:r>
            <a:r>
              <a:rPr lang="en-US" sz="3500" b="1" u="sng" dirty="0"/>
              <a:t>$31.68</a:t>
            </a:r>
          </a:p>
          <a:p>
            <a:pPr>
              <a:lnSpc>
                <a:spcPct val="120000"/>
              </a:lnSpc>
            </a:pPr>
            <a:r>
              <a:rPr lang="en-US" sz="3500" b="1" dirty="0"/>
              <a:t>Net Cost = 	</a:t>
            </a:r>
            <a:r>
              <a:rPr lang="en-US" sz="3500" b="1" dirty="0">
                <a:solidFill>
                  <a:srgbClr val="FFC000"/>
                </a:solidFill>
              </a:rPr>
              <a:t>$122.98</a:t>
            </a:r>
            <a:endParaRPr lang="en-US" sz="3100" b="1" dirty="0">
              <a:solidFill>
                <a:srgbClr val="FFC000"/>
              </a:solidFill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en-US" sz="3100" b="1" dirty="0">
              <a:solidFill>
                <a:srgbClr val="FFC000"/>
              </a:solidFill>
            </a:endParaRPr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75FF65C-EDF3-4E44-9824-90560B958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</p:spPr>
        <p:txBody>
          <a:bodyPr>
            <a:normAutofit/>
          </a:bodyPr>
          <a:lstStyle/>
          <a:p>
            <a:r>
              <a:rPr lang="en-US" sz="6000" dirty="0"/>
              <a:t>Law Enforcement</a:t>
            </a:r>
          </a:p>
        </p:txBody>
      </p:sp>
      <p:pic>
        <p:nvPicPr>
          <p:cNvPr id="5" name="Picture 4" descr="A car parked on a beach&#10;&#10;Description automatically generated with low confidence">
            <a:extLst>
              <a:ext uri="{FF2B5EF4-FFF2-40B4-BE49-F238E27FC236}">
                <a16:creationId xmlns:a16="http://schemas.microsoft.com/office/drawing/2014/main" id="{062FB303-CB07-320E-9EBE-3322929DAF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747" y="3342641"/>
            <a:ext cx="3654829" cy="2344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87402435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53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617" y="1735345"/>
            <a:ext cx="11354765" cy="481434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Calculated Impact Fee</a:t>
            </a:r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305397"/>
              </p:ext>
            </p:extLst>
          </p:nvPr>
        </p:nvGraphicFramePr>
        <p:xfrm>
          <a:off x="630582" y="2514559"/>
          <a:ext cx="9724608" cy="3169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97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2412">
                  <a:extLst>
                    <a:ext uri="{9D8B030D-6E8A-4147-A177-3AD203B41FA5}">
                      <a16:colId xmlns:a16="http://schemas.microsoft.com/office/drawing/2014/main" val="1107018298"/>
                    </a:ext>
                  </a:extLst>
                </a:gridCol>
                <a:gridCol w="1082412">
                  <a:extLst>
                    <a:ext uri="{9D8B030D-6E8A-4147-A177-3AD203B41FA5}">
                      <a16:colId xmlns:a16="http://schemas.microsoft.com/office/drawing/2014/main" val="139626255"/>
                    </a:ext>
                  </a:extLst>
                </a:gridCol>
                <a:gridCol w="1082412">
                  <a:extLst>
                    <a:ext uri="{9D8B030D-6E8A-4147-A177-3AD203B41FA5}">
                      <a16:colId xmlns:a16="http://schemas.microsoft.com/office/drawing/2014/main" val="4073892399"/>
                    </a:ext>
                  </a:extLst>
                </a:gridCol>
                <a:gridCol w="1082412">
                  <a:extLst>
                    <a:ext uri="{9D8B030D-6E8A-4147-A177-3AD203B41FA5}">
                      <a16:colId xmlns:a16="http://schemas.microsoft.com/office/drawing/2014/main" val="2547305478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Land 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Functional Residents per 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Fully Calculated Fee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Revised Calculated Fee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Current Adopted Fee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331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dirty="0"/>
                        <a:t>Residential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415">
                <a:tc>
                  <a:txBody>
                    <a:bodyPr/>
                    <a:lstStyle/>
                    <a:p>
                      <a:r>
                        <a:rPr lang="en-US" sz="1600" dirty="0"/>
                        <a:t>Single Family (detached/attached)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du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1.88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F0000"/>
                          </a:solidFill>
                        </a:rPr>
                        <a:t>$230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$231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$128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331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Multi-Family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/>
                        <a:t>du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1.13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rgbClr val="FF0000"/>
                          </a:solidFill>
                        </a:rPr>
                        <a:t>$138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rgbClr val="FF0000"/>
                          </a:solidFill>
                        </a:rPr>
                        <a:t>$139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$70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567523"/>
                  </a:ext>
                </a:extLst>
              </a:tr>
              <a:tr h="267331">
                <a:tc gridSpan="6">
                  <a:txBody>
                    <a:bodyPr/>
                    <a:lstStyle/>
                    <a:p>
                      <a:r>
                        <a:rPr lang="en-US" sz="1600" b="1" i="1" dirty="0"/>
                        <a:t>Non-Residential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i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i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7331">
                <a:tc>
                  <a:txBody>
                    <a:bodyPr/>
                    <a:lstStyle/>
                    <a:p>
                      <a:pPr algn="l"/>
                      <a:r>
                        <a:rPr lang="en-US" sz="1600" b="0" baseline="0" dirty="0"/>
                        <a:t> Light Industrial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1,000 sf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0.48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F0000"/>
                          </a:solidFill>
                        </a:rPr>
                        <a:t>$59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7331">
                <a:tc>
                  <a:txBody>
                    <a:bodyPr/>
                    <a:lstStyle/>
                    <a:p>
                      <a:pPr algn="l"/>
                      <a:r>
                        <a:rPr lang="en-US" sz="1600" b="0" i="0" dirty="0"/>
                        <a:t> Office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1,000 sf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0.98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F0000"/>
                          </a:solidFill>
                        </a:rPr>
                        <a:t>$120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$121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b="0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Retail/Shopping Center (40,000 to 150,000 </a:t>
                      </a:r>
                      <a:r>
                        <a:rPr lang="en-US" sz="1600" b="0" i="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sfgla</a:t>
                      </a:r>
                      <a:r>
                        <a:rPr lang="en-US" sz="1600" b="0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1,000 </a:t>
                      </a:r>
                      <a:r>
                        <a:rPr lang="en-US" sz="1600" b="0" dirty="0" err="1"/>
                        <a:t>sfgla</a:t>
                      </a:r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2.58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F0000"/>
                          </a:solidFill>
                        </a:rPr>
                        <a:t>$315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$317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$57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695AEC5-2737-4762-BD32-3DCF9322BAF2}"/>
              </a:ext>
            </a:extLst>
          </p:cNvPr>
          <p:cNvSpPr/>
          <p:nvPr/>
        </p:nvSpPr>
        <p:spPr>
          <a:xfrm>
            <a:off x="8198976" y="2524480"/>
            <a:ext cx="1091892" cy="318184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DDFBDF-B65B-4717-826B-86E19E857436}"/>
              </a:ext>
            </a:extLst>
          </p:cNvPr>
          <p:cNvSpPr txBox="1"/>
          <p:nvPr/>
        </p:nvSpPr>
        <p:spPr>
          <a:xfrm>
            <a:off x="652115" y="6316384"/>
            <a:ext cx="10039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*Over the next four years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E7655F0-6DCA-4ABC-9CE4-7FB4EA1B7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</p:spPr>
        <p:txBody>
          <a:bodyPr>
            <a:normAutofit/>
          </a:bodyPr>
          <a:lstStyle/>
          <a:p>
            <a:r>
              <a:rPr lang="en-US" sz="6000" dirty="0"/>
              <a:t>Law Enforcement</a:t>
            </a:r>
          </a:p>
        </p:txBody>
      </p:sp>
    </p:spTree>
    <p:extLst>
      <p:ext uri="{BB962C8B-B14F-4D97-AF65-F5344CB8AC3E}">
        <p14:creationId xmlns:p14="http://schemas.microsoft.com/office/powerpoint/2010/main" val="258238566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54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617" y="1735345"/>
            <a:ext cx="11354765" cy="481434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Calculated Impact Fee</a:t>
            </a:r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25188"/>
              </p:ext>
            </p:extLst>
          </p:nvPr>
        </p:nvGraphicFramePr>
        <p:xfrm>
          <a:off x="630582" y="2514559"/>
          <a:ext cx="8642196" cy="3169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97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2412">
                  <a:extLst>
                    <a:ext uri="{9D8B030D-6E8A-4147-A177-3AD203B41FA5}">
                      <a16:colId xmlns:a16="http://schemas.microsoft.com/office/drawing/2014/main" val="139626255"/>
                    </a:ext>
                  </a:extLst>
                </a:gridCol>
                <a:gridCol w="1082412">
                  <a:extLst>
                    <a:ext uri="{9D8B030D-6E8A-4147-A177-3AD203B41FA5}">
                      <a16:colId xmlns:a16="http://schemas.microsoft.com/office/drawing/2014/main" val="4073892399"/>
                    </a:ext>
                  </a:extLst>
                </a:gridCol>
                <a:gridCol w="1082412">
                  <a:extLst>
                    <a:ext uri="{9D8B030D-6E8A-4147-A177-3AD203B41FA5}">
                      <a16:colId xmlns:a16="http://schemas.microsoft.com/office/drawing/2014/main" val="2547305478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Land 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Fully Calculated Fee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Current Adopted Fee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HB 337 Capped Fee*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331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dirty="0"/>
                        <a:t>Residential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415">
                <a:tc>
                  <a:txBody>
                    <a:bodyPr/>
                    <a:lstStyle/>
                    <a:p>
                      <a:r>
                        <a:rPr lang="en-US" sz="1600" dirty="0"/>
                        <a:t>Single Family (detached/attached)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du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$231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$128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$192 </a:t>
                      </a:r>
                    </a:p>
                  </a:txBody>
                  <a:tcPr marL="7620" marR="7620" marT="7620" marB="0" anchor="ctr"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331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Multi-Family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/>
                        <a:t>du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rgbClr val="FF0000"/>
                          </a:solidFill>
                        </a:rPr>
                        <a:t>$139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$70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$105 </a:t>
                      </a:r>
                    </a:p>
                  </a:txBody>
                  <a:tcPr marL="7620" marR="7620" marT="7620" marB="0" anchor="ctr"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567523"/>
                  </a:ext>
                </a:extLst>
              </a:tr>
              <a:tr h="267331">
                <a:tc gridSpan="5">
                  <a:txBody>
                    <a:bodyPr/>
                    <a:lstStyle/>
                    <a:p>
                      <a:r>
                        <a:rPr lang="en-US" sz="1600" b="1" i="1" dirty="0"/>
                        <a:t>Non-Residential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i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i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7331">
                <a:tc>
                  <a:txBody>
                    <a:bodyPr/>
                    <a:lstStyle/>
                    <a:p>
                      <a:pPr algn="l"/>
                      <a:r>
                        <a:rPr lang="en-US" sz="1600" b="0" baseline="0" dirty="0"/>
                        <a:t> Light Industrial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1,000 sf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$10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7331">
                <a:tc>
                  <a:txBody>
                    <a:bodyPr/>
                    <a:lstStyle/>
                    <a:p>
                      <a:pPr algn="l"/>
                      <a:r>
                        <a:rPr lang="en-US" sz="1600" b="0" i="0" dirty="0"/>
                        <a:t> Office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1,000 sf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$121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$15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b="0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Retail/Shopping Center (40,000 to 150,000 </a:t>
                      </a:r>
                      <a:r>
                        <a:rPr lang="en-US" sz="1600" b="0" i="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sfgla</a:t>
                      </a:r>
                      <a:r>
                        <a:rPr lang="en-US" sz="1600" b="0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1,000 </a:t>
                      </a:r>
                      <a:r>
                        <a:rPr lang="en-US" sz="1600" b="0" dirty="0" err="1"/>
                        <a:t>sfgla</a:t>
                      </a:r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$317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$85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695AEC5-2737-4762-BD32-3DCF9322BAF2}"/>
              </a:ext>
            </a:extLst>
          </p:cNvPr>
          <p:cNvSpPr/>
          <p:nvPr/>
        </p:nvSpPr>
        <p:spPr>
          <a:xfrm>
            <a:off x="6004416" y="2514559"/>
            <a:ext cx="1091892" cy="318184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DDFBDF-B65B-4717-826B-86E19E857436}"/>
              </a:ext>
            </a:extLst>
          </p:cNvPr>
          <p:cNvSpPr txBox="1"/>
          <p:nvPr/>
        </p:nvSpPr>
        <p:spPr>
          <a:xfrm>
            <a:off x="630582" y="5978583"/>
            <a:ext cx="10039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*Over the next four years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E7655F0-6DCA-4ABC-9CE4-7FB4EA1B7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</p:spPr>
        <p:txBody>
          <a:bodyPr>
            <a:normAutofit/>
          </a:bodyPr>
          <a:lstStyle/>
          <a:p>
            <a:r>
              <a:rPr lang="en-US" sz="6000" dirty="0"/>
              <a:t>Law Enforcement</a:t>
            </a:r>
          </a:p>
        </p:txBody>
      </p:sp>
    </p:spTree>
    <p:extLst>
      <p:ext uri="{BB962C8B-B14F-4D97-AF65-F5344CB8AC3E}">
        <p14:creationId xmlns:p14="http://schemas.microsoft.com/office/powerpoint/2010/main" val="2823436260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6752C1-8977-4232-96F0-5F4079BC4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55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89F8AD8-7BDB-40BA-9982-C18738C69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711" y="1771654"/>
            <a:ext cx="11354765" cy="481434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Impact Fee Component Changes since 2014-18 Study:</a:t>
            </a:r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CD58C39-E188-4A97-9FC9-D233151C1D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105916"/>
              </p:ext>
            </p:extLst>
          </p:nvPr>
        </p:nvGraphicFramePr>
        <p:xfrm>
          <a:off x="976544" y="2795925"/>
          <a:ext cx="9690055" cy="2103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596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1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4715">
                  <a:extLst>
                    <a:ext uri="{9D8B030D-6E8A-4147-A177-3AD203B41FA5}">
                      <a16:colId xmlns:a16="http://schemas.microsoft.com/office/drawing/2014/main" val="4252248806"/>
                    </a:ext>
                  </a:extLst>
                </a:gridCol>
                <a:gridCol w="16770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Input Variable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2014-18 Study (Not Adopted)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2021 Study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% Change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9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dirty="0"/>
                        <a:t>Residential 2,000 – 3,599 sf (per du)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r>
                        <a:rPr lang="en-US" sz="1800" b="1" i="0" dirty="0"/>
                        <a:t>Total/Net Impact Cost per Functional Resident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0" dirty="0">
                          <a:solidFill>
                            <a:schemeClr val="tx1"/>
                          </a:solidFill>
                        </a:rPr>
                        <a:t>$107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+15%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254423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r>
                        <a:rPr lang="en-US" sz="1800" b="0" i="0" dirty="0"/>
                        <a:t>Functional Residents per 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1.80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pPr algn="l"/>
                      <a:r>
                        <a:rPr lang="en-US" sz="1800" b="1" i="0" baseline="0" dirty="0">
                          <a:solidFill>
                            <a:srgbClr val="FF0000"/>
                          </a:solidFill>
                        </a:rPr>
                        <a:t>Calculated Impact Fee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0" dirty="0">
                          <a:solidFill>
                            <a:srgbClr val="FF0000"/>
                          </a:solidFill>
                        </a:rPr>
                        <a:t>$192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$231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+20%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8534B1A2-9AB8-46B3-91BB-A7C18BB47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</p:spPr>
        <p:txBody>
          <a:bodyPr>
            <a:normAutofit/>
          </a:bodyPr>
          <a:lstStyle/>
          <a:p>
            <a:r>
              <a:rPr lang="en-US" sz="6000" dirty="0"/>
              <a:t>Law Enforcement</a:t>
            </a:r>
          </a:p>
        </p:txBody>
      </p:sp>
    </p:spTree>
    <p:extLst>
      <p:ext uri="{BB962C8B-B14F-4D97-AF65-F5344CB8AC3E}">
        <p14:creationId xmlns:p14="http://schemas.microsoft.com/office/powerpoint/2010/main" val="2350851625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Impact Fee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56</a:t>
            </a:fld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39604DE-A9BD-419C-8E54-AD9CB115AB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535765"/>
              </p:ext>
            </p:extLst>
          </p:nvPr>
        </p:nvGraphicFramePr>
        <p:xfrm>
          <a:off x="603634" y="2532903"/>
          <a:ext cx="10545365" cy="35661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3924593415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3120173864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188340587"/>
                    </a:ext>
                  </a:extLst>
                </a:gridCol>
                <a:gridCol w="9020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2065">
                  <a:extLst>
                    <a:ext uri="{9D8B030D-6E8A-4147-A177-3AD203B41FA5}">
                      <a16:colId xmlns:a16="http://schemas.microsoft.com/office/drawing/2014/main" val="4165802763"/>
                    </a:ext>
                  </a:extLst>
                </a:gridCol>
                <a:gridCol w="9020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20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20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Land Use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Unit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Palm  Beach County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Collier County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Martin County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Miami-Dade County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Orange County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St. Lucie County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Current Adopted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Fully Calculated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HB 337 Capped*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0AD4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91198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Study</a:t>
                      </a:r>
                      <a:r>
                        <a:rPr lang="en-US" sz="1400" b="0" baseline="0" dirty="0"/>
                        <a:t> Date</a:t>
                      </a:r>
                      <a:endParaRPr lang="en-US" sz="1400" b="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/>
                        <a:t>-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2012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N/A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2017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2016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Assessed Portion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100%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gridSpan="10">
                  <a:txBody>
                    <a:bodyPr/>
                    <a:lstStyle/>
                    <a:p>
                      <a:pPr algn="l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Residential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6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6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6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6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600" b="0" u="non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037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Single</a:t>
                      </a:r>
                      <a:r>
                        <a:rPr lang="en-US" sz="1400" b="0" baseline="0" dirty="0"/>
                        <a:t> Family (2,000 sf)</a:t>
                      </a:r>
                      <a:endParaRPr lang="en-US" sz="1400" b="0" dirty="0"/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du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$128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$231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$192 </a:t>
                      </a:r>
                    </a:p>
                  </a:txBody>
                  <a:tcPr marL="7620" marR="7620" marT="7620" marB="0"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$587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u="none" dirty="0"/>
                        <a:t>$760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u="none" dirty="0"/>
                        <a:t>$583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u="none" dirty="0"/>
                        <a:t>$502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u="none" dirty="0"/>
                        <a:t>$246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7037">
                <a:tc>
                  <a:txBody>
                    <a:bodyPr/>
                    <a:lstStyle/>
                    <a:p>
                      <a:pPr algn="l"/>
                      <a:r>
                        <a:rPr lang="en-US" sz="1400" b="0" baseline="0" dirty="0"/>
                        <a:t>Multi-Family (1,300 sf)</a:t>
                      </a:r>
                      <a:endParaRPr lang="en-US" sz="1400" b="0" dirty="0"/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du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$70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$139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$105 </a:t>
                      </a:r>
                    </a:p>
                  </a:txBody>
                  <a:tcPr marL="7620" marR="7620" marT="7620" marB="0"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$297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u="none" dirty="0"/>
                        <a:t>$760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u="none" dirty="0"/>
                        <a:t>$583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u="none" dirty="0"/>
                        <a:t>$194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u="none" dirty="0"/>
                        <a:t>$171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354405"/>
                  </a:ext>
                </a:extLst>
              </a:tr>
              <a:tr h="262200">
                <a:tc gridSpan="10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Non-Residential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067286"/>
                  </a:ext>
                </a:extLst>
              </a:tr>
              <a:tr h="137037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Light Industrial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1,000 sf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$7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$59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$10 </a:t>
                      </a:r>
                    </a:p>
                  </a:txBody>
                  <a:tcPr marL="7620" marR="7620" marT="7620" marB="0"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$215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u="none" dirty="0"/>
                        <a:t>$158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u="none" dirty="0"/>
                        <a:t>$405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u="none" dirty="0"/>
                        <a:t>$146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u="none" dirty="0"/>
                        <a:t>$54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7037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Office (50,000 sf)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1,000</a:t>
                      </a:r>
                      <a:r>
                        <a:rPr lang="en-US" sz="1400" b="0" u="none" baseline="0" dirty="0"/>
                        <a:t> sf</a:t>
                      </a:r>
                      <a:endParaRPr lang="en-US" sz="1400" b="0" u="none" dirty="0"/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$10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$121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$15 </a:t>
                      </a:r>
                    </a:p>
                  </a:txBody>
                  <a:tcPr marL="7620" marR="7620" marT="7620" marB="0"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$372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u="none" dirty="0"/>
                        <a:t>$274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$405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u="none" dirty="0"/>
                        <a:t>$265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u="none" dirty="0"/>
                        <a:t>$187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7037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Retail (125,000 sf)</a:t>
                      </a:r>
                    </a:p>
                  </a:txBody>
                  <a:tcPr anchor="ctr">
                    <a:lnB w="12700" cmpd="sng">
                      <a:noFill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1,000 </a:t>
                      </a:r>
                      <a:r>
                        <a:rPr lang="en-US" sz="1400" b="0" u="none" dirty="0" err="1"/>
                        <a:t>sfgla</a:t>
                      </a:r>
                      <a:endParaRPr lang="en-US" sz="1400" b="0" u="none" dirty="0"/>
                    </a:p>
                  </a:txBody>
                  <a:tcPr anchor="ctr">
                    <a:lnB w="12700" cmpd="sng">
                      <a:noFill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$57</a:t>
                      </a:r>
                    </a:p>
                  </a:txBody>
                  <a:tcPr anchor="ctr">
                    <a:lnB w="12700" cmpd="sng">
                      <a:noFill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$317</a:t>
                      </a:r>
                    </a:p>
                  </a:txBody>
                  <a:tcPr anchor="ctr">
                    <a:lnB w="12700" cmpd="sng">
                      <a:noFill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$85 </a:t>
                      </a:r>
                    </a:p>
                  </a:txBody>
                  <a:tcPr marL="7620" marR="7620" marT="7620" marB="0" anchor="ctr">
                    <a:lnB w="12700" cmpd="sng">
                      <a:noFill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$765</a:t>
                      </a:r>
                    </a:p>
                  </a:txBody>
                  <a:tcPr anchor="ctr">
                    <a:lnB w="12700" cmpd="sng">
                      <a:noFill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u="none" dirty="0"/>
                        <a:t>$742</a:t>
                      </a:r>
                    </a:p>
                  </a:txBody>
                  <a:tcPr anchor="ctr">
                    <a:lnB w="12700" cmpd="sng">
                      <a:noFill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u="none" dirty="0"/>
                        <a:t>$405</a:t>
                      </a:r>
                    </a:p>
                  </a:txBody>
                  <a:tcPr anchor="ctr">
                    <a:lnB w="12700" cmpd="sng">
                      <a:noFill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cs typeface="Arial"/>
                        </a:rPr>
                        <a:t>$786</a:t>
                      </a:r>
                    </a:p>
                  </a:txBody>
                  <a:tcPr anchor="ctr">
                    <a:lnB w="12700" cmpd="sng">
                      <a:noFill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u="none" dirty="0"/>
                        <a:t>$325</a:t>
                      </a:r>
                    </a:p>
                  </a:txBody>
                  <a:tcPr anchor="ctr">
                    <a:lnB w="12700" cmpd="sng">
                      <a:noFill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52934334-D413-41C2-AD9F-B63C52862698}"/>
              </a:ext>
            </a:extLst>
          </p:cNvPr>
          <p:cNvSpPr/>
          <p:nvPr/>
        </p:nvSpPr>
        <p:spPr>
          <a:xfrm>
            <a:off x="3533421" y="2532902"/>
            <a:ext cx="3123411" cy="356616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C0DFDE-355E-47B4-A8AC-CC3632812992}"/>
              </a:ext>
            </a:extLst>
          </p:cNvPr>
          <p:cNvSpPr txBox="1"/>
          <p:nvPr/>
        </p:nvSpPr>
        <p:spPr>
          <a:xfrm>
            <a:off x="603634" y="6166164"/>
            <a:ext cx="10039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*Over the next four years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32E0AD-AD18-427F-8096-EECC396ED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</p:spPr>
        <p:txBody>
          <a:bodyPr>
            <a:normAutofit/>
          </a:bodyPr>
          <a:lstStyle/>
          <a:p>
            <a:r>
              <a:rPr lang="en-US" sz="6000" dirty="0"/>
              <a:t>Law Enforcement</a:t>
            </a:r>
          </a:p>
        </p:txBody>
      </p:sp>
    </p:spTree>
    <p:extLst>
      <p:ext uri="{BB962C8B-B14F-4D97-AF65-F5344CB8AC3E}">
        <p14:creationId xmlns:p14="http://schemas.microsoft.com/office/powerpoint/2010/main" val="838974447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57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711" y="1671070"/>
            <a:ext cx="11354765" cy="481434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i="1" dirty="0">
                <a:solidFill>
                  <a:srgbClr val="FFC000"/>
                </a:solidFill>
              </a:rPr>
              <a:t>Contracts with the Cities</a:t>
            </a:r>
          </a:p>
          <a:p>
            <a:pPr>
              <a:lnSpc>
                <a:spcPct val="120000"/>
              </a:lnSpc>
            </a:pPr>
            <a:r>
              <a:rPr lang="en-US" sz="3500" b="1" dirty="0"/>
              <a:t>Contracts reflect a single negotiated rate for an agreed upon level of service</a:t>
            </a:r>
          </a:p>
          <a:p>
            <a:pPr>
              <a:lnSpc>
                <a:spcPct val="120000"/>
              </a:lnSpc>
            </a:pPr>
            <a:r>
              <a:rPr lang="en-US" sz="3500" b="1" dirty="0"/>
              <a:t>PBSO adds officers every time they contract with a new city and revenues from the contract assist with the cost of the officers</a:t>
            </a:r>
          </a:p>
          <a:p>
            <a:pPr lvl="1">
              <a:lnSpc>
                <a:spcPct val="120000"/>
              </a:lnSpc>
            </a:pPr>
            <a:r>
              <a:rPr lang="en-US" sz="3100" b="1" dirty="0"/>
              <a:t>5 additional jurisdictions since the 2014/18 report</a:t>
            </a:r>
          </a:p>
          <a:p>
            <a:pPr>
              <a:lnSpc>
                <a:spcPct val="120000"/>
              </a:lnSpc>
            </a:pPr>
            <a:endParaRPr lang="en-US" sz="3100" b="1" dirty="0">
              <a:solidFill>
                <a:srgbClr val="FFC000"/>
              </a:solidFill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en-US" sz="3100" b="1" dirty="0">
              <a:solidFill>
                <a:srgbClr val="FFC000"/>
              </a:solidFill>
            </a:endParaRPr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75FF65C-EDF3-4E44-9824-90560B958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</p:spPr>
        <p:txBody>
          <a:bodyPr>
            <a:normAutofit/>
          </a:bodyPr>
          <a:lstStyle/>
          <a:p>
            <a:r>
              <a:rPr lang="en-US" sz="6000" dirty="0"/>
              <a:t>Law Enforcement</a:t>
            </a:r>
          </a:p>
        </p:txBody>
      </p:sp>
    </p:spTree>
    <p:extLst>
      <p:ext uri="{BB962C8B-B14F-4D97-AF65-F5344CB8AC3E}">
        <p14:creationId xmlns:p14="http://schemas.microsoft.com/office/powerpoint/2010/main" val="846379260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Law Enforcement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58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712" y="1771654"/>
            <a:ext cx="11354764" cy="481434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Revenue Projections</a:t>
            </a:r>
          </a:p>
          <a:p>
            <a:pPr lvl="1">
              <a:lnSpc>
                <a:spcPct val="120000"/>
              </a:lnSpc>
            </a:pPr>
            <a:r>
              <a:rPr lang="en-US" sz="3200" dirty="0">
                <a:solidFill>
                  <a:srgbClr val="FFC000"/>
                </a:solidFill>
              </a:rPr>
              <a:t>Based on permitting levels from 2015+</a:t>
            </a:r>
            <a:endParaRPr lang="en-US" sz="3200" dirty="0"/>
          </a:p>
          <a:p>
            <a:pPr lvl="2">
              <a:lnSpc>
                <a:spcPct val="120000"/>
              </a:lnSpc>
            </a:pPr>
            <a:r>
              <a:rPr lang="en-US" sz="2800" dirty="0"/>
              <a:t>Full calculated rates ≈$0.6 million per year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HB 337 capped rates ≈$0.5 million per year</a:t>
            </a:r>
          </a:p>
          <a:p>
            <a:pPr lvl="1">
              <a:lnSpc>
                <a:spcPct val="120000"/>
              </a:lnSpc>
            </a:pPr>
            <a:r>
              <a:rPr lang="en-US" sz="3200" dirty="0">
                <a:solidFill>
                  <a:srgbClr val="FFC000"/>
                </a:solidFill>
              </a:rPr>
              <a:t>Examples of projects eligible for impact fee funding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Additional vehicles/equipment (new)</a:t>
            </a:r>
          </a:p>
        </p:txBody>
      </p:sp>
    </p:spTree>
    <p:extLst>
      <p:ext uri="{BB962C8B-B14F-4D97-AF65-F5344CB8AC3E}">
        <p14:creationId xmlns:p14="http://schemas.microsoft.com/office/powerpoint/2010/main" val="633493959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59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92394" y="2011883"/>
            <a:ext cx="11687939" cy="62654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600" b="1" dirty="0"/>
              <a:t>Summary of Calculated Impact Fee Rates:</a:t>
            </a:r>
            <a:endParaRPr lang="en-US" sz="3600" b="1" u="sng" dirty="0">
              <a:solidFill>
                <a:srgbClr val="FFC000"/>
              </a:solidFill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69F8AC2-75A3-4D5C-AECB-94F66129FF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723410"/>
              </p:ext>
            </p:extLst>
          </p:nvPr>
        </p:nvGraphicFramePr>
        <p:xfrm>
          <a:off x="223220" y="2739311"/>
          <a:ext cx="11810771" cy="2529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2513">
                  <a:extLst>
                    <a:ext uri="{9D8B030D-6E8A-4147-A177-3AD203B41FA5}">
                      <a16:colId xmlns:a16="http://schemas.microsoft.com/office/drawing/2014/main" val="4165802763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25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32513">
                  <a:extLst>
                    <a:ext uri="{9D8B030D-6E8A-4147-A177-3AD203B41FA5}">
                      <a16:colId xmlns:a16="http://schemas.microsoft.com/office/drawing/2014/main" val="2033531863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50788403"/>
                    </a:ext>
                  </a:extLst>
                </a:gridCol>
                <a:gridCol w="999016">
                  <a:extLst>
                    <a:ext uri="{9D8B030D-6E8A-4147-A177-3AD203B41FA5}">
                      <a16:colId xmlns:a16="http://schemas.microsoft.com/office/drawing/2014/main" val="2198531627"/>
                    </a:ext>
                  </a:extLst>
                </a:gridCol>
                <a:gridCol w="999016">
                  <a:extLst>
                    <a:ext uri="{9D8B030D-6E8A-4147-A177-3AD203B41FA5}">
                      <a16:colId xmlns:a16="http://schemas.microsoft.com/office/drawing/2014/main" val="214928638"/>
                    </a:ext>
                  </a:extLst>
                </a:gridCol>
              </a:tblGrid>
              <a:tr h="26408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Land 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Public Buildings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Fire Rescue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Law Enforcement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Library Facilities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Parks &amp; Recreation </a:t>
                      </a:r>
                      <a:r>
                        <a:rPr lang="en-US" sz="1200" dirty="0"/>
                        <a:t>(Excl Beach)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School Facilities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Transportation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Total Calculated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Total Adopted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11">
                  <a:txBody>
                    <a:bodyPr/>
                    <a:lstStyle/>
                    <a:p>
                      <a:pPr algn="l"/>
                      <a:r>
                        <a:rPr lang="en-US" sz="1400" b="1" dirty="0"/>
                        <a:t>Residential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1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b="1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7471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Single</a:t>
                      </a:r>
                      <a:r>
                        <a:rPr lang="en-US" sz="1400" b="0" baseline="0" dirty="0"/>
                        <a:t> Family (2,000 sf)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$1,572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$628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$231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dirty="0"/>
                        <a:t>$311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$2,332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$8,322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$5,892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>
                          <a:solidFill>
                            <a:srgbClr val="FF0000"/>
                          </a:solidFill>
                        </a:rPr>
                        <a:t>$19,288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/>
                        <a:t>$13,055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gridSpan="11">
                  <a:txBody>
                    <a:bodyPr/>
                    <a:lstStyle/>
                    <a:p>
                      <a:pPr algn="l"/>
                      <a:r>
                        <a:rPr lang="en-US" sz="1400" b="1" dirty="0"/>
                        <a:t>Non-Residential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cs typeface="Arial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cs typeface="Arial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cs typeface="Arial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1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b="1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3948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Light Industrial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1,000 sf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$465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$154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cs typeface="Arial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$2,633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>
                          <a:solidFill>
                            <a:srgbClr val="FF0000"/>
                          </a:solidFill>
                        </a:rPr>
                        <a:t>$3,311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/>
                        <a:t>$1,683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78410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Office (50,000 sf)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1,000 sf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$950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$121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$5,847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>
                          <a:solidFill>
                            <a:srgbClr val="FF0000"/>
                          </a:solidFill>
                        </a:rPr>
                        <a:t>$7,003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/>
                        <a:t>$3,609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Retail (125,000 </a:t>
                      </a:r>
                      <a:r>
                        <a:rPr lang="en-US" sz="1400" b="0" dirty="0" err="1"/>
                        <a:t>sfgla</a:t>
                      </a:r>
                      <a:r>
                        <a:rPr lang="en-US" sz="1400" b="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1,000</a:t>
                      </a:r>
                      <a:r>
                        <a:rPr lang="en-US" sz="1400" b="0" u="none" baseline="0" dirty="0"/>
                        <a:t> </a:t>
                      </a:r>
                      <a:r>
                        <a:rPr lang="en-US" sz="1400" b="0" u="none" baseline="0" dirty="0" err="1"/>
                        <a:t>sfgla</a:t>
                      </a:r>
                      <a:endParaRPr lang="en-US" sz="1400" b="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$2,502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$172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$8,323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>
                          <a:solidFill>
                            <a:srgbClr val="FF0000"/>
                          </a:solidFill>
                        </a:rPr>
                        <a:t>$11,314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/>
                        <a:t>$8,170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1A4D1E10-D4E5-4374-A0DB-D1A3A9DCA343}"/>
              </a:ext>
            </a:extLst>
          </p:cNvPr>
          <p:cNvSpPr/>
          <p:nvPr/>
        </p:nvSpPr>
        <p:spPr>
          <a:xfrm>
            <a:off x="10037379" y="2739312"/>
            <a:ext cx="1004869" cy="252984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9E234C9-A4EE-4AEB-9754-F13828885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</p:spPr>
        <p:txBody>
          <a:bodyPr>
            <a:normAutofit/>
          </a:bodyPr>
          <a:lstStyle/>
          <a:p>
            <a:r>
              <a:rPr lang="en-US" sz="60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26738718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3EE9A52-5660-47C7-AEE0-62093FFD6C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3" r="10433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73" y="2950387"/>
            <a:ext cx="3199327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  <a:latin typeface="+mj-lt"/>
              </a:rPr>
              <a:t>Transportation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512B48DC-2FB6-4170-9634-EF7CCDE27CCB}" type="slidenum">
              <a:rPr lang="en-US" sz="1100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6</a:t>
            </a:fld>
            <a:endParaRPr lang="en-US" sz="110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61971861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60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92394" y="2011883"/>
            <a:ext cx="11687939" cy="62654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600" b="1" dirty="0"/>
              <a:t>Summary of Calculated Impact Fee Rates (Reduced Parks &amp; Public Buildings):</a:t>
            </a:r>
            <a:endParaRPr lang="en-US" sz="3600" b="1" u="sng" dirty="0">
              <a:solidFill>
                <a:srgbClr val="FFC000"/>
              </a:solidFill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69F8AC2-75A3-4D5C-AECB-94F66129FF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834935"/>
              </p:ext>
            </p:extLst>
          </p:nvPr>
        </p:nvGraphicFramePr>
        <p:xfrm>
          <a:off x="223220" y="2739311"/>
          <a:ext cx="11810771" cy="23469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2513">
                  <a:extLst>
                    <a:ext uri="{9D8B030D-6E8A-4147-A177-3AD203B41FA5}">
                      <a16:colId xmlns:a16="http://schemas.microsoft.com/office/drawing/2014/main" val="4165802763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25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32513">
                  <a:extLst>
                    <a:ext uri="{9D8B030D-6E8A-4147-A177-3AD203B41FA5}">
                      <a16:colId xmlns:a16="http://schemas.microsoft.com/office/drawing/2014/main" val="2033531863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50788403"/>
                    </a:ext>
                  </a:extLst>
                </a:gridCol>
                <a:gridCol w="999016">
                  <a:extLst>
                    <a:ext uri="{9D8B030D-6E8A-4147-A177-3AD203B41FA5}">
                      <a16:colId xmlns:a16="http://schemas.microsoft.com/office/drawing/2014/main" val="2198531627"/>
                    </a:ext>
                  </a:extLst>
                </a:gridCol>
                <a:gridCol w="999016">
                  <a:extLst>
                    <a:ext uri="{9D8B030D-6E8A-4147-A177-3AD203B41FA5}">
                      <a16:colId xmlns:a16="http://schemas.microsoft.com/office/drawing/2014/main" val="214928638"/>
                    </a:ext>
                  </a:extLst>
                </a:gridCol>
              </a:tblGrid>
              <a:tr h="26408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Land 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Public Buildings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Fire Rescue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Law Enforcement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Library Facilities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Parks &amp; Recreation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School Facilities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Transportation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Total Calculated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Total Adopted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11">
                  <a:txBody>
                    <a:bodyPr/>
                    <a:lstStyle/>
                    <a:p>
                      <a:pPr algn="l"/>
                      <a:r>
                        <a:rPr lang="en-US" sz="1400" b="1" dirty="0"/>
                        <a:t>Residential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1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b="1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7471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Single</a:t>
                      </a:r>
                      <a:r>
                        <a:rPr lang="en-US" sz="1400" b="0" baseline="0" dirty="0"/>
                        <a:t> Family (2,000 sf)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$1,094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$628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$231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dirty="0"/>
                        <a:t>$311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$1,474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$8,322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$5,892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>
                          <a:solidFill>
                            <a:srgbClr val="FF0000"/>
                          </a:solidFill>
                        </a:rPr>
                        <a:t>$17,952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/>
                        <a:t>$13,055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gridSpan="11">
                  <a:txBody>
                    <a:bodyPr/>
                    <a:lstStyle/>
                    <a:p>
                      <a:pPr algn="l"/>
                      <a:r>
                        <a:rPr lang="en-US" sz="1400" b="1" dirty="0"/>
                        <a:t>Non-Residential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cs typeface="Arial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cs typeface="Arial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cs typeface="Arial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1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b="1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3948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Light Industrial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1,000 sf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$325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$154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cs typeface="Arial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$2,633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>
                          <a:solidFill>
                            <a:srgbClr val="FF0000"/>
                          </a:solidFill>
                        </a:rPr>
                        <a:t>$3,171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/>
                        <a:t>$1,683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78410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Office (50,000 sf)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1,000 sf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$663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$121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$5,847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>
                          <a:solidFill>
                            <a:srgbClr val="FF0000"/>
                          </a:solidFill>
                        </a:rPr>
                        <a:t>$6,716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/>
                        <a:t>$3,609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Retail (125,000 </a:t>
                      </a:r>
                      <a:r>
                        <a:rPr lang="en-US" sz="1400" b="0" dirty="0" err="1"/>
                        <a:t>sfgla</a:t>
                      </a:r>
                      <a:r>
                        <a:rPr lang="en-US" sz="1400" b="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1,000</a:t>
                      </a:r>
                      <a:r>
                        <a:rPr lang="en-US" sz="1400" b="0" u="none" baseline="0" dirty="0"/>
                        <a:t> </a:t>
                      </a:r>
                      <a:r>
                        <a:rPr lang="en-US" sz="1400" b="0" u="none" baseline="0" dirty="0" err="1"/>
                        <a:t>sfgla</a:t>
                      </a:r>
                      <a:endParaRPr lang="en-US" sz="1400" b="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$1,745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$172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$8,323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>
                          <a:solidFill>
                            <a:srgbClr val="FF0000"/>
                          </a:solidFill>
                        </a:rPr>
                        <a:t>$10,557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/>
                        <a:t>$8,170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1A4D1E10-D4E5-4374-A0DB-D1A3A9DCA343}"/>
              </a:ext>
            </a:extLst>
          </p:cNvPr>
          <p:cNvSpPr/>
          <p:nvPr/>
        </p:nvSpPr>
        <p:spPr>
          <a:xfrm>
            <a:off x="10037379" y="2739311"/>
            <a:ext cx="1004869" cy="234696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9E234C9-A4EE-4AEB-9754-F13828885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</p:spPr>
        <p:txBody>
          <a:bodyPr>
            <a:normAutofit/>
          </a:bodyPr>
          <a:lstStyle/>
          <a:p>
            <a:r>
              <a:rPr lang="en-US" sz="60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306327974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61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92394" y="2011883"/>
            <a:ext cx="11687939" cy="62654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600" b="1" dirty="0"/>
              <a:t>Summary of HB 337 Capped Impact Fee Rates:</a:t>
            </a:r>
            <a:endParaRPr lang="en-US" sz="3600" b="1" u="sng" dirty="0">
              <a:solidFill>
                <a:srgbClr val="FFC000"/>
              </a:solidFill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69F8AC2-75A3-4D5C-AECB-94F66129FFB5}"/>
              </a:ext>
            </a:extLst>
          </p:cNvPr>
          <p:cNvGraphicFramePr>
            <a:graphicFrameLocks noGrp="1"/>
          </p:cNvGraphicFramePr>
          <p:nvPr/>
        </p:nvGraphicFramePr>
        <p:xfrm>
          <a:off x="292394" y="2845990"/>
          <a:ext cx="11367686" cy="25603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95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7616">
                  <a:extLst>
                    <a:ext uri="{9D8B030D-6E8A-4147-A177-3AD203B41FA5}">
                      <a16:colId xmlns:a16="http://schemas.microsoft.com/office/drawing/2014/main" val="4165802763"/>
                    </a:ext>
                  </a:extLst>
                </a:gridCol>
                <a:gridCol w="10654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76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153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7616">
                  <a:extLst>
                    <a:ext uri="{9D8B030D-6E8A-4147-A177-3AD203B41FA5}">
                      <a16:colId xmlns:a16="http://schemas.microsoft.com/office/drawing/2014/main" val="2033531863"/>
                    </a:ext>
                  </a:extLst>
                </a:gridCol>
                <a:gridCol w="1147403">
                  <a:extLst>
                    <a:ext uri="{9D8B030D-6E8A-4147-A177-3AD203B41FA5}">
                      <a16:colId xmlns:a16="http://schemas.microsoft.com/office/drawing/2014/main" val="2050788403"/>
                    </a:ext>
                  </a:extLst>
                </a:gridCol>
                <a:gridCol w="1147403">
                  <a:extLst>
                    <a:ext uri="{9D8B030D-6E8A-4147-A177-3AD203B41FA5}">
                      <a16:colId xmlns:a16="http://schemas.microsoft.com/office/drawing/2014/main" val="2198531627"/>
                    </a:ext>
                  </a:extLst>
                </a:gridCol>
                <a:gridCol w="1147403">
                  <a:extLst>
                    <a:ext uri="{9D8B030D-6E8A-4147-A177-3AD203B41FA5}">
                      <a16:colId xmlns:a16="http://schemas.microsoft.com/office/drawing/2014/main" val="3708545896"/>
                    </a:ext>
                  </a:extLst>
                </a:gridCol>
              </a:tblGrid>
              <a:tr h="34732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Land 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Public </a:t>
                      </a:r>
                      <a:r>
                        <a:rPr lang="en-US" sz="1400" dirty="0" err="1"/>
                        <a:t>Bldgs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Fire Rescue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Law </a:t>
                      </a:r>
                      <a:r>
                        <a:rPr lang="en-US" sz="1400" dirty="0" err="1"/>
                        <a:t>Enf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Library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Parks &amp; </a:t>
                      </a:r>
                      <a:r>
                        <a:rPr lang="en-US" sz="1400" dirty="0" err="1"/>
                        <a:t>Recr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School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Transp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HB 337 Capped Fees*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Total Adopted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284">
                <a:tc gridSpan="10">
                  <a:txBody>
                    <a:bodyPr/>
                    <a:lstStyle/>
                    <a:p>
                      <a:pPr algn="l"/>
                      <a:r>
                        <a:rPr lang="en-US" sz="1400" b="1" dirty="0"/>
                        <a:t>Residential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1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400" b="1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7471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Single</a:t>
                      </a:r>
                      <a:r>
                        <a:rPr lang="en-US" sz="1400" b="0" baseline="0" dirty="0"/>
                        <a:t> Family (2,000 sf)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$334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$414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$192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$311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$1,290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$8,322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$5,892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u="non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$16,755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dirty="0"/>
                        <a:t>$13,055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gridSpan="10">
                  <a:txBody>
                    <a:bodyPr/>
                    <a:lstStyle/>
                    <a:p>
                      <a:pPr algn="l"/>
                      <a:r>
                        <a:rPr lang="en-US" sz="1400" b="1" dirty="0"/>
                        <a:t>Non-Residential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cs typeface="Arial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cs typeface="Arial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3948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Light Industrial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1,000 sf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$110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$120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$11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u="none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u="none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$2,284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u="non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$2,525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/>
                        <a:t>$1,683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78410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Office (50,000 sf)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1,000 sf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$196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$75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$15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$5,127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u="non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$5,413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/>
                        <a:t>$3,609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Retail (125,000 </a:t>
                      </a:r>
                      <a:r>
                        <a:rPr lang="en-US" sz="1400" b="0" dirty="0" err="1"/>
                        <a:t>sfgla</a:t>
                      </a:r>
                      <a:r>
                        <a:rPr lang="en-US" sz="1400" b="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1,000</a:t>
                      </a:r>
                      <a:r>
                        <a:rPr lang="en-US" sz="1400" b="0" u="none" baseline="0" dirty="0"/>
                        <a:t> </a:t>
                      </a:r>
                      <a:r>
                        <a:rPr lang="en-US" sz="1400" b="0" u="none" baseline="0" dirty="0" err="1"/>
                        <a:t>sfgla</a:t>
                      </a:r>
                      <a:endParaRPr lang="en-US" sz="1400" b="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$504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$172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$86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$8,323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u="non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$9,085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/>
                        <a:t>$8,170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1A4D1E10-D4E5-4374-A0DB-D1A3A9DCA343}"/>
              </a:ext>
            </a:extLst>
          </p:cNvPr>
          <p:cNvSpPr/>
          <p:nvPr/>
        </p:nvSpPr>
        <p:spPr>
          <a:xfrm>
            <a:off x="9375228" y="2845991"/>
            <a:ext cx="1156138" cy="256032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9E234C9-A4EE-4AEB-9754-F13828885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</p:spPr>
        <p:txBody>
          <a:bodyPr>
            <a:normAutofit/>
          </a:bodyPr>
          <a:lstStyle/>
          <a:p>
            <a:r>
              <a:rPr lang="en-US" sz="6000" dirty="0"/>
              <a:t>Summary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A0A3D6-F4D1-4799-BC59-165E240B9774}"/>
              </a:ext>
            </a:extLst>
          </p:cNvPr>
          <p:cNvSpPr txBox="1"/>
          <p:nvPr/>
        </p:nvSpPr>
        <p:spPr>
          <a:xfrm>
            <a:off x="292394" y="5518436"/>
            <a:ext cx="10039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*Over the next four years</a:t>
            </a:r>
          </a:p>
        </p:txBody>
      </p:sp>
    </p:spTree>
    <p:extLst>
      <p:ext uri="{BB962C8B-B14F-4D97-AF65-F5344CB8AC3E}">
        <p14:creationId xmlns:p14="http://schemas.microsoft.com/office/powerpoint/2010/main" val="37636456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Presentation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62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7043C9C-9758-42FF-BFAA-9B35C0998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616" y="1771654"/>
            <a:ext cx="6806034" cy="4778032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3200" b="1" dirty="0"/>
              <a:t>Background/Purpose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b="1" dirty="0"/>
              <a:t>Technical Study</a:t>
            </a:r>
          </a:p>
          <a:p>
            <a:pPr lvl="1"/>
            <a:r>
              <a:rPr lang="en-US" sz="2800" dirty="0"/>
              <a:t>Public Buildings</a:t>
            </a:r>
          </a:p>
          <a:p>
            <a:pPr lvl="1"/>
            <a:r>
              <a:rPr lang="en-US" sz="2800" dirty="0"/>
              <a:t>Fire Rescue</a:t>
            </a:r>
          </a:p>
          <a:p>
            <a:pPr lvl="1"/>
            <a:r>
              <a:rPr lang="en-US" sz="2800" dirty="0"/>
              <a:t>Law Enforcement</a:t>
            </a:r>
          </a:p>
          <a:p>
            <a:pPr lvl="1"/>
            <a:r>
              <a:rPr lang="en-US" sz="2800" dirty="0"/>
              <a:t>Library Facilities</a:t>
            </a:r>
          </a:p>
          <a:p>
            <a:pPr lvl="1"/>
            <a:r>
              <a:rPr lang="en-US" sz="2800" dirty="0"/>
              <a:t>Parks &amp; Recreation Facilities</a:t>
            </a:r>
          </a:p>
          <a:p>
            <a:pPr lvl="1"/>
            <a:r>
              <a:rPr lang="en-US" sz="2800" dirty="0"/>
              <a:t>School Facilities</a:t>
            </a:r>
          </a:p>
          <a:p>
            <a:pPr lvl="1"/>
            <a:r>
              <a:rPr lang="en-US" sz="2800" dirty="0"/>
              <a:t>Transportation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3200" b="1" dirty="0">
                <a:solidFill>
                  <a:srgbClr val="FFC000"/>
                </a:solidFill>
              </a:rPr>
              <a:t>Next Steps</a:t>
            </a:r>
          </a:p>
        </p:txBody>
      </p:sp>
      <p:pic>
        <p:nvPicPr>
          <p:cNvPr id="9" name="Picture 8" descr="A beach with palm trees&#10;&#10;Description automatically generated with low confidence">
            <a:extLst>
              <a:ext uri="{FF2B5EF4-FFF2-40B4-BE49-F238E27FC236}">
                <a16:creationId xmlns:a16="http://schemas.microsoft.com/office/drawing/2014/main" id="{0CD0FD9E-8810-421D-9FBE-F07ABB35C8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599" y="2340324"/>
            <a:ext cx="2882901" cy="36406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9627507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200000"/>
              </a:lnSpc>
            </a:pPr>
            <a:r>
              <a:rPr lang="en-US" sz="2800" dirty="0"/>
              <a:t>Impact Fee Review </a:t>
            </a:r>
            <a:r>
              <a:rPr lang="en-US" sz="2800"/>
              <a:t>Committee Recommendations</a:t>
            </a:r>
            <a:endParaRPr lang="en-US" sz="2800" dirty="0"/>
          </a:p>
          <a:p>
            <a:pPr lvl="1">
              <a:lnSpc>
                <a:spcPct val="200000"/>
              </a:lnSpc>
            </a:pPr>
            <a:r>
              <a:rPr lang="en-US" sz="2800" dirty="0"/>
              <a:t>Final Technical Report</a:t>
            </a:r>
          </a:p>
          <a:p>
            <a:pPr lvl="1">
              <a:lnSpc>
                <a:spcPct val="200000"/>
              </a:lnSpc>
            </a:pPr>
            <a:r>
              <a:rPr lang="en-US" sz="2800" dirty="0"/>
              <a:t>BOCC Workshop</a:t>
            </a:r>
          </a:p>
          <a:p>
            <a:pPr lvl="1">
              <a:lnSpc>
                <a:spcPct val="200000"/>
              </a:lnSpc>
            </a:pPr>
            <a:r>
              <a:rPr lang="en-US" sz="2800" dirty="0"/>
              <a:t>Implementation Process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63</a:t>
            </a:fld>
            <a:endParaRPr lang="en-US" dirty="0"/>
          </a:p>
        </p:txBody>
      </p:sp>
      <p:pic>
        <p:nvPicPr>
          <p:cNvPr id="9" name="Picture 8" descr="A picture containing nature&#10;&#10;Description automatically generated">
            <a:extLst>
              <a:ext uri="{FF2B5EF4-FFF2-40B4-BE49-F238E27FC236}">
                <a16:creationId xmlns:a16="http://schemas.microsoft.com/office/drawing/2014/main" id="{D754FB62-0C2A-401D-884C-469BB6BB2A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088" y="2859019"/>
            <a:ext cx="4718603" cy="24725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78875989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/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64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ABE7D9F-D36A-42C2-AFBA-5D8AFBC419D3}"/>
              </a:ext>
            </a:extLst>
          </p:cNvPr>
          <p:cNvGrpSpPr/>
          <p:nvPr/>
        </p:nvGrpSpPr>
        <p:grpSpPr>
          <a:xfrm>
            <a:off x="3943751" y="1991483"/>
            <a:ext cx="4651884" cy="4418311"/>
            <a:chOff x="3943751" y="1991483"/>
            <a:chExt cx="4651884" cy="441831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0C41885-6EAD-4F5F-A7E6-E1D99EA621C0}"/>
                </a:ext>
              </a:extLst>
            </p:cNvPr>
            <p:cNvSpPr/>
            <p:nvPr/>
          </p:nvSpPr>
          <p:spPr>
            <a:xfrm>
              <a:off x="4215341" y="3288569"/>
              <a:ext cx="798562" cy="1543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9ABF9EB-F2D0-4716-AB04-8A490078A1A0}"/>
                </a:ext>
              </a:extLst>
            </p:cNvPr>
            <p:cNvSpPr/>
            <p:nvPr/>
          </p:nvSpPr>
          <p:spPr>
            <a:xfrm rot="927334">
              <a:off x="5269187" y="4701744"/>
              <a:ext cx="997193" cy="11342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F177FD9-718B-44F0-99CA-5AB8784DFF05}"/>
                </a:ext>
              </a:extLst>
            </p:cNvPr>
            <p:cNvSpPr/>
            <p:nvPr/>
          </p:nvSpPr>
          <p:spPr>
            <a:xfrm>
              <a:off x="5506988" y="2324100"/>
              <a:ext cx="798562" cy="1543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A013E51-6C41-4552-8D6A-F1208B81AA9C}"/>
                </a:ext>
              </a:extLst>
            </p:cNvPr>
            <p:cNvSpPr/>
            <p:nvPr/>
          </p:nvSpPr>
          <p:spPr>
            <a:xfrm>
              <a:off x="6970085" y="3429000"/>
              <a:ext cx="798562" cy="1479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aphic 4">
              <a:extLst>
                <a:ext uri="{FF2B5EF4-FFF2-40B4-BE49-F238E27FC236}">
                  <a16:creationId xmlns:a16="http://schemas.microsoft.com/office/drawing/2014/main" id="{49A7D4EB-2D79-4D37-9AD6-C44D26CFFB13}"/>
                </a:ext>
              </a:extLst>
            </p:cNvPr>
            <p:cNvGrpSpPr/>
            <p:nvPr/>
          </p:nvGrpSpPr>
          <p:grpSpPr>
            <a:xfrm>
              <a:off x="3943751" y="1991483"/>
              <a:ext cx="4651884" cy="4418311"/>
              <a:chOff x="3943751" y="1991483"/>
              <a:chExt cx="4651884" cy="4418311"/>
            </a:xfrm>
            <a:solidFill>
              <a:schemeClr val="accent1"/>
            </a:solidFill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1EDDFEAF-6724-4427-9F0D-204BE74D9C18}"/>
                  </a:ext>
                </a:extLst>
              </p:cNvPr>
              <p:cNvSpPr/>
              <p:nvPr/>
            </p:nvSpPr>
            <p:spPr>
              <a:xfrm>
                <a:off x="5063962" y="1991483"/>
                <a:ext cx="1939875" cy="2465449"/>
              </a:xfrm>
              <a:custGeom>
                <a:avLst/>
                <a:gdLst>
                  <a:gd name="connsiteX0" fmla="*/ 1607176 w 1939875"/>
                  <a:gd name="connsiteY0" fmla="*/ 2546 h 2465449"/>
                  <a:gd name="connsiteX1" fmla="*/ 1093563 w 1939875"/>
                  <a:gd name="connsiteY1" fmla="*/ 75223 h 2465449"/>
                  <a:gd name="connsiteX2" fmla="*/ 689349 w 1939875"/>
                  <a:gd name="connsiteY2" fmla="*/ 132362 h 2465449"/>
                  <a:gd name="connsiteX3" fmla="*/ 362691 w 1939875"/>
                  <a:gd name="connsiteY3" fmla="*/ 177945 h 2465449"/>
                  <a:gd name="connsiteX4" fmla="*/ 93044 w 1939875"/>
                  <a:gd name="connsiteY4" fmla="*/ 216466 h 2465449"/>
                  <a:gd name="connsiteX5" fmla="*/ 5602 w 1939875"/>
                  <a:gd name="connsiteY5" fmla="*/ 467238 h 2465449"/>
                  <a:gd name="connsiteX6" fmla="*/ 183697 w 1939875"/>
                  <a:gd name="connsiteY6" fmla="*/ 1569708 h 2465449"/>
                  <a:gd name="connsiteX7" fmla="*/ 331618 w 1939875"/>
                  <a:gd name="connsiteY7" fmla="*/ 1799679 h 2465449"/>
                  <a:gd name="connsiteX8" fmla="*/ 585343 w 1939875"/>
                  <a:gd name="connsiteY8" fmla="*/ 1898549 h 2465449"/>
                  <a:gd name="connsiteX9" fmla="*/ 878616 w 1939875"/>
                  <a:gd name="connsiteY9" fmla="*/ 2465450 h 2465449"/>
                  <a:gd name="connsiteX10" fmla="*/ 829566 w 1939875"/>
                  <a:gd name="connsiteY10" fmla="*/ 1994081 h 2465449"/>
                  <a:gd name="connsiteX11" fmla="*/ 1200395 w 1939875"/>
                  <a:gd name="connsiteY11" fmla="*/ 2139177 h 2465449"/>
                  <a:gd name="connsiteX12" fmla="*/ 1658024 w 1939875"/>
                  <a:gd name="connsiteY12" fmla="*/ 2318171 h 2465449"/>
                  <a:gd name="connsiteX13" fmla="*/ 1929340 w 1939875"/>
                  <a:gd name="connsiteY13" fmla="*/ 2148294 h 2465449"/>
                  <a:gd name="connsiteX14" fmla="*/ 1934219 w 1939875"/>
                  <a:gd name="connsiteY14" fmla="*/ 1330108 h 2465449"/>
                  <a:gd name="connsiteX15" fmla="*/ 1939869 w 1939875"/>
                  <a:gd name="connsiteY15" fmla="*/ 363873 h 2465449"/>
                  <a:gd name="connsiteX16" fmla="*/ 1607176 w 1939875"/>
                  <a:gd name="connsiteY16" fmla="*/ 2546 h 2465449"/>
                  <a:gd name="connsiteX17" fmla="*/ 907250 w 1939875"/>
                  <a:gd name="connsiteY17" fmla="*/ 1822919 h 2465449"/>
                  <a:gd name="connsiteX18" fmla="*/ 833289 w 1939875"/>
                  <a:gd name="connsiteY18" fmla="*/ 1835760 h 2465449"/>
                  <a:gd name="connsiteX19" fmla="*/ 741096 w 1939875"/>
                  <a:gd name="connsiteY19" fmla="*/ 1765909 h 2465449"/>
                  <a:gd name="connsiteX20" fmla="*/ 698851 w 1939875"/>
                  <a:gd name="connsiteY20" fmla="*/ 1660875 h 2465449"/>
                  <a:gd name="connsiteX21" fmla="*/ 720423 w 1939875"/>
                  <a:gd name="connsiteY21" fmla="*/ 1572790 h 2465449"/>
                  <a:gd name="connsiteX22" fmla="*/ 797465 w 1939875"/>
                  <a:gd name="connsiteY22" fmla="*/ 1555456 h 2465449"/>
                  <a:gd name="connsiteX23" fmla="*/ 885036 w 1939875"/>
                  <a:gd name="connsiteY23" fmla="*/ 1619657 h 2465449"/>
                  <a:gd name="connsiteX24" fmla="*/ 930748 w 1939875"/>
                  <a:gd name="connsiteY24" fmla="*/ 1733166 h 2465449"/>
                  <a:gd name="connsiteX25" fmla="*/ 907250 w 1939875"/>
                  <a:gd name="connsiteY25" fmla="*/ 1822919 h 2465449"/>
                  <a:gd name="connsiteX26" fmla="*/ 1035653 w 1939875"/>
                  <a:gd name="connsiteY26" fmla="*/ 997030 h 2465449"/>
                  <a:gd name="connsiteX27" fmla="*/ 920090 w 1939875"/>
                  <a:gd name="connsiteY27" fmla="*/ 1171915 h 2465449"/>
                  <a:gd name="connsiteX28" fmla="*/ 843818 w 1939875"/>
                  <a:gd name="connsiteY28" fmla="*/ 1282599 h 2465449"/>
                  <a:gd name="connsiteX29" fmla="*/ 836371 w 1939875"/>
                  <a:gd name="connsiteY29" fmla="*/ 1371582 h 2465449"/>
                  <a:gd name="connsiteX30" fmla="*/ 862694 w 1939875"/>
                  <a:gd name="connsiteY30" fmla="*/ 1467114 h 2465449"/>
                  <a:gd name="connsiteX31" fmla="*/ 694999 w 1939875"/>
                  <a:gd name="connsiteY31" fmla="*/ 1426924 h 2465449"/>
                  <a:gd name="connsiteX32" fmla="*/ 668291 w 1939875"/>
                  <a:gd name="connsiteY32" fmla="*/ 1311361 h 2465449"/>
                  <a:gd name="connsiteX33" fmla="*/ 737372 w 1939875"/>
                  <a:gd name="connsiteY33" fmla="*/ 1061488 h 2465449"/>
                  <a:gd name="connsiteX34" fmla="*/ 811718 w 1939875"/>
                  <a:gd name="connsiteY34" fmla="*/ 940661 h 2465449"/>
                  <a:gd name="connsiteX35" fmla="*/ 824558 w 1939875"/>
                  <a:gd name="connsiteY35" fmla="*/ 825098 h 2465449"/>
                  <a:gd name="connsiteX36" fmla="*/ 779489 w 1939875"/>
                  <a:gd name="connsiteY36" fmla="*/ 708508 h 2465449"/>
                  <a:gd name="connsiteX37" fmla="*/ 689606 w 1939875"/>
                  <a:gd name="connsiteY37" fmla="*/ 661897 h 2465449"/>
                  <a:gd name="connsiteX38" fmla="*/ 497001 w 1939875"/>
                  <a:gd name="connsiteY38" fmla="*/ 787476 h 2465449"/>
                  <a:gd name="connsiteX39" fmla="*/ 462204 w 1939875"/>
                  <a:gd name="connsiteY39" fmla="*/ 502677 h 2465449"/>
                  <a:gd name="connsiteX40" fmla="*/ 924379 w 1939875"/>
                  <a:gd name="connsiteY40" fmla="*/ 474069 h 2465449"/>
                  <a:gd name="connsiteX41" fmla="*/ 938195 w 1939875"/>
                  <a:gd name="connsiteY41" fmla="*/ 487012 h 2465449"/>
                  <a:gd name="connsiteX42" fmla="*/ 1058124 w 1939875"/>
                  <a:gd name="connsiteY42" fmla="*/ 792740 h 2465449"/>
                  <a:gd name="connsiteX43" fmla="*/ 1035782 w 1939875"/>
                  <a:gd name="connsiteY43" fmla="*/ 997030 h 2465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939875" h="2465449">
                    <a:moveTo>
                      <a:pt x="1607176" y="2546"/>
                    </a:moveTo>
                    <a:lnTo>
                      <a:pt x="1093563" y="75223"/>
                    </a:lnTo>
                    <a:lnTo>
                      <a:pt x="689349" y="132362"/>
                    </a:lnTo>
                    <a:lnTo>
                      <a:pt x="362691" y="177945"/>
                    </a:lnTo>
                    <a:lnTo>
                      <a:pt x="93044" y="216466"/>
                    </a:lnTo>
                    <a:cubicBezTo>
                      <a:pt x="22551" y="226610"/>
                      <a:pt x="-14943" y="339734"/>
                      <a:pt x="5602" y="467238"/>
                    </a:cubicBezTo>
                    <a:cubicBezTo>
                      <a:pt x="69033" y="859767"/>
                      <a:pt x="128227" y="1226487"/>
                      <a:pt x="183697" y="1569708"/>
                    </a:cubicBezTo>
                    <a:cubicBezTo>
                      <a:pt x="200261" y="1672431"/>
                      <a:pt x="265233" y="1773613"/>
                      <a:pt x="331618" y="1799679"/>
                    </a:cubicBezTo>
                    <a:lnTo>
                      <a:pt x="585343" y="1898549"/>
                    </a:lnTo>
                    <a:lnTo>
                      <a:pt x="878616" y="2465450"/>
                    </a:lnTo>
                    <a:cubicBezTo>
                      <a:pt x="862784" y="2313253"/>
                      <a:pt x="846425" y="2156126"/>
                      <a:pt x="829566" y="1994081"/>
                    </a:cubicBezTo>
                    <a:lnTo>
                      <a:pt x="1200395" y="2139177"/>
                    </a:lnTo>
                    <a:lnTo>
                      <a:pt x="1658024" y="2318171"/>
                    </a:lnTo>
                    <a:cubicBezTo>
                      <a:pt x="1802991" y="2374797"/>
                      <a:pt x="1928313" y="2302249"/>
                      <a:pt x="1929340" y="2148294"/>
                    </a:cubicBezTo>
                    <a:cubicBezTo>
                      <a:pt x="1930881" y="1889779"/>
                      <a:pt x="1932512" y="1617051"/>
                      <a:pt x="1934219" y="1330108"/>
                    </a:cubicBezTo>
                    <a:cubicBezTo>
                      <a:pt x="1936017" y="1026306"/>
                      <a:pt x="1937943" y="704784"/>
                      <a:pt x="1939869" y="363873"/>
                    </a:cubicBezTo>
                    <a:cubicBezTo>
                      <a:pt x="1941025" y="141736"/>
                      <a:pt x="1785657" y="-22621"/>
                      <a:pt x="1607176" y="2546"/>
                    </a:cubicBezTo>
                    <a:close/>
                    <a:moveTo>
                      <a:pt x="907250" y="1822919"/>
                    </a:moveTo>
                    <a:cubicBezTo>
                      <a:pt x="887861" y="1842052"/>
                      <a:pt x="863079" y="1846417"/>
                      <a:pt x="833289" y="1835760"/>
                    </a:cubicBezTo>
                    <a:cubicBezTo>
                      <a:pt x="795937" y="1822817"/>
                      <a:pt x="763657" y="1798369"/>
                      <a:pt x="741096" y="1765909"/>
                    </a:cubicBezTo>
                    <a:cubicBezTo>
                      <a:pt x="718086" y="1735182"/>
                      <a:pt x="703525" y="1698972"/>
                      <a:pt x="698851" y="1660875"/>
                    </a:cubicBezTo>
                    <a:cubicBezTo>
                      <a:pt x="694318" y="1621930"/>
                      <a:pt x="701509" y="1592564"/>
                      <a:pt x="720423" y="1572790"/>
                    </a:cubicBezTo>
                    <a:cubicBezTo>
                      <a:pt x="739555" y="1552631"/>
                      <a:pt x="765364" y="1547109"/>
                      <a:pt x="797465" y="1555456"/>
                    </a:cubicBezTo>
                    <a:cubicBezTo>
                      <a:pt x="832930" y="1566627"/>
                      <a:pt x="863721" y="1589187"/>
                      <a:pt x="885036" y="1619657"/>
                    </a:cubicBezTo>
                    <a:cubicBezTo>
                      <a:pt x="910973" y="1652246"/>
                      <a:pt x="926857" y="1691691"/>
                      <a:pt x="930748" y="1733166"/>
                    </a:cubicBezTo>
                    <a:cubicBezTo>
                      <a:pt x="935113" y="1773356"/>
                      <a:pt x="926895" y="1803274"/>
                      <a:pt x="907250" y="1822919"/>
                    </a:cubicBezTo>
                    <a:close/>
                    <a:moveTo>
                      <a:pt x="1035653" y="997030"/>
                    </a:moveTo>
                    <a:cubicBezTo>
                      <a:pt x="1015622" y="1054169"/>
                      <a:pt x="976844" y="1112593"/>
                      <a:pt x="920090" y="1171915"/>
                    </a:cubicBezTo>
                    <a:cubicBezTo>
                      <a:pt x="877075" y="1218654"/>
                      <a:pt x="852036" y="1255249"/>
                      <a:pt x="843818" y="1282599"/>
                    </a:cubicBezTo>
                    <a:cubicBezTo>
                      <a:pt x="835588" y="1311502"/>
                      <a:pt x="833058" y="1341716"/>
                      <a:pt x="836371" y="1371582"/>
                    </a:cubicBezTo>
                    <a:cubicBezTo>
                      <a:pt x="839851" y="1404659"/>
                      <a:pt x="848749" y="1436927"/>
                      <a:pt x="862694" y="1467114"/>
                    </a:cubicBezTo>
                    <a:lnTo>
                      <a:pt x="694999" y="1426924"/>
                    </a:lnTo>
                    <a:cubicBezTo>
                      <a:pt x="681709" y="1389546"/>
                      <a:pt x="672747" y="1350781"/>
                      <a:pt x="668291" y="1311361"/>
                    </a:cubicBezTo>
                    <a:cubicBezTo>
                      <a:pt x="657634" y="1215444"/>
                      <a:pt x="679848" y="1132624"/>
                      <a:pt x="737372" y="1061488"/>
                    </a:cubicBezTo>
                    <a:cubicBezTo>
                      <a:pt x="768356" y="1025368"/>
                      <a:pt x="793446" y="984600"/>
                      <a:pt x="811718" y="940661"/>
                    </a:cubicBezTo>
                    <a:cubicBezTo>
                      <a:pt x="824481" y="903565"/>
                      <a:pt x="828872" y="864094"/>
                      <a:pt x="824558" y="825098"/>
                    </a:cubicBezTo>
                    <a:cubicBezTo>
                      <a:pt x="821797" y="782545"/>
                      <a:pt x="806068" y="741854"/>
                      <a:pt x="779489" y="708508"/>
                    </a:cubicBezTo>
                    <a:cubicBezTo>
                      <a:pt x="758199" y="680079"/>
                      <a:pt x="725110" y="662912"/>
                      <a:pt x="689606" y="661897"/>
                    </a:cubicBezTo>
                    <a:cubicBezTo>
                      <a:pt x="611794" y="660742"/>
                      <a:pt x="547592" y="703757"/>
                      <a:pt x="497001" y="787476"/>
                    </a:cubicBezTo>
                    <a:cubicBezTo>
                      <a:pt x="485612" y="694165"/>
                      <a:pt x="474017" y="599236"/>
                      <a:pt x="462204" y="502677"/>
                    </a:cubicBezTo>
                    <a:cubicBezTo>
                      <a:pt x="581927" y="367148"/>
                      <a:pt x="788849" y="354346"/>
                      <a:pt x="924379" y="474069"/>
                    </a:cubicBezTo>
                    <a:cubicBezTo>
                      <a:pt x="929104" y="478255"/>
                      <a:pt x="933714" y="482569"/>
                      <a:pt x="938195" y="487012"/>
                    </a:cubicBezTo>
                    <a:cubicBezTo>
                      <a:pt x="1008046" y="557891"/>
                      <a:pt x="1048493" y="660998"/>
                      <a:pt x="1058124" y="792740"/>
                    </a:cubicBezTo>
                    <a:cubicBezTo>
                      <a:pt x="1064582" y="861641"/>
                      <a:pt x="1056981" y="931146"/>
                      <a:pt x="1035782" y="997030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F43B4CCF-64D4-499A-B492-D853841D6587}"/>
                  </a:ext>
                </a:extLst>
              </p:cNvPr>
              <p:cNvSpPr/>
              <p:nvPr/>
            </p:nvSpPr>
            <p:spPr>
              <a:xfrm>
                <a:off x="3943751" y="2947287"/>
                <a:ext cx="1620387" cy="2538027"/>
              </a:xfrm>
              <a:custGeom>
                <a:avLst/>
                <a:gdLst>
                  <a:gd name="connsiteX0" fmla="*/ 1429112 w 1620387"/>
                  <a:gd name="connsiteY0" fmla="*/ 4503 h 2538027"/>
                  <a:gd name="connsiteX1" fmla="*/ 1037867 w 1620387"/>
                  <a:gd name="connsiteY1" fmla="*/ 94385 h 2538027"/>
                  <a:gd name="connsiteX2" fmla="*/ 742540 w 1620387"/>
                  <a:gd name="connsiteY2" fmla="*/ 162695 h 2538027"/>
                  <a:gd name="connsiteX3" fmla="*/ 325614 w 1620387"/>
                  <a:gd name="connsiteY3" fmla="*/ 259126 h 2538027"/>
                  <a:gd name="connsiteX4" fmla="*/ 202861 w 1620387"/>
                  <a:gd name="connsiteY4" fmla="*/ 481778 h 2538027"/>
                  <a:gd name="connsiteX5" fmla="*/ 8715 w 1620387"/>
                  <a:gd name="connsiteY5" fmla="*/ 1524797 h 2538027"/>
                  <a:gd name="connsiteX6" fmla="*/ 41329 w 1620387"/>
                  <a:gd name="connsiteY6" fmla="*/ 1766196 h 2538027"/>
                  <a:gd name="connsiteX7" fmla="*/ 190662 w 1620387"/>
                  <a:gd name="connsiteY7" fmla="*/ 1883171 h 2538027"/>
                  <a:gd name="connsiteX8" fmla="*/ 233292 w 1620387"/>
                  <a:gd name="connsiteY8" fmla="*/ 2538027 h 2538027"/>
                  <a:gd name="connsiteX9" fmla="*/ 340381 w 1620387"/>
                  <a:gd name="connsiteY9" fmla="*/ 2000403 h 2538027"/>
                  <a:gd name="connsiteX10" fmla="*/ 578954 w 1620387"/>
                  <a:gd name="connsiteY10" fmla="*/ 2188257 h 2538027"/>
                  <a:gd name="connsiteX11" fmla="*/ 895725 w 1620387"/>
                  <a:gd name="connsiteY11" fmla="*/ 2436075 h 2538027"/>
                  <a:gd name="connsiteX12" fmla="*/ 1170380 w 1620387"/>
                  <a:gd name="connsiteY12" fmla="*/ 2254898 h 2538027"/>
                  <a:gd name="connsiteX13" fmla="*/ 1606951 w 1620387"/>
                  <a:gd name="connsiteY13" fmla="*/ 330390 h 2538027"/>
                  <a:gd name="connsiteX14" fmla="*/ 1429112 w 1620387"/>
                  <a:gd name="connsiteY14" fmla="*/ 4503 h 2538027"/>
                  <a:gd name="connsiteX15" fmla="*/ 447983 w 1620387"/>
                  <a:gd name="connsiteY15" fmla="*/ 1818456 h 2538027"/>
                  <a:gd name="connsiteX16" fmla="*/ 389431 w 1620387"/>
                  <a:gd name="connsiteY16" fmla="*/ 1828985 h 2538027"/>
                  <a:gd name="connsiteX17" fmla="*/ 342307 w 1620387"/>
                  <a:gd name="connsiteY17" fmla="*/ 1749631 h 2538027"/>
                  <a:gd name="connsiteX18" fmla="*/ 342307 w 1620387"/>
                  <a:gd name="connsiteY18" fmla="*/ 1637022 h 2538027"/>
                  <a:gd name="connsiteX19" fmla="*/ 383267 w 1620387"/>
                  <a:gd name="connsiteY19" fmla="*/ 1545599 h 2538027"/>
                  <a:gd name="connsiteX20" fmla="*/ 444516 w 1620387"/>
                  <a:gd name="connsiteY20" fmla="*/ 1530190 h 2538027"/>
                  <a:gd name="connsiteX21" fmla="*/ 490613 w 1620387"/>
                  <a:gd name="connsiteY21" fmla="*/ 1599913 h 2538027"/>
                  <a:gd name="connsiteX22" fmla="*/ 492153 w 1620387"/>
                  <a:gd name="connsiteY22" fmla="*/ 1722410 h 2538027"/>
                  <a:gd name="connsiteX23" fmla="*/ 447983 w 1620387"/>
                  <a:gd name="connsiteY23" fmla="*/ 1818456 h 2538027"/>
                  <a:gd name="connsiteX24" fmla="*/ 768991 w 1620387"/>
                  <a:gd name="connsiteY24" fmla="*/ 965986 h 2538027"/>
                  <a:gd name="connsiteX25" fmla="*/ 638918 w 1620387"/>
                  <a:gd name="connsiteY25" fmla="*/ 1139844 h 2538027"/>
                  <a:gd name="connsiteX26" fmla="*/ 553530 w 1620387"/>
                  <a:gd name="connsiteY26" fmla="*/ 1250528 h 2538027"/>
                  <a:gd name="connsiteX27" fmla="*/ 523740 w 1620387"/>
                  <a:gd name="connsiteY27" fmla="*/ 1340410 h 2538027"/>
                  <a:gd name="connsiteX28" fmla="*/ 516293 w 1620387"/>
                  <a:gd name="connsiteY28" fmla="*/ 1439409 h 2538027"/>
                  <a:gd name="connsiteX29" fmla="*/ 406380 w 1620387"/>
                  <a:gd name="connsiteY29" fmla="*/ 1393826 h 2538027"/>
                  <a:gd name="connsiteX30" fmla="*/ 419220 w 1620387"/>
                  <a:gd name="connsiteY30" fmla="*/ 1276465 h 2538027"/>
                  <a:gd name="connsiteX31" fmla="*/ 536709 w 1620387"/>
                  <a:gd name="connsiteY31" fmla="*/ 1028647 h 2538027"/>
                  <a:gd name="connsiteX32" fmla="*/ 621969 w 1620387"/>
                  <a:gd name="connsiteY32" fmla="*/ 910645 h 2538027"/>
                  <a:gd name="connsiteX33" fmla="*/ 661132 w 1620387"/>
                  <a:gd name="connsiteY33" fmla="*/ 798934 h 2538027"/>
                  <a:gd name="connsiteX34" fmla="*/ 659591 w 1620387"/>
                  <a:gd name="connsiteY34" fmla="*/ 688250 h 2538027"/>
                  <a:gd name="connsiteX35" fmla="*/ 608230 w 1620387"/>
                  <a:gd name="connsiteY35" fmla="*/ 645749 h 2538027"/>
                  <a:gd name="connsiteX36" fmla="*/ 441948 w 1620387"/>
                  <a:gd name="connsiteY36" fmla="*/ 766319 h 2538027"/>
                  <a:gd name="connsiteX37" fmla="*/ 493309 w 1620387"/>
                  <a:gd name="connsiteY37" fmla="*/ 503221 h 2538027"/>
                  <a:gd name="connsiteX38" fmla="*/ 674358 w 1620387"/>
                  <a:gd name="connsiteY38" fmla="*/ 397031 h 2538027"/>
                  <a:gd name="connsiteX39" fmla="*/ 827414 w 1620387"/>
                  <a:gd name="connsiteY39" fmla="*/ 476513 h 2538027"/>
                  <a:gd name="connsiteX40" fmla="*/ 836916 w 1620387"/>
                  <a:gd name="connsiteY40" fmla="*/ 764907 h 2538027"/>
                  <a:gd name="connsiteX41" fmla="*/ 769248 w 1620387"/>
                  <a:gd name="connsiteY41" fmla="*/ 965986 h 2538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620387" h="2538027">
                    <a:moveTo>
                      <a:pt x="1429112" y="4503"/>
                    </a:moveTo>
                    <a:lnTo>
                      <a:pt x="1037867" y="94385"/>
                    </a:lnTo>
                    <a:lnTo>
                      <a:pt x="742540" y="162695"/>
                    </a:lnTo>
                    <a:lnTo>
                      <a:pt x="325614" y="259126"/>
                    </a:lnTo>
                    <a:cubicBezTo>
                      <a:pt x="277720" y="270169"/>
                      <a:pt x="223790" y="369938"/>
                      <a:pt x="202861" y="481778"/>
                    </a:cubicBezTo>
                    <a:cubicBezTo>
                      <a:pt x="136861" y="836774"/>
                      <a:pt x="72146" y="1184439"/>
                      <a:pt x="8715" y="1524797"/>
                    </a:cubicBezTo>
                    <a:cubicBezTo>
                      <a:pt x="-10674" y="1629061"/>
                      <a:pt x="3194" y="1736277"/>
                      <a:pt x="41329" y="1766196"/>
                    </a:cubicBezTo>
                    <a:lnTo>
                      <a:pt x="190662" y="1883171"/>
                    </a:lnTo>
                    <a:cubicBezTo>
                      <a:pt x="204183" y="2090928"/>
                      <a:pt x="218397" y="2309213"/>
                      <a:pt x="233292" y="2538027"/>
                    </a:cubicBezTo>
                    <a:cubicBezTo>
                      <a:pt x="268642" y="2360831"/>
                      <a:pt x="304338" y="2181619"/>
                      <a:pt x="340381" y="2000403"/>
                    </a:cubicBezTo>
                    <a:lnTo>
                      <a:pt x="578954" y="2188257"/>
                    </a:lnTo>
                    <a:lnTo>
                      <a:pt x="895725" y="2436075"/>
                    </a:lnTo>
                    <a:cubicBezTo>
                      <a:pt x="1001144" y="2518639"/>
                      <a:pt x="1127878" y="2441597"/>
                      <a:pt x="1170380" y="2254898"/>
                    </a:cubicBezTo>
                    <a:cubicBezTo>
                      <a:pt x="1310339" y="1638563"/>
                      <a:pt x="1455858" y="997060"/>
                      <a:pt x="1606951" y="330390"/>
                    </a:cubicBezTo>
                    <a:cubicBezTo>
                      <a:pt x="1654845" y="117626"/>
                      <a:pt x="1569842" y="-27855"/>
                      <a:pt x="1429112" y="4503"/>
                    </a:cubicBezTo>
                    <a:close/>
                    <a:moveTo>
                      <a:pt x="447983" y="1818456"/>
                    </a:moveTo>
                    <a:cubicBezTo>
                      <a:pt x="427952" y="1838230"/>
                      <a:pt x="408434" y="1841568"/>
                      <a:pt x="389431" y="1828985"/>
                    </a:cubicBezTo>
                    <a:cubicBezTo>
                      <a:pt x="365676" y="1813191"/>
                      <a:pt x="350139" y="1786740"/>
                      <a:pt x="342307" y="1749631"/>
                    </a:cubicBezTo>
                    <a:cubicBezTo>
                      <a:pt x="334602" y="1712484"/>
                      <a:pt x="334602" y="1674169"/>
                      <a:pt x="342307" y="1637022"/>
                    </a:cubicBezTo>
                    <a:cubicBezTo>
                      <a:pt x="347019" y="1603277"/>
                      <a:pt x="361220" y="1571575"/>
                      <a:pt x="383267" y="1545599"/>
                    </a:cubicBezTo>
                    <a:cubicBezTo>
                      <a:pt x="402913" y="1525311"/>
                      <a:pt x="423329" y="1519918"/>
                      <a:pt x="444516" y="1530190"/>
                    </a:cubicBezTo>
                    <a:cubicBezTo>
                      <a:pt x="465702" y="1540462"/>
                      <a:pt x="480854" y="1563447"/>
                      <a:pt x="490613" y="1599913"/>
                    </a:cubicBezTo>
                    <a:cubicBezTo>
                      <a:pt x="500615" y="1640078"/>
                      <a:pt x="501141" y="1682014"/>
                      <a:pt x="492153" y="1722410"/>
                    </a:cubicBezTo>
                    <a:cubicBezTo>
                      <a:pt x="483036" y="1766196"/>
                      <a:pt x="468270" y="1798168"/>
                      <a:pt x="447983" y="1818456"/>
                    </a:cubicBezTo>
                    <a:close/>
                    <a:moveTo>
                      <a:pt x="768991" y="965986"/>
                    </a:moveTo>
                    <a:cubicBezTo>
                      <a:pt x="734194" y="1029880"/>
                      <a:pt x="690382" y="1088432"/>
                      <a:pt x="638918" y="1139844"/>
                    </a:cubicBezTo>
                    <a:cubicBezTo>
                      <a:pt x="595004" y="1186455"/>
                      <a:pt x="567012" y="1223050"/>
                      <a:pt x="553530" y="1250528"/>
                    </a:cubicBezTo>
                    <a:cubicBezTo>
                      <a:pt x="539842" y="1279111"/>
                      <a:pt x="529827" y="1309311"/>
                      <a:pt x="523740" y="1340410"/>
                    </a:cubicBezTo>
                    <a:cubicBezTo>
                      <a:pt x="517192" y="1372973"/>
                      <a:pt x="514688" y="1406230"/>
                      <a:pt x="516293" y="1439409"/>
                    </a:cubicBezTo>
                    <a:lnTo>
                      <a:pt x="406380" y="1393826"/>
                    </a:lnTo>
                    <a:cubicBezTo>
                      <a:pt x="407407" y="1354419"/>
                      <a:pt x="411696" y="1315166"/>
                      <a:pt x="419220" y="1276465"/>
                    </a:cubicBezTo>
                    <a:cubicBezTo>
                      <a:pt x="435797" y="1184927"/>
                      <a:pt x="476334" y="1099423"/>
                      <a:pt x="536709" y="1028647"/>
                    </a:cubicBezTo>
                    <a:cubicBezTo>
                      <a:pt x="569169" y="992399"/>
                      <a:pt x="597739" y="952850"/>
                      <a:pt x="621969" y="910645"/>
                    </a:cubicBezTo>
                    <a:cubicBezTo>
                      <a:pt x="640382" y="875513"/>
                      <a:pt x="653582" y="837878"/>
                      <a:pt x="661132" y="798934"/>
                    </a:cubicBezTo>
                    <a:cubicBezTo>
                      <a:pt x="670403" y="762557"/>
                      <a:pt x="669876" y="724357"/>
                      <a:pt x="659591" y="688250"/>
                    </a:cubicBezTo>
                    <a:cubicBezTo>
                      <a:pt x="649576" y="659745"/>
                      <a:pt x="632498" y="645749"/>
                      <a:pt x="608230" y="645749"/>
                    </a:cubicBezTo>
                    <a:cubicBezTo>
                      <a:pt x="554557" y="645749"/>
                      <a:pt x="499087" y="687223"/>
                      <a:pt x="441948" y="766319"/>
                    </a:cubicBezTo>
                    <a:cubicBezTo>
                      <a:pt x="459064" y="679005"/>
                      <a:pt x="476193" y="591306"/>
                      <a:pt x="493309" y="503221"/>
                    </a:cubicBezTo>
                    <a:cubicBezTo>
                      <a:pt x="549678" y="441202"/>
                      <a:pt x="609642" y="404992"/>
                      <a:pt x="674358" y="397031"/>
                    </a:cubicBezTo>
                    <a:cubicBezTo>
                      <a:pt x="744337" y="388300"/>
                      <a:pt x="796212" y="414109"/>
                      <a:pt x="827414" y="476513"/>
                    </a:cubicBezTo>
                    <a:cubicBezTo>
                      <a:pt x="859772" y="540715"/>
                      <a:pt x="863110" y="638301"/>
                      <a:pt x="836916" y="764907"/>
                    </a:cubicBezTo>
                    <a:cubicBezTo>
                      <a:pt x="823716" y="834732"/>
                      <a:pt x="800950" y="902388"/>
                      <a:pt x="769248" y="965986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24A3C08B-3A0F-4FF8-8831-AE76C4708467}"/>
                  </a:ext>
                </a:extLst>
              </p:cNvPr>
              <p:cNvSpPr/>
              <p:nvPr/>
            </p:nvSpPr>
            <p:spPr>
              <a:xfrm>
                <a:off x="6171523" y="3288569"/>
                <a:ext cx="2424112" cy="2423377"/>
              </a:xfrm>
              <a:custGeom>
                <a:avLst/>
                <a:gdLst>
                  <a:gd name="connsiteX0" fmla="*/ 1935046 w 2424112"/>
                  <a:gd name="connsiteY0" fmla="*/ 144476 h 2423377"/>
                  <a:gd name="connsiteX1" fmla="*/ 1167323 w 2424112"/>
                  <a:gd name="connsiteY1" fmla="*/ 78220 h 2423377"/>
                  <a:gd name="connsiteX2" fmla="*/ 275948 w 2424112"/>
                  <a:gd name="connsiteY2" fmla="*/ 1178 h 2423377"/>
                  <a:gd name="connsiteX3" fmla="*/ 11565 w 2424112"/>
                  <a:gd name="connsiteY3" fmla="*/ 192114 h 2423377"/>
                  <a:gd name="connsiteX4" fmla="*/ 6172 w 2424112"/>
                  <a:gd name="connsiteY4" fmla="*/ 817052 h 2423377"/>
                  <a:gd name="connsiteX5" fmla="*/ 9 w 2424112"/>
                  <a:gd name="connsiteY5" fmla="*/ 1537009 h 2423377"/>
                  <a:gd name="connsiteX6" fmla="*/ 315367 w 2424112"/>
                  <a:gd name="connsiteY6" fmla="*/ 1815131 h 2423377"/>
                  <a:gd name="connsiteX7" fmla="*/ 876490 w 2424112"/>
                  <a:gd name="connsiteY7" fmla="*/ 1778408 h 2423377"/>
                  <a:gd name="connsiteX8" fmla="*/ 1381114 w 2424112"/>
                  <a:gd name="connsiteY8" fmla="*/ 2423377 h 2423377"/>
                  <a:gd name="connsiteX9" fmla="*/ 1302532 w 2424112"/>
                  <a:gd name="connsiteY9" fmla="*/ 1750416 h 2423377"/>
                  <a:gd name="connsiteX10" fmla="*/ 2259522 w 2424112"/>
                  <a:gd name="connsiteY10" fmla="*/ 1687626 h 2423377"/>
                  <a:gd name="connsiteX11" fmla="*/ 2417201 w 2424112"/>
                  <a:gd name="connsiteY11" fmla="*/ 1437497 h 2423377"/>
                  <a:gd name="connsiteX12" fmla="*/ 2283405 w 2424112"/>
                  <a:gd name="connsiteY12" fmla="*/ 857371 h 2423377"/>
                  <a:gd name="connsiteX13" fmla="*/ 2164118 w 2424112"/>
                  <a:gd name="connsiteY13" fmla="*/ 340419 h 2423377"/>
                  <a:gd name="connsiteX14" fmla="*/ 1935046 w 2424112"/>
                  <a:gd name="connsiteY14" fmla="*/ 144476 h 2423377"/>
                  <a:gd name="connsiteX15" fmla="*/ 1415783 w 2424112"/>
                  <a:gd name="connsiteY15" fmla="*/ 1494251 h 2423377"/>
                  <a:gd name="connsiteX16" fmla="*/ 1309466 w 2424112"/>
                  <a:gd name="connsiteY16" fmla="*/ 1545612 h 2423377"/>
                  <a:gd name="connsiteX17" fmla="*/ 1168222 w 2424112"/>
                  <a:gd name="connsiteY17" fmla="*/ 1504010 h 2423377"/>
                  <a:gd name="connsiteX18" fmla="*/ 1105690 w 2424112"/>
                  <a:gd name="connsiteY18" fmla="*/ 1393712 h 2423377"/>
                  <a:gd name="connsiteX19" fmla="*/ 1145366 w 2424112"/>
                  <a:gd name="connsiteY19" fmla="*/ 1281230 h 2423377"/>
                  <a:gd name="connsiteX20" fmla="*/ 1262470 w 2424112"/>
                  <a:gd name="connsiteY20" fmla="*/ 1235904 h 2423377"/>
                  <a:gd name="connsiteX21" fmla="*/ 1383939 w 2424112"/>
                  <a:gd name="connsiteY21" fmla="*/ 1275966 h 2423377"/>
                  <a:gd name="connsiteX22" fmla="*/ 1446472 w 2424112"/>
                  <a:gd name="connsiteY22" fmla="*/ 1382669 h 2423377"/>
                  <a:gd name="connsiteX23" fmla="*/ 1415783 w 2424112"/>
                  <a:gd name="connsiteY23" fmla="*/ 1494251 h 2423377"/>
                  <a:gd name="connsiteX24" fmla="*/ 1544957 w 2424112"/>
                  <a:gd name="connsiteY24" fmla="*/ 691346 h 2423377"/>
                  <a:gd name="connsiteX25" fmla="*/ 1422845 w 2424112"/>
                  <a:gd name="connsiteY25" fmla="*/ 840422 h 2423377"/>
                  <a:gd name="connsiteX26" fmla="*/ 1329368 w 2424112"/>
                  <a:gd name="connsiteY26" fmla="*/ 949436 h 2423377"/>
                  <a:gd name="connsiteX27" fmla="*/ 1319224 w 2424112"/>
                  <a:gd name="connsiteY27" fmla="*/ 1035466 h 2423377"/>
                  <a:gd name="connsiteX28" fmla="*/ 1353636 w 2424112"/>
                  <a:gd name="connsiteY28" fmla="*/ 1123808 h 2423377"/>
                  <a:gd name="connsiteX29" fmla="*/ 1115834 w 2424112"/>
                  <a:gd name="connsiteY29" fmla="*/ 1125862 h 2423377"/>
                  <a:gd name="connsiteX30" fmla="*/ 1082320 w 2424112"/>
                  <a:gd name="connsiteY30" fmla="*/ 1010299 h 2423377"/>
                  <a:gd name="connsiteX31" fmla="*/ 1193903 w 2424112"/>
                  <a:gd name="connsiteY31" fmla="*/ 762224 h 2423377"/>
                  <a:gd name="connsiteX32" fmla="*/ 1292388 w 2424112"/>
                  <a:gd name="connsiteY32" fmla="*/ 655906 h 2423377"/>
                  <a:gd name="connsiteX33" fmla="*/ 1308824 w 2424112"/>
                  <a:gd name="connsiteY33" fmla="*/ 564868 h 2423377"/>
                  <a:gd name="connsiteX34" fmla="*/ 1257462 w 2424112"/>
                  <a:gd name="connsiteY34" fmla="*/ 475885 h 2423377"/>
                  <a:gd name="connsiteX35" fmla="*/ 1148063 w 2424112"/>
                  <a:gd name="connsiteY35" fmla="*/ 437364 h 2423377"/>
                  <a:gd name="connsiteX36" fmla="*/ 866731 w 2424112"/>
                  <a:gd name="connsiteY36" fmla="*/ 530970 h 2423377"/>
                  <a:gd name="connsiteX37" fmla="*/ 846828 w 2424112"/>
                  <a:gd name="connsiteY37" fmla="*/ 295607 h 2423377"/>
                  <a:gd name="connsiteX38" fmla="*/ 1154996 w 2424112"/>
                  <a:gd name="connsiteY38" fmla="*/ 244245 h 2423377"/>
                  <a:gd name="connsiteX39" fmla="*/ 1432604 w 2424112"/>
                  <a:gd name="connsiteY39" fmla="*/ 333229 h 2423377"/>
                  <a:gd name="connsiteX40" fmla="*/ 1561008 w 2424112"/>
                  <a:gd name="connsiteY40" fmla="*/ 543040 h 2423377"/>
                  <a:gd name="connsiteX41" fmla="*/ 1544957 w 2424112"/>
                  <a:gd name="connsiteY41" fmla="*/ 691346 h 2423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424112" h="2423377">
                    <a:moveTo>
                      <a:pt x="1935046" y="144476"/>
                    </a:moveTo>
                    <a:lnTo>
                      <a:pt x="1167323" y="78220"/>
                    </a:lnTo>
                    <a:lnTo>
                      <a:pt x="275948" y="1178"/>
                    </a:lnTo>
                    <a:cubicBezTo>
                      <a:pt x="132392" y="-11020"/>
                      <a:pt x="12721" y="72827"/>
                      <a:pt x="11565" y="192114"/>
                    </a:cubicBezTo>
                    <a:cubicBezTo>
                      <a:pt x="9767" y="391049"/>
                      <a:pt x="7970" y="599370"/>
                      <a:pt x="6172" y="817052"/>
                    </a:cubicBezTo>
                    <a:cubicBezTo>
                      <a:pt x="4207" y="1045443"/>
                      <a:pt x="2153" y="1285429"/>
                      <a:pt x="9" y="1537009"/>
                    </a:cubicBezTo>
                    <a:cubicBezTo>
                      <a:pt x="-1275" y="1700082"/>
                      <a:pt x="141252" y="1826430"/>
                      <a:pt x="315367" y="1815131"/>
                    </a:cubicBezTo>
                    <a:lnTo>
                      <a:pt x="876490" y="1778408"/>
                    </a:lnTo>
                    <a:lnTo>
                      <a:pt x="1381114" y="2423377"/>
                    </a:lnTo>
                    <a:cubicBezTo>
                      <a:pt x="1353803" y="2189594"/>
                      <a:pt x="1327609" y="1965273"/>
                      <a:pt x="1302532" y="1750416"/>
                    </a:cubicBezTo>
                    <a:lnTo>
                      <a:pt x="2259522" y="1687626"/>
                    </a:lnTo>
                    <a:cubicBezTo>
                      <a:pt x="2377909" y="1679665"/>
                      <a:pt x="2446990" y="1566671"/>
                      <a:pt x="2417201" y="1437497"/>
                    </a:cubicBezTo>
                    <a:cubicBezTo>
                      <a:pt x="2370886" y="1236418"/>
                      <a:pt x="2326291" y="1043042"/>
                      <a:pt x="2283405" y="857371"/>
                    </a:cubicBezTo>
                    <a:cubicBezTo>
                      <a:pt x="2242148" y="678467"/>
                      <a:pt x="2202382" y="506149"/>
                      <a:pt x="2164118" y="340419"/>
                    </a:cubicBezTo>
                    <a:cubicBezTo>
                      <a:pt x="2140235" y="240265"/>
                      <a:pt x="2039053" y="153593"/>
                      <a:pt x="1935046" y="144476"/>
                    </a:cubicBezTo>
                    <a:close/>
                    <a:moveTo>
                      <a:pt x="1415783" y="1494251"/>
                    </a:moveTo>
                    <a:cubicBezTo>
                      <a:pt x="1389473" y="1525980"/>
                      <a:pt x="1350670" y="1544714"/>
                      <a:pt x="1309466" y="1545612"/>
                    </a:cubicBezTo>
                    <a:cubicBezTo>
                      <a:pt x="1258823" y="1550068"/>
                      <a:pt x="1208373" y="1535199"/>
                      <a:pt x="1168222" y="1504010"/>
                    </a:cubicBezTo>
                    <a:cubicBezTo>
                      <a:pt x="1133040" y="1477456"/>
                      <a:pt x="1110415" y="1437536"/>
                      <a:pt x="1105690" y="1393712"/>
                    </a:cubicBezTo>
                    <a:cubicBezTo>
                      <a:pt x="1099937" y="1352006"/>
                      <a:pt x="1114716" y="1310095"/>
                      <a:pt x="1145366" y="1281230"/>
                    </a:cubicBezTo>
                    <a:cubicBezTo>
                      <a:pt x="1177018" y="1251453"/>
                      <a:pt x="1219018" y="1235198"/>
                      <a:pt x="1262470" y="1235904"/>
                    </a:cubicBezTo>
                    <a:cubicBezTo>
                      <a:pt x="1306397" y="1234620"/>
                      <a:pt x="1349386" y="1248795"/>
                      <a:pt x="1383939" y="1275966"/>
                    </a:cubicBezTo>
                    <a:cubicBezTo>
                      <a:pt x="1418531" y="1301454"/>
                      <a:pt x="1441143" y="1340026"/>
                      <a:pt x="1446472" y="1382669"/>
                    </a:cubicBezTo>
                    <a:cubicBezTo>
                      <a:pt x="1453200" y="1422564"/>
                      <a:pt x="1441978" y="1463409"/>
                      <a:pt x="1415783" y="1494251"/>
                    </a:cubicBezTo>
                    <a:close/>
                    <a:moveTo>
                      <a:pt x="1544957" y="691346"/>
                    </a:moveTo>
                    <a:cubicBezTo>
                      <a:pt x="1526082" y="736415"/>
                      <a:pt x="1485763" y="785850"/>
                      <a:pt x="1422845" y="840422"/>
                    </a:cubicBezTo>
                    <a:cubicBezTo>
                      <a:pt x="1371484" y="886390"/>
                      <a:pt x="1340026" y="922985"/>
                      <a:pt x="1329368" y="949436"/>
                    </a:cubicBezTo>
                    <a:cubicBezTo>
                      <a:pt x="1318672" y="976773"/>
                      <a:pt x="1315167" y="1006396"/>
                      <a:pt x="1319224" y="1035466"/>
                    </a:cubicBezTo>
                    <a:cubicBezTo>
                      <a:pt x="1323654" y="1067195"/>
                      <a:pt x="1335429" y="1097447"/>
                      <a:pt x="1353636" y="1123808"/>
                    </a:cubicBezTo>
                    <a:lnTo>
                      <a:pt x="1115834" y="1125862"/>
                    </a:lnTo>
                    <a:cubicBezTo>
                      <a:pt x="1097934" y="1089614"/>
                      <a:pt x="1086596" y="1050489"/>
                      <a:pt x="1082320" y="1010299"/>
                    </a:cubicBezTo>
                    <a:cubicBezTo>
                      <a:pt x="1072690" y="915538"/>
                      <a:pt x="1110569" y="832846"/>
                      <a:pt x="1193903" y="762224"/>
                    </a:cubicBezTo>
                    <a:cubicBezTo>
                      <a:pt x="1244237" y="719466"/>
                      <a:pt x="1276851" y="684155"/>
                      <a:pt x="1292388" y="655906"/>
                    </a:cubicBezTo>
                    <a:cubicBezTo>
                      <a:pt x="1307706" y="628184"/>
                      <a:pt x="1313484" y="596199"/>
                      <a:pt x="1308824" y="564868"/>
                    </a:cubicBezTo>
                    <a:cubicBezTo>
                      <a:pt x="1304329" y="529519"/>
                      <a:pt x="1285814" y="497456"/>
                      <a:pt x="1257462" y="475885"/>
                    </a:cubicBezTo>
                    <a:cubicBezTo>
                      <a:pt x="1226016" y="451758"/>
                      <a:pt x="1187688" y="438263"/>
                      <a:pt x="1148063" y="437364"/>
                    </a:cubicBezTo>
                    <a:cubicBezTo>
                      <a:pt x="1045776" y="431547"/>
                      <a:pt x="945134" y="465035"/>
                      <a:pt x="866731" y="530970"/>
                    </a:cubicBezTo>
                    <a:cubicBezTo>
                      <a:pt x="859964" y="451270"/>
                      <a:pt x="853338" y="372815"/>
                      <a:pt x="846828" y="295607"/>
                    </a:cubicBezTo>
                    <a:cubicBezTo>
                      <a:pt x="936711" y="253105"/>
                      <a:pt x="1039433" y="236413"/>
                      <a:pt x="1154996" y="244245"/>
                    </a:cubicBezTo>
                    <a:cubicBezTo>
                      <a:pt x="1270559" y="252078"/>
                      <a:pt x="1361341" y="281996"/>
                      <a:pt x="1432604" y="333229"/>
                    </a:cubicBezTo>
                    <a:cubicBezTo>
                      <a:pt x="1502764" y="382227"/>
                      <a:pt x="1549297" y="458268"/>
                      <a:pt x="1561008" y="543040"/>
                    </a:cubicBezTo>
                    <a:cubicBezTo>
                      <a:pt x="1569829" y="593001"/>
                      <a:pt x="1564269" y="644427"/>
                      <a:pt x="1544957" y="691346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BD497470-F3E4-4337-8601-2AC777A5802B}"/>
                  </a:ext>
                </a:extLst>
              </p:cNvPr>
              <p:cNvSpPr/>
              <p:nvPr/>
            </p:nvSpPr>
            <p:spPr>
              <a:xfrm>
                <a:off x="4622662" y="4121919"/>
                <a:ext cx="2732807" cy="2287875"/>
              </a:xfrm>
              <a:custGeom>
                <a:avLst/>
                <a:gdLst>
                  <a:gd name="connsiteX0" fmla="*/ 2462716 w 2732807"/>
                  <a:gd name="connsiteY0" fmla="*/ 830789 h 2287875"/>
                  <a:gd name="connsiteX1" fmla="*/ 1789369 w 2732807"/>
                  <a:gd name="connsiteY1" fmla="*/ 589134 h 2287875"/>
                  <a:gd name="connsiteX2" fmla="*/ 1192679 w 2732807"/>
                  <a:gd name="connsiteY2" fmla="*/ 374957 h 2287875"/>
                  <a:gd name="connsiteX3" fmla="*/ 182145 w 2732807"/>
                  <a:gd name="connsiteY3" fmla="*/ 12347 h 2287875"/>
                  <a:gd name="connsiteX4" fmla="*/ 7517 w 2732807"/>
                  <a:gd name="connsiteY4" fmla="*/ 208290 h 2287875"/>
                  <a:gd name="connsiteX5" fmla="*/ 138488 w 2732807"/>
                  <a:gd name="connsiteY5" fmla="*/ 812684 h 2287875"/>
                  <a:gd name="connsiteX6" fmla="*/ 237486 w 2732807"/>
                  <a:gd name="connsiteY6" fmla="*/ 1269029 h 2287875"/>
                  <a:gd name="connsiteX7" fmla="*/ 432788 w 2732807"/>
                  <a:gd name="connsiteY7" fmla="*/ 1496560 h 2287875"/>
                  <a:gd name="connsiteX8" fmla="*/ 761757 w 2732807"/>
                  <a:gd name="connsiteY8" fmla="*/ 1664896 h 2287875"/>
                  <a:gd name="connsiteX9" fmla="*/ 1042319 w 2732807"/>
                  <a:gd name="connsiteY9" fmla="*/ 2085160 h 2287875"/>
                  <a:gd name="connsiteX10" fmla="*/ 1052847 w 2732807"/>
                  <a:gd name="connsiteY10" fmla="*/ 1813716 h 2287875"/>
                  <a:gd name="connsiteX11" fmla="*/ 1886057 w 2732807"/>
                  <a:gd name="connsiteY11" fmla="*/ 2240271 h 2287875"/>
                  <a:gd name="connsiteX12" fmla="*/ 2181384 w 2732807"/>
                  <a:gd name="connsiteY12" fmla="*/ 2235778 h 2287875"/>
                  <a:gd name="connsiteX13" fmla="*/ 2397872 w 2732807"/>
                  <a:gd name="connsiteY13" fmla="*/ 1832206 h 2287875"/>
                  <a:gd name="connsiteX14" fmla="*/ 2706040 w 2732807"/>
                  <a:gd name="connsiteY14" fmla="*/ 1256959 h 2287875"/>
                  <a:gd name="connsiteX15" fmla="*/ 2462716 w 2732807"/>
                  <a:gd name="connsiteY15" fmla="*/ 830789 h 2287875"/>
                  <a:gd name="connsiteX16" fmla="*/ 1172905 w 2732807"/>
                  <a:gd name="connsiteY16" fmla="*/ 1743222 h 2287875"/>
                  <a:gd name="connsiteX17" fmla="*/ 1081353 w 2732807"/>
                  <a:gd name="connsiteY17" fmla="*/ 1723063 h 2287875"/>
                  <a:gd name="connsiteX18" fmla="*/ 977732 w 2732807"/>
                  <a:gd name="connsiteY18" fmla="*/ 1645251 h 2287875"/>
                  <a:gd name="connsiteX19" fmla="*/ 939211 w 2732807"/>
                  <a:gd name="connsiteY19" fmla="*/ 1562688 h 2287875"/>
                  <a:gd name="connsiteX20" fmla="*/ 979144 w 2732807"/>
                  <a:gd name="connsiteY20" fmla="*/ 1515371 h 2287875"/>
                  <a:gd name="connsiteX21" fmla="*/ 979914 w 2732807"/>
                  <a:gd name="connsiteY21" fmla="*/ 1515307 h 2287875"/>
                  <a:gd name="connsiteX22" fmla="*/ 1081738 w 2732807"/>
                  <a:gd name="connsiteY22" fmla="*/ 1536878 h 2287875"/>
                  <a:gd name="connsiteX23" fmla="*/ 1180609 w 2732807"/>
                  <a:gd name="connsiteY23" fmla="*/ 1612637 h 2287875"/>
                  <a:gd name="connsiteX24" fmla="*/ 1216947 w 2732807"/>
                  <a:gd name="connsiteY24" fmla="*/ 1699180 h 2287875"/>
                  <a:gd name="connsiteX25" fmla="*/ 1172905 w 2732807"/>
                  <a:gd name="connsiteY25" fmla="*/ 1743222 h 2287875"/>
                  <a:gd name="connsiteX26" fmla="*/ 1486337 w 2732807"/>
                  <a:gd name="connsiteY26" fmla="*/ 1271212 h 2287875"/>
                  <a:gd name="connsiteX27" fmla="*/ 1305160 w 2732807"/>
                  <a:gd name="connsiteY27" fmla="*/ 1337982 h 2287875"/>
                  <a:gd name="connsiteX28" fmla="*/ 1187029 w 2732807"/>
                  <a:gd name="connsiteY28" fmla="*/ 1378301 h 2287875"/>
                  <a:gd name="connsiteX29" fmla="*/ 1161990 w 2732807"/>
                  <a:gd name="connsiteY29" fmla="*/ 1434284 h 2287875"/>
                  <a:gd name="connsiteX30" fmla="*/ 1178811 w 2732807"/>
                  <a:gd name="connsiteY30" fmla="*/ 1507731 h 2287875"/>
                  <a:gd name="connsiteX31" fmla="*/ 969642 w 2732807"/>
                  <a:gd name="connsiteY31" fmla="*/ 1408604 h 2287875"/>
                  <a:gd name="connsiteX32" fmla="*/ 951794 w 2732807"/>
                  <a:gd name="connsiteY32" fmla="*/ 1317822 h 2287875"/>
                  <a:gd name="connsiteX33" fmla="*/ 1085334 w 2732807"/>
                  <a:gd name="connsiteY33" fmla="*/ 1173626 h 2287875"/>
                  <a:gd name="connsiteX34" fmla="*/ 1207445 w 2732807"/>
                  <a:gd name="connsiteY34" fmla="*/ 1122264 h 2287875"/>
                  <a:gd name="connsiteX35" fmla="*/ 1246736 w 2732807"/>
                  <a:gd name="connsiteY35" fmla="*/ 1042654 h 2287875"/>
                  <a:gd name="connsiteX36" fmla="*/ 1208215 w 2732807"/>
                  <a:gd name="connsiteY36" fmla="*/ 928375 h 2287875"/>
                  <a:gd name="connsiteX37" fmla="*/ 1090085 w 2732807"/>
                  <a:gd name="connsiteY37" fmla="*/ 840419 h 2287875"/>
                  <a:gd name="connsiteX38" fmla="*/ 786796 w 2732807"/>
                  <a:gd name="connsiteY38" fmla="*/ 831559 h 2287875"/>
                  <a:gd name="connsiteX39" fmla="*/ 775240 w 2732807"/>
                  <a:gd name="connsiteY39" fmla="*/ 564481 h 2287875"/>
                  <a:gd name="connsiteX40" fmla="*/ 1134769 w 2732807"/>
                  <a:gd name="connsiteY40" fmla="*/ 610064 h 2287875"/>
                  <a:gd name="connsiteX41" fmla="*/ 1472726 w 2732807"/>
                  <a:gd name="connsiteY41" fmla="*/ 840034 h 2287875"/>
                  <a:gd name="connsiteX42" fmla="*/ 1560169 w 2732807"/>
                  <a:gd name="connsiteY42" fmla="*/ 1137159 h 2287875"/>
                  <a:gd name="connsiteX43" fmla="*/ 1486337 w 2732807"/>
                  <a:gd name="connsiteY43" fmla="*/ 1271212 h 2287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2732807" h="2287875">
                    <a:moveTo>
                      <a:pt x="2462716" y="830789"/>
                    </a:moveTo>
                    <a:lnTo>
                      <a:pt x="1789369" y="589134"/>
                    </a:lnTo>
                    <a:lnTo>
                      <a:pt x="1192679" y="374957"/>
                    </a:lnTo>
                    <a:lnTo>
                      <a:pt x="182145" y="12347"/>
                    </a:lnTo>
                    <a:cubicBezTo>
                      <a:pt x="50531" y="-34778"/>
                      <a:pt x="-24970" y="57801"/>
                      <a:pt x="7517" y="208290"/>
                    </a:cubicBezTo>
                    <a:lnTo>
                      <a:pt x="138488" y="812684"/>
                    </a:lnTo>
                    <a:lnTo>
                      <a:pt x="237486" y="1269029"/>
                    </a:lnTo>
                    <a:cubicBezTo>
                      <a:pt x="255078" y="1349923"/>
                      <a:pt x="341365" y="1449821"/>
                      <a:pt x="432788" y="1496560"/>
                    </a:cubicBezTo>
                    <a:lnTo>
                      <a:pt x="761757" y="1664896"/>
                    </a:lnTo>
                    <a:lnTo>
                      <a:pt x="1042319" y="2085160"/>
                    </a:lnTo>
                    <a:cubicBezTo>
                      <a:pt x="1045529" y="2000928"/>
                      <a:pt x="1049124" y="1910660"/>
                      <a:pt x="1052847" y="1813716"/>
                    </a:cubicBezTo>
                    <a:lnTo>
                      <a:pt x="1886057" y="2240271"/>
                    </a:lnTo>
                    <a:cubicBezTo>
                      <a:pt x="2011635" y="2304473"/>
                      <a:pt x="2143890" y="2304473"/>
                      <a:pt x="2181384" y="2235778"/>
                    </a:cubicBezTo>
                    <a:lnTo>
                      <a:pt x="2397872" y="1832206"/>
                    </a:lnTo>
                    <a:lnTo>
                      <a:pt x="2706040" y="1256959"/>
                    </a:lnTo>
                    <a:cubicBezTo>
                      <a:pt x="2787063" y="1105829"/>
                      <a:pt x="2677920" y="908088"/>
                      <a:pt x="2462716" y="830789"/>
                    </a:cubicBezTo>
                    <a:close/>
                    <a:moveTo>
                      <a:pt x="1172905" y="1743222"/>
                    </a:moveTo>
                    <a:cubicBezTo>
                      <a:pt x="1141048" y="1746060"/>
                      <a:pt x="1109076" y="1739024"/>
                      <a:pt x="1081353" y="1723063"/>
                    </a:cubicBezTo>
                    <a:cubicBezTo>
                      <a:pt x="1041895" y="1704406"/>
                      <a:pt x="1006648" y="1677942"/>
                      <a:pt x="977732" y="1645251"/>
                    </a:cubicBezTo>
                    <a:cubicBezTo>
                      <a:pt x="952051" y="1614948"/>
                      <a:pt x="939211" y="1587431"/>
                      <a:pt x="939211" y="1562688"/>
                    </a:cubicBezTo>
                    <a:cubicBezTo>
                      <a:pt x="937169" y="1538586"/>
                      <a:pt x="955055" y="1517400"/>
                      <a:pt x="979144" y="1515371"/>
                    </a:cubicBezTo>
                    <a:cubicBezTo>
                      <a:pt x="979401" y="1515345"/>
                      <a:pt x="979658" y="1515320"/>
                      <a:pt x="979914" y="1515307"/>
                    </a:cubicBezTo>
                    <a:cubicBezTo>
                      <a:pt x="1007778" y="1510556"/>
                      <a:pt x="1041676" y="1517618"/>
                      <a:pt x="1081738" y="1536878"/>
                    </a:cubicBezTo>
                    <a:cubicBezTo>
                      <a:pt x="1119630" y="1554932"/>
                      <a:pt x="1153310" y="1580741"/>
                      <a:pt x="1180609" y="1612637"/>
                    </a:cubicBezTo>
                    <a:cubicBezTo>
                      <a:pt x="1207317" y="1644134"/>
                      <a:pt x="1219425" y="1672986"/>
                      <a:pt x="1216947" y="1699180"/>
                    </a:cubicBezTo>
                    <a:cubicBezTo>
                      <a:pt x="1215907" y="1723063"/>
                      <a:pt x="1196788" y="1742182"/>
                      <a:pt x="1172905" y="1743222"/>
                    </a:cubicBezTo>
                    <a:close/>
                    <a:moveTo>
                      <a:pt x="1486337" y="1271212"/>
                    </a:moveTo>
                    <a:cubicBezTo>
                      <a:pt x="1449100" y="1301387"/>
                      <a:pt x="1388109" y="1323472"/>
                      <a:pt x="1305160" y="1337982"/>
                    </a:cubicBezTo>
                    <a:cubicBezTo>
                      <a:pt x="1240959" y="1350180"/>
                      <a:pt x="1202438" y="1363662"/>
                      <a:pt x="1187029" y="1378301"/>
                    </a:cubicBezTo>
                    <a:cubicBezTo>
                      <a:pt x="1171787" y="1393041"/>
                      <a:pt x="1162812" y="1413098"/>
                      <a:pt x="1161990" y="1434284"/>
                    </a:cubicBezTo>
                    <a:cubicBezTo>
                      <a:pt x="1161233" y="1459798"/>
                      <a:pt x="1167024" y="1485093"/>
                      <a:pt x="1178811" y="1507731"/>
                    </a:cubicBezTo>
                    <a:lnTo>
                      <a:pt x="969642" y="1408604"/>
                    </a:lnTo>
                    <a:cubicBezTo>
                      <a:pt x="958214" y="1379687"/>
                      <a:pt x="952167" y="1348922"/>
                      <a:pt x="951794" y="1317822"/>
                    </a:cubicBezTo>
                    <a:cubicBezTo>
                      <a:pt x="951794" y="1245275"/>
                      <a:pt x="995194" y="1196738"/>
                      <a:pt x="1085334" y="1173626"/>
                    </a:cubicBezTo>
                    <a:cubicBezTo>
                      <a:pt x="1143629" y="1158474"/>
                      <a:pt x="1184718" y="1141268"/>
                      <a:pt x="1207445" y="1122264"/>
                    </a:cubicBezTo>
                    <a:cubicBezTo>
                      <a:pt x="1231033" y="1102336"/>
                      <a:pt x="1245260" y="1073497"/>
                      <a:pt x="1246736" y="1042654"/>
                    </a:cubicBezTo>
                    <a:cubicBezTo>
                      <a:pt x="1249947" y="1004775"/>
                      <a:pt x="1237106" y="966640"/>
                      <a:pt x="1208215" y="928375"/>
                    </a:cubicBezTo>
                    <a:cubicBezTo>
                      <a:pt x="1177399" y="889033"/>
                      <a:pt x="1136605" y="858665"/>
                      <a:pt x="1090085" y="840419"/>
                    </a:cubicBezTo>
                    <a:cubicBezTo>
                      <a:pt x="977218" y="794066"/>
                      <a:pt x="875394" y="792139"/>
                      <a:pt x="786796" y="831559"/>
                    </a:cubicBezTo>
                    <a:cubicBezTo>
                      <a:pt x="783034" y="746646"/>
                      <a:pt x="779182" y="657611"/>
                      <a:pt x="775240" y="564481"/>
                    </a:cubicBezTo>
                    <a:cubicBezTo>
                      <a:pt x="875522" y="542010"/>
                      <a:pt x="995965" y="556520"/>
                      <a:pt x="1134769" y="610064"/>
                    </a:cubicBezTo>
                    <a:cubicBezTo>
                      <a:pt x="1280121" y="666048"/>
                      <a:pt x="1394144" y="743603"/>
                      <a:pt x="1472726" y="840034"/>
                    </a:cubicBezTo>
                    <a:cubicBezTo>
                      <a:pt x="1551309" y="936465"/>
                      <a:pt x="1578530" y="1035207"/>
                      <a:pt x="1560169" y="1137159"/>
                    </a:cubicBezTo>
                    <a:cubicBezTo>
                      <a:pt x="1552940" y="1189419"/>
                      <a:pt x="1526643" y="1237173"/>
                      <a:pt x="1486337" y="1271212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4231361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6752C1-8977-4232-96F0-5F4079BC4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7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A077602-745B-455C-8D25-6DA595AD6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9767" y="-1"/>
            <a:ext cx="9822709" cy="1566053"/>
          </a:xfrm>
        </p:spPr>
        <p:txBody>
          <a:bodyPr>
            <a:normAutofit/>
          </a:bodyPr>
          <a:lstStyle/>
          <a:p>
            <a:r>
              <a:rPr lang="en-US" sz="6000" dirty="0"/>
              <a:t>Transportation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89F8AD8-7BDB-40BA-9982-C18738C69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711" y="1771654"/>
            <a:ext cx="11354765" cy="481434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Calculated Impact Fee:</a:t>
            </a:r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1DD16C1-663C-4D07-9291-A529703D73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768211"/>
              </p:ext>
            </p:extLst>
          </p:nvPr>
        </p:nvGraphicFramePr>
        <p:xfrm>
          <a:off x="1855490" y="2643050"/>
          <a:ext cx="8481019" cy="2834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41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5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1376">
                  <a:extLst>
                    <a:ext uri="{9D8B030D-6E8A-4147-A177-3AD203B41FA5}">
                      <a16:colId xmlns:a16="http://schemas.microsoft.com/office/drawing/2014/main" val="4252248806"/>
                    </a:ext>
                  </a:extLst>
                </a:gridCol>
                <a:gridCol w="13709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0992">
                  <a:extLst>
                    <a:ext uri="{9D8B030D-6E8A-4147-A177-3AD203B41FA5}">
                      <a16:colId xmlns:a16="http://schemas.microsoft.com/office/drawing/2014/main" val="3026889991"/>
                    </a:ext>
                  </a:extLst>
                </a:gridCol>
              </a:tblGrid>
              <a:tr h="17390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Land 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Fully Calculated Impact</a:t>
                      </a:r>
                      <a:r>
                        <a:rPr lang="en-US" sz="1600" baseline="0" dirty="0"/>
                        <a:t> Fee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Current Adopted Impact Fee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HB 337 Capped Impact Fee*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dirty="0"/>
                        <a:t>Residential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/>
                        <a:t>Single Family (2,000 sq ft)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$5,892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$4,717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$5,892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r>
                        <a:rPr lang="en-US" sz="1600" b="1" i="1" dirty="0"/>
                        <a:t>Non-Residential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i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600" b="1" i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600" b="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600" b="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b="0" baseline="0" dirty="0"/>
                        <a:t> Light Industrial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1,000 sf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$2,633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$1,522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$2,283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b="0" i="0" dirty="0"/>
                        <a:t> Office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1,000 sf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$5,847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$3,418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$5,127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0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Retail (Commercial/Shopping Center)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1,000 </a:t>
                      </a:r>
                      <a:r>
                        <a:rPr lang="en-US" sz="1600" b="0" dirty="0" err="1"/>
                        <a:t>sfgla</a:t>
                      </a:r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$8,323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$7,656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$8,323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36468D1-F110-4F27-8749-A817353EDE6C}"/>
              </a:ext>
            </a:extLst>
          </p:cNvPr>
          <p:cNvSpPr txBox="1"/>
          <p:nvPr/>
        </p:nvSpPr>
        <p:spPr>
          <a:xfrm>
            <a:off x="1855490" y="5907562"/>
            <a:ext cx="2466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*Over the next four years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E62DF4-0D36-4813-8AF0-CCDEF8A3F965}"/>
              </a:ext>
            </a:extLst>
          </p:cNvPr>
          <p:cNvSpPr/>
          <p:nvPr/>
        </p:nvSpPr>
        <p:spPr>
          <a:xfrm>
            <a:off x="6307674" y="2643049"/>
            <a:ext cx="1301816" cy="2834639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0637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6752C1-8977-4232-96F0-5F4079BC4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8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A077602-745B-455C-8D25-6DA595AD6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9767" y="-1"/>
            <a:ext cx="9822709" cy="1566053"/>
          </a:xfrm>
        </p:spPr>
        <p:txBody>
          <a:bodyPr>
            <a:normAutofit/>
          </a:bodyPr>
          <a:lstStyle/>
          <a:p>
            <a:r>
              <a:rPr lang="en-US" sz="6000" dirty="0"/>
              <a:t>Transportation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89F8AD8-7BDB-40BA-9982-C18738C69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711" y="1771654"/>
            <a:ext cx="11354765" cy="481434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Impact Fee Component Changes:</a:t>
            </a:r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CD58C39-E188-4A97-9FC9-D233151C1DD8}"/>
              </a:ext>
            </a:extLst>
          </p:cNvPr>
          <p:cNvGraphicFramePr>
            <a:graphicFrameLocks noGrp="1"/>
          </p:cNvGraphicFramePr>
          <p:nvPr/>
        </p:nvGraphicFramePr>
        <p:xfrm>
          <a:off x="2456088" y="2657387"/>
          <a:ext cx="7317390" cy="2926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45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1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1423">
                  <a:extLst>
                    <a:ext uri="{9D8B030D-6E8A-4147-A177-3AD203B41FA5}">
                      <a16:colId xmlns:a16="http://schemas.microsoft.com/office/drawing/2014/main" val="4252248806"/>
                    </a:ext>
                  </a:extLst>
                </a:gridCol>
                <a:gridCol w="9785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256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Input Variable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2018 Study </a:t>
                      </a:r>
                    </a:p>
                    <a:p>
                      <a:pPr algn="ctr"/>
                      <a:r>
                        <a:rPr lang="en-US" sz="1600" dirty="0"/>
                        <a:t>(Partially Adopted)*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2021 Study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% Change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dirty="0"/>
                        <a:t>Single Family (per du)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/>
                        <a:t>Net Vehicle-Miles of Travel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18.30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16.85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9726">
                <a:tc>
                  <a:txBody>
                    <a:bodyPr/>
                    <a:lstStyle/>
                    <a:p>
                      <a:r>
                        <a:rPr lang="en-US" sz="1600" b="0" i="1" dirty="0"/>
                        <a:t>  Cost per Lane Mile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1" dirty="0">
                          <a:solidFill>
                            <a:schemeClr val="tx1"/>
                          </a:solidFill>
                        </a:rPr>
                        <a:t>$3,622,000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$5,559,000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+53%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r>
                        <a:rPr lang="en-US" sz="1600" b="0" i="1" dirty="0"/>
                        <a:t>  Capacity Added per Lane Mile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1" dirty="0">
                          <a:solidFill>
                            <a:schemeClr val="tx1"/>
                          </a:solidFill>
                        </a:rPr>
                        <a:t>11,533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+21%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254423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r>
                        <a:rPr lang="en-US" sz="1600" b="0" i="0" dirty="0"/>
                        <a:t>Cost per Vehicle-Mile of Capacity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≈$314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≈$397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+26%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4795978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r>
                        <a:rPr lang="en-US" sz="1600" b="0" i="0" dirty="0"/>
                        <a:t>County/State Credit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$783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$801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baseline="0" dirty="0"/>
                        <a:t>Calculated Impact Fee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i="0" dirty="0">
                          <a:solidFill>
                            <a:schemeClr val="tx1"/>
                          </a:solidFill>
                        </a:rPr>
                        <a:t>$4,965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$5,892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+19%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145AAC2C-82BA-4ACE-AB50-1F911748D267}"/>
              </a:ext>
            </a:extLst>
          </p:cNvPr>
          <p:cNvSpPr txBox="1"/>
          <p:nvPr/>
        </p:nvSpPr>
        <p:spPr>
          <a:xfrm>
            <a:off x="2456088" y="5669232"/>
            <a:ext cx="64433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*Full calculated rate is shown for comparison purposes.  Fee was adopted at 95% ($4,717)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74199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Impact Fee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39604DE-A9BD-419C-8E54-AD9CB115AB10}"/>
              </a:ext>
            </a:extLst>
          </p:cNvPr>
          <p:cNvGraphicFramePr>
            <a:graphicFrameLocks noGrp="1"/>
          </p:cNvGraphicFramePr>
          <p:nvPr/>
        </p:nvGraphicFramePr>
        <p:xfrm>
          <a:off x="152400" y="2543175"/>
          <a:ext cx="11841127" cy="2636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47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0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7053">
                  <a:extLst>
                    <a:ext uri="{9D8B030D-6E8A-4147-A177-3AD203B41FA5}">
                      <a16:colId xmlns:a16="http://schemas.microsoft.com/office/drawing/2014/main" val="3446122072"/>
                    </a:ext>
                  </a:extLst>
                </a:gridCol>
                <a:gridCol w="897057">
                  <a:extLst>
                    <a:ext uri="{9D8B030D-6E8A-4147-A177-3AD203B41FA5}">
                      <a16:colId xmlns:a16="http://schemas.microsoft.com/office/drawing/2014/main" val="3924593415"/>
                    </a:ext>
                  </a:extLst>
                </a:gridCol>
                <a:gridCol w="9705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0584">
                  <a:extLst>
                    <a:ext uri="{9D8B030D-6E8A-4147-A177-3AD203B41FA5}">
                      <a16:colId xmlns:a16="http://schemas.microsoft.com/office/drawing/2014/main" val="4165802763"/>
                    </a:ext>
                  </a:extLst>
                </a:gridCol>
                <a:gridCol w="8735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08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18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03767">
                  <a:extLst>
                    <a:ext uri="{9D8B030D-6E8A-4147-A177-3AD203B41FA5}">
                      <a16:colId xmlns:a16="http://schemas.microsoft.com/office/drawing/2014/main" val="2664023396"/>
                    </a:ext>
                  </a:extLst>
                </a:gridCol>
                <a:gridCol w="808075">
                  <a:extLst>
                    <a:ext uri="{9D8B030D-6E8A-4147-A177-3AD203B41FA5}">
                      <a16:colId xmlns:a16="http://schemas.microsoft.com/office/drawing/2014/main" val="3404084139"/>
                    </a:ext>
                  </a:extLst>
                </a:gridCol>
                <a:gridCol w="1010094">
                  <a:extLst>
                    <a:ext uri="{9D8B030D-6E8A-4147-A177-3AD203B41FA5}">
                      <a16:colId xmlns:a16="http://schemas.microsoft.com/office/drawing/2014/main" val="2509226387"/>
                    </a:ext>
                  </a:extLst>
                </a:gridCol>
              </a:tblGrid>
              <a:tr h="3377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Land 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Palm Beach County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Martin County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Broward County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Glades County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Miami-Dade County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St. Lucie County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Collier County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Highlands County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Orange County</a:t>
                      </a:r>
                    </a:p>
                    <a:p>
                      <a:pPr algn="ctr"/>
                      <a:r>
                        <a:rPr lang="en-US" sz="1200" dirty="0"/>
                        <a:t>URBAN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Hillsborough County</a:t>
                      </a:r>
                    </a:p>
                    <a:p>
                      <a:pPr algn="ctr"/>
                      <a:r>
                        <a:rPr lang="en-US" sz="1200" dirty="0"/>
                        <a:t>URBAN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759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Study</a:t>
                      </a:r>
                      <a:r>
                        <a:rPr lang="en-US" sz="1200" b="0" baseline="0" dirty="0"/>
                        <a:t> Date</a:t>
                      </a:r>
                      <a:endParaRPr 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2008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2006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2017/19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2006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2020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Assessed Portion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>
                          <a:solidFill>
                            <a:schemeClr val="tx1"/>
                          </a:solidFill>
                        </a:rPr>
                        <a:t>87-100%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>
                          <a:solidFill>
                            <a:schemeClr val="tx1"/>
                          </a:solidFill>
                        </a:rPr>
                        <a:t>25%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>
                          <a:solidFill>
                            <a:schemeClr val="tx1"/>
                          </a:solidFill>
                        </a:rPr>
                        <a:t>80%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5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500" b="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5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500" b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500" b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500" b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500" b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500" b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500" b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500" b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759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/>
                        <a:t>Single</a:t>
                      </a:r>
                      <a:r>
                        <a:rPr lang="en-US" sz="1200" b="0" baseline="0" dirty="0"/>
                        <a:t> Family (2,000 sf)</a:t>
                      </a:r>
                      <a:endParaRPr 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$5,892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$5,516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$431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>
                          <a:solidFill>
                            <a:schemeClr val="tx1"/>
                          </a:solidFill>
                        </a:rPr>
                        <a:t>$5,716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>
                          <a:solidFill>
                            <a:schemeClr val="tx1"/>
                          </a:solidFill>
                        </a:rPr>
                        <a:t>$9,819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>
                          <a:solidFill>
                            <a:schemeClr val="tx1"/>
                          </a:solidFill>
                        </a:rPr>
                        <a:t>$5,130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>
                          <a:solidFill>
                            <a:schemeClr val="tx1"/>
                          </a:solidFill>
                        </a:rPr>
                        <a:t>$7,870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>
                          <a:solidFill>
                            <a:schemeClr val="tx1"/>
                          </a:solidFill>
                        </a:rPr>
                        <a:t>$1,649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>
                          <a:solidFill>
                            <a:schemeClr val="tx1"/>
                          </a:solidFill>
                        </a:rPr>
                        <a:t>$8,218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>
                          <a:solidFill>
                            <a:schemeClr val="tx1"/>
                          </a:solidFill>
                        </a:rPr>
                        <a:t>$7,346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 gridSpan="12">
                  <a:txBody>
                    <a:bodyPr/>
                    <a:lstStyle/>
                    <a:p>
                      <a:pPr algn="l"/>
                      <a:endParaRPr lang="en-US" sz="300" b="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3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3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3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00" b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00" b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00" b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00" b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00" b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00" b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00" b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067286"/>
                  </a:ext>
                </a:extLst>
              </a:tr>
              <a:tr h="144759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/>
                        <a:t>Light Industrial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/>
                        <a:t>1,000 sf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$2,633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$2,729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$482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>
                          <a:solidFill>
                            <a:schemeClr val="tx1"/>
                          </a:solidFill>
                        </a:rPr>
                        <a:t>$3,644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>
                          <a:solidFill>
                            <a:schemeClr val="tx1"/>
                          </a:solidFill>
                        </a:rPr>
                        <a:t>$3,965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>
                          <a:solidFill>
                            <a:schemeClr val="tx1"/>
                          </a:solidFill>
                        </a:rPr>
                        <a:t>$1,103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>
                          <a:solidFill>
                            <a:schemeClr val="tx1"/>
                          </a:solidFill>
                        </a:rPr>
                        <a:t>$4,584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>
                          <a:solidFill>
                            <a:schemeClr val="tx1"/>
                          </a:solidFill>
                        </a:rPr>
                        <a:t>$1,166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>
                          <a:solidFill>
                            <a:schemeClr val="tx1"/>
                          </a:solidFill>
                        </a:rPr>
                        <a:t>$3,117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>
                          <a:solidFill>
                            <a:schemeClr val="tx1"/>
                          </a:solidFill>
                        </a:rPr>
                        <a:t>$3,384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4759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/>
                        <a:t>Office (50k sq ft)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/>
                        <a:t>1,000</a:t>
                      </a:r>
                      <a:r>
                        <a:rPr lang="en-US" sz="1200" b="0" u="none" baseline="0"/>
                        <a:t> sf</a:t>
                      </a:r>
                      <a:endParaRPr lang="en-US" sz="1200" b="0" u="non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$5,847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$5,366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$445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>
                          <a:solidFill>
                            <a:schemeClr val="tx1"/>
                          </a:solidFill>
                        </a:rPr>
                        <a:t>$4,831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$15,999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>
                          <a:solidFill>
                            <a:schemeClr val="tx1"/>
                          </a:solidFill>
                        </a:rPr>
                        <a:t>$3,718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>
                          <a:solidFill>
                            <a:schemeClr val="tx1"/>
                          </a:solidFill>
                        </a:rPr>
                        <a:t>$8,605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>
                          <a:solidFill>
                            <a:schemeClr val="tx1"/>
                          </a:solidFill>
                        </a:rPr>
                        <a:t>$3,095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>
                          <a:solidFill>
                            <a:schemeClr val="tx1"/>
                          </a:solidFill>
                        </a:rPr>
                        <a:t>$8,132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>
                          <a:solidFill>
                            <a:schemeClr val="tx1"/>
                          </a:solidFill>
                        </a:rPr>
                        <a:t>$6,669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759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/>
                        <a:t>Retail (100k sq ft)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/>
                        <a:t>1,000 </a:t>
                      </a:r>
                      <a:r>
                        <a:rPr lang="en-US" sz="1200" b="0" u="none" dirty="0" err="1"/>
                        <a:t>sfgla</a:t>
                      </a:r>
                      <a:endParaRPr lang="en-US" sz="1200" b="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$8,323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$8,503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$410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>
                          <a:solidFill>
                            <a:schemeClr val="tx1"/>
                          </a:solidFill>
                        </a:rPr>
                        <a:t>$8,636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>
                          <a:solidFill>
                            <a:schemeClr val="tx1"/>
                          </a:solidFill>
                        </a:rPr>
                        <a:t>$20,824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cs typeface="Arial"/>
                        </a:rPr>
                        <a:t>$6,341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>
                          <a:solidFill>
                            <a:schemeClr val="tx1"/>
                          </a:solidFill>
                        </a:rPr>
                        <a:t>$13,774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>
                          <a:solidFill>
                            <a:schemeClr val="tx1"/>
                          </a:solidFill>
                        </a:rPr>
                        <a:t>$2,455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>
                          <a:solidFill>
                            <a:schemeClr val="tx1"/>
                          </a:solidFill>
                        </a:rPr>
                        <a:t>$11,052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>
                          <a:solidFill>
                            <a:schemeClr val="tx1"/>
                          </a:solidFill>
                        </a:rPr>
                        <a:t>$10,850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52934334-D413-41C2-AD9F-B63C52862698}"/>
              </a:ext>
            </a:extLst>
          </p:cNvPr>
          <p:cNvSpPr/>
          <p:nvPr/>
        </p:nvSpPr>
        <p:spPr>
          <a:xfrm>
            <a:off x="2870791" y="2554928"/>
            <a:ext cx="935665" cy="263652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0147436-51D1-477C-964E-632DA6D03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9767" y="-1"/>
            <a:ext cx="9822709" cy="1566053"/>
          </a:xfrm>
        </p:spPr>
        <p:txBody>
          <a:bodyPr>
            <a:normAutofit/>
          </a:bodyPr>
          <a:lstStyle/>
          <a:p>
            <a:r>
              <a:rPr lang="en-US" sz="6000" dirty="0"/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4233586309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17.01.25"/>
  <p:tag name="AS_TITLE" val="Aspose.Slides for .NET 4.0"/>
  <p:tag name="AS_VERSION" val="17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221129BE4C4E4BAEF1CE8867F7367D" ma:contentTypeVersion="5" ma:contentTypeDescription="Create a new document." ma:contentTypeScope="" ma:versionID="43e1829acb53ffff28a526026d18d248">
  <xsd:schema xmlns:xsd="http://www.w3.org/2001/XMLSchema" xmlns:xs="http://www.w3.org/2001/XMLSchema" xmlns:p="http://schemas.microsoft.com/office/2006/metadata/properties" xmlns:ns2="3a458720-5d06-4124-9ae2-9cfb35b6a5aa" targetNamespace="http://schemas.microsoft.com/office/2006/metadata/properties" ma:root="true" ma:fieldsID="b0aa80b75845cb3ad57228bd57cf6368" ns2:_="">
    <xsd:import namespace="3a458720-5d06-4124-9ae2-9cfb35b6a5aa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458720-5d06-4124-9ae2-9cfb35b6a5a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a458720-5d06-4124-9ae2-9cfb35b6a5aa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2C6DA9B1-3164-4E6E-A1A1-1EDE0E867272}"/>
</file>

<file path=customXml/itemProps2.xml><?xml version="1.0" encoding="utf-8"?>
<ds:datastoreItem xmlns:ds="http://schemas.openxmlformats.org/officeDocument/2006/customXml" ds:itemID="{FFFC4BF6-4862-45F8-ABEA-29BAB05EC025}"/>
</file>

<file path=customXml/itemProps3.xml><?xml version="1.0" encoding="utf-8"?>
<ds:datastoreItem xmlns:ds="http://schemas.openxmlformats.org/officeDocument/2006/customXml" ds:itemID="{485727DA-0125-4BEF-85C7-BE48A0695BCA}"/>
</file>

<file path=docProps/app.xml><?xml version="1.0" encoding="utf-8"?>
<Properties xmlns="http://schemas.openxmlformats.org/officeDocument/2006/extended-properties" xmlns:vt="http://schemas.openxmlformats.org/officeDocument/2006/docPropsVTypes">
  <TotalTime>19302</TotalTime>
  <Words>4886</Words>
  <Application>Microsoft Office PowerPoint</Application>
  <PresentationFormat>Widescreen</PresentationFormat>
  <Paragraphs>1795</Paragraphs>
  <Slides>64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9" baseType="lpstr">
      <vt:lpstr>Arial</vt:lpstr>
      <vt:lpstr>Calibri</vt:lpstr>
      <vt:lpstr>Calibri Light</vt:lpstr>
      <vt:lpstr>Wingdings</vt:lpstr>
      <vt:lpstr>Office Theme</vt:lpstr>
      <vt:lpstr>Palm Beach County</vt:lpstr>
      <vt:lpstr>Presentation Overview</vt:lpstr>
      <vt:lpstr>Background/Purpose</vt:lpstr>
      <vt:lpstr>Background/Purpose</vt:lpstr>
      <vt:lpstr>Presentation Overview</vt:lpstr>
      <vt:lpstr>Transportation</vt:lpstr>
      <vt:lpstr>Transportation</vt:lpstr>
      <vt:lpstr>Transportation</vt:lpstr>
      <vt:lpstr>Transportation</vt:lpstr>
      <vt:lpstr>Transportation</vt:lpstr>
      <vt:lpstr>School Facilities</vt:lpstr>
      <vt:lpstr>School Facilities</vt:lpstr>
      <vt:lpstr>School Facilities</vt:lpstr>
      <vt:lpstr>School Facilities</vt:lpstr>
      <vt:lpstr>School Facilities</vt:lpstr>
      <vt:lpstr>School Facilities</vt:lpstr>
      <vt:lpstr>School Facilities</vt:lpstr>
      <vt:lpstr>Library Facilities</vt:lpstr>
      <vt:lpstr>Library Facilities</vt:lpstr>
      <vt:lpstr>Library Facilities</vt:lpstr>
      <vt:lpstr>Library Facilities</vt:lpstr>
      <vt:lpstr>Library Facilities</vt:lpstr>
      <vt:lpstr>Fire Rescue</vt:lpstr>
      <vt:lpstr>Fire Rescue</vt:lpstr>
      <vt:lpstr>Fire Rescue</vt:lpstr>
      <vt:lpstr>Fire Rescue</vt:lpstr>
      <vt:lpstr>Fire Rescue</vt:lpstr>
      <vt:lpstr>Parks &amp; Recreation</vt:lpstr>
      <vt:lpstr>Parks &amp; Recreation</vt:lpstr>
      <vt:lpstr>Parks &amp; Recreation</vt:lpstr>
      <vt:lpstr>Parks &amp; Recreation</vt:lpstr>
      <vt:lpstr>Parks &amp; Recreation</vt:lpstr>
      <vt:lpstr>Parks and Recreation</vt:lpstr>
      <vt:lpstr>Parks and Recreation</vt:lpstr>
      <vt:lpstr>Parks &amp; Recreation</vt:lpstr>
      <vt:lpstr>Parks and Recreation</vt:lpstr>
      <vt:lpstr>Parks and Recreation</vt:lpstr>
      <vt:lpstr>Public  Buildings</vt:lpstr>
      <vt:lpstr>Public Buildings</vt:lpstr>
      <vt:lpstr>Public Buildings</vt:lpstr>
      <vt:lpstr>Public Buildings</vt:lpstr>
      <vt:lpstr>Public Buildings</vt:lpstr>
      <vt:lpstr>Public Buildings</vt:lpstr>
      <vt:lpstr>Public Buildings</vt:lpstr>
      <vt:lpstr>Public Buildings</vt:lpstr>
      <vt:lpstr>Public Buildings</vt:lpstr>
      <vt:lpstr>Public Buildings</vt:lpstr>
      <vt:lpstr>Law Enforcement</vt:lpstr>
      <vt:lpstr>Law Enforcement</vt:lpstr>
      <vt:lpstr>Law Enforcement</vt:lpstr>
      <vt:lpstr>Law Enforcement</vt:lpstr>
      <vt:lpstr>Law Enforcement</vt:lpstr>
      <vt:lpstr>Law Enforcement</vt:lpstr>
      <vt:lpstr>Law Enforcement</vt:lpstr>
      <vt:lpstr>Law Enforcement</vt:lpstr>
      <vt:lpstr>Law Enforcement</vt:lpstr>
      <vt:lpstr>Law Enforcement</vt:lpstr>
      <vt:lpstr>Law Enforcement</vt:lpstr>
      <vt:lpstr>Summary</vt:lpstr>
      <vt:lpstr>Summary</vt:lpstr>
      <vt:lpstr>Summary</vt:lpstr>
      <vt:lpstr>Presentation Overview</vt:lpstr>
      <vt:lpstr>Next Steps</vt:lpstr>
      <vt:lpstr>Questions?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Layton</dc:creator>
  <cp:lastModifiedBy>Kamp, Nilgun</cp:lastModifiedBy>
  <cp:revision>763</cp:revision>
  <cp:lastPrinted>2022-06-07T20:13:53Z</cp:lastPrinted>
  <dcterms:created xsi:type="dcterms:W3CDTF">2016-08-24T14:57:13Z</dcterms:created>
  <dcterms:modified xsi:type="dcterms:W3CDTF">2022-06-09T13:45:08Z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INKTEK-FILE-ID">
    <vt:lpwstr>01C1-C482-5C96-64E5</vt:lpwstr>
  </property>
  <property fmtid="{D5CDD505-2E9C-101B-9397-08002B2CF9AE}" pid="3" name="ContentTypeId">
    <vt:lpwstr>0x01010089221129BE4C4E4BAEF1CE8867F7367D</vt:lpwstr>
  </property>
  <property fmtid="{D5CDD505-2E9C-101B-9397-08002B2CF9AE}" pid="4" name="Order">
    <vt:r8>22200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TemplateUrl">
    <vt:lpwstr/>
  </property>
</Properties>
</file>