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4" r:id="rId3"/>
    <p:sldId id="588" r:id="rId4"/>
    <p:sldId id="662" r:id="rId5"/>
    <p:sldId id="679" r:id="rId6"/>
    <p:sldId id="388" r:id="rId7"/>
    <p:sldId id="331" r:id="rId8"/>
    <p:sldId id="330" r:id="rId9"/>
    <p:sldId id="332" r:id="rId10"/>
    <p:sldId id="335" r:id="rId11"/>
    <p:sldId id="635" r:id="rId12"/>
    <p:sldId id="641" r:id="rId13"/>
    <p:sldId id="598" r:id="rId14"/>
    <p:sldId id="343" r:id="rId15"/>
    <p:sldId id="657" r:id="rId16"/>
    <p:sldId id="345" r:id="rId17"/>
    <p:sldId id="650" r:id="rId18"/>
    <p:sldId id="680" r:id="rId19"/>
    <p:sldId id="675" r:id="rId20"/>
    <p:sldId id="594" r:id="rId21"/>
    <p:sldId id="678" r:id="rId22"/>
    <p:sldId id="681" r:id="rId23"/>
    <p:sldId id="516" r:id="rId24"/>
    <p:sldId id="272" r:id="rId25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yton" initials="RL" lastIdx="1" clrIdx="0">
    <p:extLst>
      <p:ext uri="{19B8F6BF-5375-455C-9EA6-DF929625EA0E}">
        <p15:presenceInfo xmlns:p15="http://schemas.microsoft.com/office/powerpoint/2012/main" userId="S::RLayton@tindaleoliver.com::b942b435-ba3b-470d-a32b-858a37deb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70AD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066" autoAdjust="0"/>
  </p:normalViewPr>
  <p:slideViewPr>
    <p:cSldViewPr snapToGrid="0">
      <p:cViewPr varScale="1">
        <p:scale>
          <a:sx n="105" d="100"/>
          <a:sy n="105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notesViewPr>
    <p:cSldViewPr snapToGrid="0">
      <p:cViewPr varScale="1">
        <p:scale>
          <a:sx n="83" d="100"/>
          <a:sy n="83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2862" y="8695190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C80C8CF4-2CA6-45DB-95B1-F5FE9B54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477C384A-2E83-47D0-9297-6F5C5277A8D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38E976A8-8C91-408C-A613-AD78C7C4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0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2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2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248" y="6184561"/>
            <a:ext cx="81022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756" y="1566054"/>
            <a:ext cx="12207756" cy="0"/>
          </a:xfrm>
          <a:prstGeom prst="line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DA023A-70E1-45BE-84FE-0BA451875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55" y="188937"/>
            <a:ext cx="1135923" cy="1135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107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93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6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5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9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8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CDAFF-C717-4707-9167-6816E106B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" y="567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281" y="343927"/>
            <a:ext cx="8283824" cy="1441429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+mn-lt"/>
              </a:rPr>
              <a:t>Palm Beach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81" y="1617828"/>
            <a:ext cx="828382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Impact Fee Update Study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694481" y="2187119"/>
            <a:ext cx="3037390" cy="8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April 22,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1" y="5742678"/>
            <a:ext cx="3971946" cy="62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5A76D-2D60-420E-87A8-8D8EED657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1895" y="3328496"/>
            <a:ext cx="1729122" cy="172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88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16875"/>
              </p:ext>
            </p:extLst>
          </p:nvPr>
        </p:nvGraphicFramePr>
        <p:xfrm>
          <a:off x="683426" y="2618401"/>
          <a:ext cx="7482529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6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894">
                  <a:extLst>
                    <a:ext uri="{9D8B030D-6E8A-4147-A177-3AD203B41FA5}">
                      <a16:colId xmlns:a16="http://schemas.microsoft.com/office/drawing/2014/main" val="760607213"/>
                    </a:ext>
                  </a:extLst>
                </a:gridCol>
                <a:gridCol w="138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Figure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of Total Revised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Building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$156.0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$203.2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Land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$28.8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$36.8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Vehicle</a:t>
                      </a:r>
                      <a:r>
                        <a:rPr lang="en-US" sz="1800" baseline="0" dirty="0"/>
                        <a:t> &amp; Equipment 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$130.0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u="sng" dirty="0"/>
                        <a:t>$130.0</a:t>
                      </a:r>
                      <a:r>
                        <a:rPr lang="en-US" sz="1800" i="1" u="sng" baseline="0" dirty="0"/>
                        <a:t> M</a:t>
                      </a:r>
                      <a:endParaRPr lang="en-US" sz="18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Asset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/>
                        <a:t>≈ $314.7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/>
                        <a:t>≈$370.0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131,746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114,642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7167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Impact Cost per Incident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≈$2,389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≈$3,227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112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Component:  </a:t>
            </a:r>
            <a:r>
              <a:rPr lang="en-US" sz="3500" b="1" dirty="0">
                <a:solidFill>
                  <a:srgbClr val="FFC000"/>
                </a:solidFill>
              </a:rPr>
              <a:t>Annual Cash Credit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7130"/>
              </p:ext>
            </p:extLst>
          </p:nvPr>
        </p:nvGraphicFramePr>
        <p:xfrm>
          <a:off x="621889" y="2700544"/>
          <a:ext cx="8961120" cy="313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0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  <a:p>
                      <a:pPr algn="ctr"/>
                      <a:r>
                        <a:rPr lang="en-US" sz="1800" dirty="0"/>
                        <a:t>FY 2017-2021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Ad Valorem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/>
                        <a:t>$3,212,665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67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00076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Average Annual Capital Expansion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$642,533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00337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Average Annual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124,431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Capital Expansion Expenditures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$5.16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58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 Land Uses Credit Adjustment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46289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 Land Uses: Adjusted Capital Expansion Expenditures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$8.77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9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346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566052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Component: </a:t>
            </a:r>
            <a:r>
              <a:rPr lang="en-US" sz="3500" b="1" dirty="0">
                <a:solidFill>
                  <a:srgbClr val="FFC000"/>
                </a:solidFill>
              </a:rPr>
              <a:t>Total Credit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73265"/>
              </p:ext>
            </p:extLst>
          </p:nvPr>
        </p:nvGraphicFramePr>
        <p:xfrm>
          <a:off x="497710" y="2334619"/>
          <a:ext cx="5809056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91">
                  <a:extLst>
                    <a:ext uri="{9D8B030D-6E8A-4147-A177-3AD203B41FA5}">
                      <a16:colId xmlns:a16="http://schemas.microsoft.com/office/drawing/2014/main" val="4201109444"/>
                    </a:ext>
                  </a:extLst>
                </a:gridCol>
                <a:gridCol w="131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Credit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Credit (Original)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Revenue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44766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Cash Credit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00337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$8.77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$9.50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809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$5.16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$5.59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7841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Capitalization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6333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Capitalization Period (in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33242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Total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1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Total Capital Improvement Credit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3124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$163.45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$177.05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58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$96.17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$104.18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4628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grass, tree, outdoor, farm machine&#10;&#10;Description automatically generated">
            <a:extLst>
              <a:ext uri="{FF2B5EF4-FFF2-40B4-BE49-F238E27FC236}">
                <a16:creationId xmlns:a16="http://schemas.microsoft.com/office/drawing/2014/main" id="{AE729730-A3EB-4FCA-B0AE-8FF33D46B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r="27396"/>
          <a:stretch/>
        </p:blipFill>
        <p:spPr>
          <a:xfrm>
            <a:off x="7009234" y="2526643"/>
            <a:ext cx="4585866" cy="262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73047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Impact Cost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37733"/>
              </p:ext>
            </p:extLst>
          </p:nvPr>
        </p:nvGraphicFramePr>
        <p:xfrm>
          <a:off x="3952110" y="2316789"/>
          <a:ext cx="6426330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321">
                  <a:extLst>
                    <a:ext uri="{9D8B030D-6E8A-4147-A177-3AD203B41FA5}">
                      <a16:colId xmlns:a16="http://schemas.microsoft.com/office/drawing/2014/main" val="3287822163"/>
                    </a:ext>
                  </a:extLst>
                </a:gridCol>
                <a:gridCol w="127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2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(Original)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88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Impact Cost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$2,389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$3,227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chemeClr val="tx1"/>
                          </a:solidFill>
                        </a:rPr>
                        <a:t>Revenue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03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u="none" baseline="0" dirty="0">
                          <a:solidFill>
                            <a:schemeClr val="tx1"/>
                          </a:solidFill>
                        </a:rPr>
                        <a:t>Total Credit per Incident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25007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Residential Land Uses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$177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992858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$96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$104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85094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1" u="none" baseline="0" dirty="0">
                          <a:solidFill>
                            <a:schemeClr val="tx1"/>
                          </a:solidFill>
                        </a:rPr>
                        <a:t>Net 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294179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u="none" baseline="0" dirty="0">
                          <a:solidFill>
                            <a:schemeClr val="tx1"/>
                          </a:solidFill>
                        </a:rPr>
                        <a:t>Net Impact Cost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84795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dirty="0">
                          <a:solidFill>
                            <a:srgbClr val="FF0000"/>
                          </a:solidFill>
                        </a:rPr>
                        <a:t>$2,226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$3,050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84123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dirty="0">
                          <a:solidFill>
                            <a:srgbClr val="FF0000"/>
                          </a:solidFill>
                        </a:rPr>
                        <a:t>$2,293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$3,123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7937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7956654-A200-4089-BC82-70908F54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39138287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67633"/>
              </p:ext>
            </p:extLst>
          </p:nvPr>
        </p:nvGraphicFramePr>
        <p:xfrm>
          <a:off x="454671" y="2482656"/>
          <a:ext cx="1120036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5517763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7382125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423459632"/>
                    </a:ext>
                  </a:extLst>
                </a:gridCol>
              </a:tblGrid>
              <a:tr h="331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Calls for Service Coefficient*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Fully Calculated Fee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Maximum Allowable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8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Single Family </a:t>
                      </a:r>
                      <a:r>
                        <a:rPr lang="en-US" sz="1400" dirty="0"/>
                        <a:t>(attached/detached/mobile home)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$852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0.1717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$518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532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8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 General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General 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</a:t>
                      </a:r>
                      <a:r>
                        <a:rPr lang="en-US" sz="1800" b="0" dirty="0" err="1"/>
                        <a:t>sfgla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7274447" y="2482656"/>
            <a:ext cx="1110601" cy="3627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2E96C-EA00-497D-94F3-802E9FAECBAC}"/>
              </a:ext>
            </a:extLst>
          </p:cNvPr>
          <p:cNvSpPr txBox="1"/>
          <p:nvPr/>
        </p:nvSpPr>
        <p:spPr>
          <a:xfrm>
            <a:off x="652115" y="6316384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Average of 2016-2019, 2021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9595384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78831"/>
              </p:ext>
            </p:extLst>
          </p:nvPr>
        </p:nvGraphicFramePr>
        <p:xfrm>
          <a:off x="627289" y="2657387"/>
          <a:ext cx="7140672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57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14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Revised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Calls for Service 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0.2601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751575" y="5559721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($276)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E6FAB5-B757-4C03-AA50-FB70C7C4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27594560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61" y="1692323"/>
            <a:ext cx="11354765" cy="8508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73504"/>
              </p:ext>
            </p:extLst>
          </p:nvPr>
        </p:nvGraphicFramePr>
        <p:xfrm>
          <a:off x="152400" y="2535114"/>
          <a:ext cx="11978640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2907321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850560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3007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Maximum Allowable*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03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$436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3938"/>
                  </a:ext>
                </a:extLst>
              </a:tr>
              <a:tr h="133515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General Industrial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$154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$269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$319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$478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$307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$536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DFBE8E-5A43-4838-A3A6-61E428D43361}"/>
              </a:ext>
            </a:extLst>
          </p:cNvPr>
          <p:cNvSpPr>
            <a:spLocks/>
          </p:cNvSpPr>
          <p:nvPr/>
        </p:nvSpPr>
        <p:spPr>
          <a:xfrm>
            <a:off x="3087409" y="2543174"/>
            <a:ext cx="3098901" cy="35661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06D75-BE9F-4ACE-84C3-1928BDD3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53F8-A3B7-4A46-AA7A-5CF575249595}"/>
              </a:ext>
            </a:extLst>
          </p:cNvPr>
          <p:cNvSpPr txBox="1"/>
          <p:nvPr/>
        </p:nvSpPr>
        <p:spPr>
          <a:xfrm>
            <a:off x="152400" y="610933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7954357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≈$1.3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Max allowable rates ≈</a:t>
            </a:r>
            <a:r>
              <a:rPr lang="en-US" sz="2800" u="sng" dirty="0"/>
              <a:t>$0.9 million per year</a:t>
            </a:r>
            <a:r>
              <a:rPr lang="en-US" sz="2800" dirty="0"/>
              <a:t>	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North Fire Station (≈$7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South Fire Station (≈$6.2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Southern Blvd 20 Mile Bend Station (≈$7.3 M)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5680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80466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21103"/>
              </p:ext>
            </p:extLst>
          </p:nvPr>
        </p:nvGraphicFramePr>
        <p:xfrm>
          <a:off x="223220" y="2739311"/>
          <a:ext cx="11810771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$19,923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$7,003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$11,313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1"/>
            <a:ext cx="1004869" cy="2346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974188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4358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HB 337 in 2021:</a:t>
            </a:r>
          </a:p>
          <a:p>
            <a:r>
              <a:rPr lang="en-US" dirty="0"/>
              <a:t>Limit on fee increases:</a:t>
            </a:r>
          </a:p>
          <a:p>
            <a:pPr lvl="1"/>
            <a:r>
              <a:rPr lang="en-US" dirty="0"/>
              <a:t>No more than 12.5% per year</a:t>
            </a:r>
          </a:p>
          <a:p>
            <a:pPr lvl="1"/>
            <a:r>
              <a:rPr lang="en-US" dirty="0"/>
              <a:t>Cannot be increased more than 50%</a:t>
            </a:r>
          </a:p>
          <a:p>
            <a:pPr lvl="1"/>
            <a:r>
              <a:rPr lang="en-US" dirty="0"/>
              <a:t>Cannot be increased more than once every four years</a:t>
            </a:r>
          </a:p>
          <a:p>
            <a:r>
              <a:rPr lang="en-US" dirty="0"/>
              <a:t>Exception:</a:t>
            </a:r>
          </a:p>
          <a:p>
            <a:pPr lvl="1"/>
            <a:r>
              <a:rPr lang="en-US" dirty="0"/>
              <a:t>A study within the past 12 months demonstrating extraordinary circumstances</a:t>
            </a:r>
          </a:p>
          <a:p>
            <a:pPr lvl="1"/>
            <a:r>
              <a:rPr lang="en-US" dirty="0"/>
              <a:t>Two public workshops to discuss the extraordinary circumstances</a:t>
            </a:r>
          </a:p>
          <a:p>
            <a:pPr lvl="1"/>
            <a:r>
              <a:rPr lang="en-US" dirty="0"/>
              <a:t>Increase to be approved by 2/3</a:t>
            </a:r>
            <a:r>
              <a:rPr lang="en-US" baseline="30000" dirty="0"/>
              <a:t>rd</a:t>
            </a:r>
            <a:r>
              <a:rPr lang="en-US" dirty="0"/>
              <a:t> of the governing body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7C76BF-01A9-48A1-9A7A-AA65AF5A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116737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Maximum Allowable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47198"/>
              </p:ext>
            </p:extLst>
          </p:nvPr>
        </p:nvGraphicFramePr>
        <p:xfrm>
          <a:off x="292394" y="2845990"/>
          <a:ext cx="11367686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065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3708545896"/>
                    </a:ext>
                  </a:extLst>
                </a:gridCol>
              </a:tblGrid>
              <a:tr h="347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</a:t>
                      </a:r>
                      <a:r>
                        <a:rPr lang="en-US" sz="1400" dirty="0" err="1"/>
                        <a:t>Bldgs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</a:t>
                      </a:r>
                      <a:r>
                        <a:rPr lang="en-US" sz="1400" dirty="0" err="1"/>
                        <a:t>Enf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</a:t>
                      </a:r>
                      <a:r>
                        <a:rPr lang="en-US" sz="1400" dirty="0" err="1"/>
                        <a:t>Recr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Transp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Maximum Allowable*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4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$8,322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$16,755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/>
                        <a:t>$13,055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$9,085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9375228" y="2845991"/>
            <a:ext cx="1156138" cy="25603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0A3D6-F4D1-4799-BC59-165E240B9774}"/>
              </a:ext>
            </a:extLst>
          </p:cNvPr>
          <p:cNvSpPr txBox="1"/>
          <p:nvPr/>
        </p:nvSpPr>
        <p:spPr>
          <a:xfrm>
            <a:off x="292394" y="5518436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875946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8999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dirty="0"/>
              <a:t>Impact Fee Review Committee Input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Final Technical Report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BOCC Workshop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Implementation Process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D754FB62-0C2A-401D-884C-469BB6BB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2859019"/>
            <a:ext cx="4718603" cy="247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8759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E7D9F-D36A-42C2-AFBA-5D8AFBC419D3}"/>
              </a:ext>
            </a:extLst>
          </p:cNvPr>
          <p:cNvGrpSpPr/>
          <p:nvPr/>
        </p:nvGrpSpPr>
        <p:grpSpPr>
          <a:xfrm>
            <a:off x="3943751" y="1991483"/>
            <a:ext cx="4651884" cy="4418311"/>
            <a:chOff x="3943751" y="1991483"/>
            <a:chExt cx="4651884" cy="44183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C41885-6EAD-4F5F-A7E6-E1D99EA621C0}"/>
                </a:ext>
              </a:extLst>
            </p:cNvPr>
            <p:cNvSpPr/>
            <p:nvPr/>
          </p:nvSpPr>
          <p:spPr>
            <a:xfrm>
              <a:off x="4215341" y="3288569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ABF9EB-F2D0-4716-AB04-8A490078A1A0}"/>
                </a:ext>
              </a:extLst>
            </p:cNvPr>
            <p:cNvSpPr/>
            <p:nvPr/>
          </p:nvSpPr>
          <p:spPr>
            <a:xfrm rot="927334">
              <a:off x="5269187" y="4701744"/>
              <a:ext cx="997193" cy="113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77FD9-718B-44F0-99CA-5AB8784DFF05}"/>
                </a:ext>
              </a:extLst>
            </p:cNvPr>
            <p:cNvSpPr/>
            <p:nvPr/>
          </p:nvSpPr>
          <p:spPr>
            <a:xfrm>
              <a:off x="5506988" y="2324100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013E51-6C41-4552-8D6A-F1208B81AA9C}"/>
                </a:ext>
              </a:extLst>
            </p:cNvPr>
            <p:cNvSpPr/>
            <p:nvPr/>
          </p:nvSpPr>
          <p:spPr>
            <a:xfrm>
              <a:off x="6970085" y="3429000"/>
              <a:ext cx="798562" cy="147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49A7D4EB-2D79-4D37-9AD6-C44D26CFFB13}"/>
                </a:ext>
              </a:extLst>
            </p:cNvPr>
            <p:cNvGrpSpPr/>
            <p:nvPr/>
          </p:nvGrpSpPr>
          <p:grpSpPr>
            <a:xfrm>
              <a:off x="3943751" y="1991483"/>
              <a:ext cx="4651884" cy="4418311"/>
              <a:chOff x="3943751" y="1991483"/>
              <a:chExt cx="4651884" cy="4418311"/>
            </a:xfrm>
            <a:solidFill>
              <a:schemeClr val="accent1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EDDFEAF-6724-4427-9F0D-204BE74D9C18}"/>
                  </a:ext>
                </a:extLst>
              </p:cNvPr>
              <p:cNvSpPr/>
              <p:nvPr/>
            </p:nvSpPr>
            <p:spPr>
              <a:xfrm>
                <a:off x="5063962" y="1991483"/>
                <a:ext cx="1939875" cy="2465449"/>
              </a:xfrm>
              <a:custGeom>
                <a:avLst/>
                <a:gdLst>
                  <a:gd name="connsiteX0" fmla="*/ 1607176 w 1939875"/>
                  <a:gd name="connsiteY0" fmla="*/ 2546 h 2465449"/>
                  <a:gd name="connsiteX1" fmla="*/ 1093563 w 1939875"/>
                  <a:gd name="connsiteY1" fmla="*/ 75223 h 2465449"/>
                  <a:gd name="connsiteX2" fmla="*/ 689349 w 1939875"/>
                  <a:gd name="connsiteY2" fmla="*/ 132362 h 2465449"/>
                  <a:gd name="connsiteX3" fmla="*/ 362691 w 1939875"/>
                  <a:gd name="connsiteY3" fmla="*/ 177945 h 2465449"/>
                  <a:gd name="connsiteX4" fmla="*/ 93044 w 1939875"/>
                  <a:gd name="connsiteY4" fmla="*/ 216466 h 2465449"/>
                  <a:gd name="connsiteX5" fmla="*/ 5602 w 1939875"/>
                  <a:gd name="connsiteY5" fmla="*/ 467238 h 2465449"/>
                  <a:gd name="connsiteX6" fmla="*/ 183697 w 1939875"/>
                  <a:gd name="connsiteY6" fmla="*/ 1569708 h 2465449"/>
                  <a:gd name="connsiteX7" fmla="*/ 331618 w 1939875"/>
                  <a:gd name="connsiteY7" fmla="*/ 1799679 h 2465449"/>
                  <a:gd name="connsiteX8" fmla="*/ 585343 w 1939875"/>
                  <a:gd name="connsiteY8" fmla="*/ 1898549 h 2465449"/>
                  <a:gd name="connsiteX9" fmla="*/ 878616 w 1939875"/>
                  <a:gd name="connsiteY9" fmla="*/ 2465450 h 2465449"/>
                  <a:gd name="connsiteX10" fmla="*/ 829566 w 1939875"/>
                  <a:gd name="connsiteY10" fmla="*/ 1994081 h 2465449"/>
                  <a:gd name="connsiteX11" fmla="*/ 1200395 w 1939875"/>
                  <a:gd name="connsiteY11" fmla="*/ 2139177 h 2465449"/>
                  <a:gd name="connsiteX12" fmla="*/ 1658024 w 1939875"/>
                  <a:gd name="connsiteY12" fmla="*/ 2318171 h 2465449"/>
                  <a:gd name="connsiteX13" fmla="*/ 1929340 w 1939875"/>
                  <a:gd name="connsiteY13" fmla="*/ 2148294 h 2465449"/>
                  <a:gd name="connsiteX14" fmla="*/ 1934219 w 1939875"/>
                  <a:gd name="connsiteY14" fmla="*/ 1330108 h 2465449"/>
                  <a:gd name="connsiteX15" fmla="*/ 1939869 w 1939875"/>
                  <a:gd name="connsiteY15" fmla="*/ 363873 h 2465449"/>
                  <a:gd name="connsiteX16" fmla="*/ 1607176 w 1939875"/>
                  <a:gd name="connsiteY16" fmla="*/ 2546 h 2465449"/>
                  <a:gd name="connsiteX17" fmla="*/ 907250 w 1939875"/>
                  <a:gd name="connsiteY17" fmla="*/ 1822919 h 2465449"/>
                  <a:gd name="connsiteX18" fmla="*/ 833289 w 1939875"/>
                  <a:gd name="connsiteY18" fmla="*/ 1835760 h 2465449"/>
                  <a:gd name="connsiteX19" fmla="*/ 741096 w 1939875"/>
                  <a:gd name="connsiteY19" fmla="*/ 1765909 h 2465449"/>
                  <a:gd name="connsiteX20" fmla="*/ 698851 w 1939875"/>
                  <a:gd name="connsiteY20" fmla="*/ 1660875 h 2465449"/>
                  <a:gd name="connsiteX21" fmla="*/ 720423 w 1939875"/>
                  <a:gd name="connsiteY21" fmla="*/ 1572790 h 2465449"/>
                  <a:gd name="connsiteX22" fmla="*/ 797465 w 1939875"/>
                  <a:gd name="connsiteY22" fmla="*/ 1555456 h 2465449"/>
                  <a:gd name="connsiteX23" fmla="*/ 885036 w 1939875"/>
                  <a:gd name="connsiteY23" fmla="*/ 1619657 h 2465449"/>
                  <a:gd name="connsiteX24" fmla="*/ 930748 w 1939875"/>
                  <a:gd name="connsiteY24" fmla="*/ 1733166 h 2465449"/>
                  <a:gd name="connsiteX25" fmla="*/ 907250 w 1939875"/>
                  <a:gd name="connsiteY25" fmla="*/ 1822919 h 2465449"/>
                  <a:gd name="connsiteX26" fmla="*/ 1035653 w 1939875"/>
                  <a:gd name="connsiteY26" fmla="*/ 997030 h 2465449"/>
                  <a:gd name="connsiteX27" fmla="*/ 920090 w 1939875"/>
                  <a:gd name="connsiteY27" fmla="*/ 1171915 h 2465449"/>
                  <a:gd name="connsiteX28" fmla="*/ 843818 w 1939875"/>
                  <a:gd name="connsiteY28" fmla="*/ 1282599 h 2465449"/>
                  <a:gd name="connsiteX29" fmla="*/ 836371 w 1939875"/>
                  <a:gd name="connsiteY29" fmla="*/ 1371582 h 2465449"/>
                  <a:gd name="connsiteX30" fmla="*/ 862694 w 1939875"/>
                  <a:gd name="connsiteY30" fmla="*/ 1467114 h 2465449"/>
                  <a:gd name="connsiteX31" fmla="*/ 694999 w 1939875"/>
                  <a:gd name="connsiteY31" fmla="*/ 1426924 h 2465449"/>
                  <a:gd name="connsiteX32" fmla="*/ 668291 w 1939875"/>
                  <a:gd name="connsiteY32" fmla="*/ 1311361 h 2465449"/>
                  <a:gd name="connsiteX33" fmla="*/ 737372 w 1939875"/>
                  <a:gd name="connsiteY33" fmla="*/ 1061488 h 2465449"/>
                  <a:gd name="connsiteX34" fmla="*/ 811718 w 1939875"/>
                  <a:gd name="connsiteY34" fmla="*/ 940661 h 2465449"/>
                  <a:gd name="connsiteX35" fmla="*/ 824558 w 1939875"/>
                  <a:gd name="connsiteY35" fmla="*/ 825098 h 2465449"/>
                  <a:gd name="connsiteX36" fmla="*/ 779489 w 1939875"/>
                  <a:gd name="connsiteY36" fmla="*/ 708508 h 2465449"/>
                  <a:gd name="connsiteX37" fmla="*/ 689606 w 1939875"/>
                  <a:gd name="connsiteY37" fmla="*/ 661897 h 2465449"/>
                  <a:gd name="connsiteX38" fmla="*/ 497001 w 1939875"/>
                  <a:gd name="connsiteY38" fmla="*/ 787476 h 2465449"/>
                  <a:gd name="connsiteX39" fmla="*/ 462204 w 1939875"/>
                  <a:gd name="connsiteY39" fmla="*/ 502677 h 2465449"/>
                  <a:gd name="connsiteX40" fmla="*/ 924379 w 1939875"/>
                  <a:gd name="connsiteY40" fmla="*/ 474069 h 2465449"/>
                  <a:gd name="connsiteX41" fmla="*/ 938195 w 1939875"/>
                  <a:gd name="connsiteY41" fmla="*/ 487012 h 2465449"/>
                  <a:gd name="connsiteX42" fmla="*/ 1058124 w 1939875"/>
                  <a:gd name="connsiteY42" fmla="*/ 792740 h 2465449"/>
                  <a:gd name="connsiteX43" fmla="*/ 1035782 w 1939875"/>
                  <a:gd name="connsiteY43" fmla="*/ 997030 h 24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9875" h="2465449">
                    <a:moveTo>
                      <a:pt x="1607176" y="2546"/>
                    </a:moveTo>
                    <a:lnTo>
                      <a:pt x="1093563" y="75223"/>
                    </a:lnTo>
                    <a:lnTo>
                      <a:pt x="689349" y="132362"/>
                    </a:lnTo>
                    <a:lnTo>
                      <a:pt x="362691" y="177945"/>
                    </a:lnTo>
                    <a:lnTo>
                      <a:pt x="93044" y="216466"/>
                    </a:lnTo>
                    <a:cubicBezTo>
                      <a:pt x="22551" y="226610"/>
                      <a:pt x="-14943" y="339734"/>
                      <a:pt x="5602" y="467238"/>
                    </a:cubicBezTo>
                    <a:cubicBezTo>
                      <a:pt x="69033" y="859767"/>
                      <a:pt x="128227" y="1226487"/>
                      <a:pt x="183697" y="1569708"/>
                    </a:cubicBezTo>
                    <a:cubicBezTo>
                      <a:pt x="200261" y="1672431"/>
                      <a:pt x="265233" y="1773613"/>
                      <a:pt x="331618" y="1799679"/>
                    </a:cubicBezTo>
                    <a:lnTo>
                      <a:pt x="585343" y="1898549"/>
                    </a:lnTo>
                    <a:lnTo>
                      <a:pt x="878616" y="2465450"/>
                    </a:lnTo>
                    <a:cubicBezTo>
                      <a:pt x="862784" y="2313253"/>
                      <a:pt x="846425" y="2156126"/>
                      <a:pt x="829566" y="1994081"/>
                    </a:cubicBezTo>
                    <a:lnTo>
                      <a:pt x="1200395" y="2139177"/>
                    </a:lnTo>
                    <a:lnTo>
                      <a:pt x="1658024" y="2318171"/>
                    </a:lnTo>
                    <a:cubicBezTo>
                      <a:pt x="1802991" y="2374797"/>
                      <a:pt x="1928313" y="2302249"/>
                      <a:pt x="1929340" y="2148294"/>
                    </a:cubicBezTo>
                    <a:cubicBezTo>
                      <a:pt x="1930881" y="1889779"/>
                      <a:pt x="1932512" y="1617051"/>
                      <a:pt x="1934219" y="1330108"/>
                    </a:cubicBezTo>
                    <a:cubicBezTo>
                      <a:pt x="1936017" y="1026306"/>
                      <a:pt x="1937943" y="704784"/>
                      <a:pt x="1939869" y="363873"/>
                    </a:cubicBezTo>
                    <a:cubicBezTo>
                      <a:pt x="1941025" y="141736"/>
                      <a:pt x="1785657" y="-22621"/>
                      <a:pt x="1607176" y="2546"/>
                    </a:cubicBezTo>
                    <a:close/>
                    <a:moveTo>
                      <a:pt x="907250" y="1822919"/>
                    </a:moveTo>
                    <a:cubicBezTo>
                      <a:pt x="887861" y="1842052"/>
                      <a:pt x="863079" y="1846417"/>
                      <a:pt x="833289" y="1835760"/>
                    </a:cubicBezTo>
                    <a:cubicBezTo>
                      <a:pt x="795937" y="1822817"/>
                      <a:pt x="763657" y="1798369"/>
                      <a:pt x="741096" y="1765909"/>
                    </a:cubicBezTo>
                    <a:cubicBezTo>
                      <a:pt x="718086" y="1735182"/>
                      <a:pt x="703525" y="1698972"/>
                      <a:pt x="698851" y="1660875"/>
                    </a:cubicBezTo>
                    <a:cubicBezTo>
                      <a:pt x="694318" y="1621930"/>
                      <a:pt x="701509" y="1592564"/>
                      <a:pt x="720423" y="1572790"/>
                    </a:cubicBezTo>
                    <a:cubicBezTo>
                      <a:pt x="739555" y="1552631"/>
                      <a:pt x="765364" y="1547109"/>
                      <a:pt x="797465" y="1555456"/>
                    </a:cubicBezTo>
                    <a:cubicBezTo>
                      <a:pt x="832930" y="1566627"/>
                      <a:pt x="863721" y="1589187"/>
                      <a:pt x="885036" y="1619657"/>
                    </a:cubicBezTo>
                    <a:cubicBezTo>
                      <a:pt x="910973" y="1652246"/>
                      <a:pt x="926857" y="1691691"/>
                      <a:pt x="930748" y="1733166"/>
                    </a:cubicBezTo>
                    <a:cubicBezTo>
                      <a:pt x="935113" y="1773356"/>
                      <a:pt x="926895" y="1803274"/>
                      <a:pt x="907250" y="1822919"/>
                    </a:cubicBezTo>
                    <a:close/>
                    <a:moveTo>
                      <a:pt x="1035653" y="997030"/>
                    </a:moveTo>
                    <a:cubicBezTo>
                      <a:pt x="1015622" y="1054169"/>
                      <a:pt x="976844" y="1112593"/>
                      <a:pt x="920090" y="1171915"/>
                    </a:cubicBezTo>
                    <a:cubicBezTo>
                      <a:pt x="877075" y="1218654"/>
                      <a:pt x="852036" y="1255249"/>
                      <a:pt x="843818" y="1282599"/>
                    </a:cubicBezTo>
                    <a:cubicBezTo>
                      <a:pt x="835588" y="1311502"/>
                      <a:pt x="833058" y="1341716"/>
                      <a:pt x="836371" y="1371582"/>
                    </a:cubicBezTo>
                    <a:cubicBezTo>
                      <a:pt x="839851" y="1404659"/>
                      <a:pt x="848749" y="1436927"/>
                      <a:pt x="862694" y="1467114"/>
                    </a:cubicBezTo>
                    <a:lnTo>
                      <a:pt x="694999" y="1426924"/>
                    </a:lnTo>
                    <a:cubicBezTo>
                      <a:pt x="681709" y="1389546"/>
                      <a:pt x="672747" y="1350781"/>
                      <a:pt x="668291" y="1311361"/>
                    </a:cubicBezTo>
                    <a:cubicBezTo>
                      <a:pt x="657634" y="1215444"/>
                      <a:pt x="679848" y="1132624"/>
                      <a:pt x="737372" y="1061488"/>
                    </a:cubicBezTo>
                    <a:cubicBezTo>
                      <a:pt x="768356" y="1025368"/>
                      <a:pt x="793446" y="984600"/>
                      <a:pt x="811718" y="940661"/>
                    </a:cubicBezTo>
                    <a:cubicBezTo>
                      <a:pt x="824481" y="903565"/>
                      <a:pt x="828872" y="864094"/>
                      <a:pt x="824558" y="825098"/>
                    </a:cubicBezTo>
                    <a:cubicBezTo>
                      <a:pt x="821797" y="782545"/>
                      <a:pt x="806068" y="741854"/>
                      <a:pt x="779489" y="708508"/>
                    </a:cubicBezTo>
                    <a:cubicBezTo>
                      <a:pt x="758199" y="680079"/>
                      <a:pt x="725110" y="662912"/>
                      <a:pt x="689606" y="661897"/>
                    </a:cubicBezTo>
                    <a:cubicBezTo>
                      <a:pt x="611794" y="660742"/>
                      <a:pt x="547592" y="703757"/>
                      <a:pt x="497001" y="787476"/>
                    </a:cubicBezTo>
                    <a:cubicBezTo>
                      <a:pt x="485612" y="694165"/>
                      <a:pt x="474017" y="599236"/>
                      <a:pt x="462204" y="502677"/>
                    </a:cubicBezTo>
                    <a:cubicBezTo>
                      <a:pt x="581927" y="367148"/>
                      <a:pt x="788849" y="354346"/>
                      <a:pt x="924379" y="474069"/>
                    </a:cubicBezTo>
                    <a:cubicBezTo>
                      <a:pt x="929104" y="478255"/>
                      <a:pt x="933714" y="482569"/>
                      <a:pt x="938195" y="487012"/>
                    </a:cubicBezTo>
                    <a:cubicBezTo>
                      <a:pt x="1008046" y="557891"/>
                      <a:pt x="1048493" y="660998"/>
                      <a:pt x="1058124" y="792740"/>
                    </a:cubicBezTo>
                    <a:cubicBezTo>
                      <a:pt x="1064582" y="861641"/>
                      <a:pt x="1056981" y="931146"/>
                      <a:pt x="1035782" y="99703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43B4CCF-64D4-499A-B492-D853841D6587}"/>
                  </a:ext>
                </a:extLst>
              </p:cNvPr>
              <p:cNvSpPr/>
              <p:nvPr/>
            </p:nvSpPr>
            <p:spPr>
              <a:xfrm>
                <a:off x="3943751" y="2947287"/>
                <a:ext cx="1620387" cy="2538027"/>
              </a:xfrm>
              <a:custGeom>
                <a:avLst/>
                <a:gdLst>
                  <a:gd name="connsiteX0" fmla="*/ 1429112 w 1620387"/>
                  <a:gd name="connsiteY0" fmla="*/ 4503 h 2538027"/>
                  <a:gd name="connsiteX1" fmla="*/ 1037867 w 1620387"/>
                  <a:gd name="connsiteY1" fmla="*/ 94385 h 2538027"/>
                  <a:gd name="connsiteX2" fmla="*/ 742540 w 1620387"/>
                  <a:gd name="connsiteY2" fmla="*/ 162695 h 2538027"/>
                  <a:gd name="connsiteX3" fmla="*/ 325614 w 1620387"/>
                  <a:gd name="connsiteY3" fmla="*/ 259126 h 2538027"/>
                  <a:gd name="connsiteX4" fmla="*/ 202861 w 1620387"/>
                  <a:gd name="connsiteY4" fmla="*/ 481778 h 2538027"/>
                  <a:gd name="connsiteX5" fmla="*/ 8715 w 1620387"/>
                  <a:gd name="connsiteY5" fmla="*/ 1524797 h 2538027"/>
                  <a:gd name="connsiteX6" fmla="*/ 41329 w 1620387"/>
                  <a:gd name="connsiteY6" fmla="*/ 1766196 h 2538027"/>
                  <a:gd name="connsiteX7" fmla="*/ 190662 w 1620387"/>
                  <a:gd name="connsiteY7" fmla="*/ 1883171 h 2538027"/>
                  <a:gd name="connsiteX8" fmla="*/ 233292 w 1620387"/>
                  <a:gd name="connsiteY8" fmla="*/ 2538027 h 2538027"/>
                  <a:gd name="connsiteX9" fmla="*/ 340381 w 1620387"/>
                  <a:gd name="connsiteY9" fmla="*/ 2000403 h 2538027"/>
                  <a:gd name="connsiteX10" fmla="*/ 578954 w 1620387"/>
                  <a:gd name="connsiteY10" fmla="*/ 2188257 h 2538027"/>
                  <a:gd name="connsiteX11" fmla="*/ 895725 w 1620387"/>
                  <a:gd name="connsiteY11" fmla="*/ 2436075 h 2538027"/>
                  <a:gd name="connsiteX12" fmla="*/ 1170380 w 1620387"/>
                  <a:gd name="connsiteY12" fmla="*/ 2254898 h 2538027"/>
                  <a:gd name="connsiteX13" fmla="*/ 1606951 w 1620387"/>
                  <a:gd name="connsiteY13" fmla="*/ 330390 h 2538027"/>
                  <a:gd name="connsiteX14" fmla="*/ 1429112 w 1620387"/>
                  <a:gd name="connsiteY14" fmla="*/ 4503 h 2538027"/>
                  <a:gd name="connsiteX15" fmla="*/ 447983 w 1620387"/>
                  <a:gd name="connsiteY15" fmla="*/ 1818456 h 2538027"/>
                  <a:gd name="connsiteX16" fmla="*/ 389431 w 1620387"/>
                  <a:gd name="connsiteY16" fmla="*/ 1828985 h 2538027"/>
                  <a:gd name="connsiteX17" fmla="*/ 342307 w 1620387"/>
                  <a:gd name="connsiteY17" fmla="*/ 1749631 h 2538027"/>
                  <a:gd name="connsiteX18" fmla="*/ 342307 w 1620387"/>
                  <a:gd name="connsiteY18" fmla="*/ 1637022 h 2538027"/>
                  <a:gd name="connsiteX19" fmla="*/ 383267 w 1620387"/>
                  <a:gd name="connsiteY19" fmla="*/ 1545599 h 2538027"/>
                  <a:gd name="connsiteX20" fmla="*/ 444516 w 1620387"/>
                  <a:gd name="connsiteY20" fmla="*/ 1530190 h 2538027"/>
                  <a:gd name="connsiteX21" fmla="*/ 490613 w 1620387"/>
                  <a:gd name="connsiteY21" fmla="*/ 1599913 h 2538027"/>
                  <a:gd name="connsiteX22" fmla="*/ 492153 w 1620387"/>
                  <a:gd name="connsiteY22" fmla="*/ 1722410 h 2538027"/>
                  <a:gd name="connsiteX23" fmla="*/ 447983 w 1620387"/>
                  <a:gd name="connsiteY23" fmla="*/ 1818456 h 2538027"/>
                  <a:gd name="connsiteX24" fmla="*/ 768991 w 1620387"/>
                  <a:gd name="connsiteY24" fmla="*/ 965986 h 2538027"/>
                  <a:gd name="connsiteX25" fmla="*/ 638918 w 1620387"/>
                  <a:gd name="connsiteY25" fmla="*/ 1139844 h 2538027"/>
                  <a:gd name="connsiteX26" fmla="*/ 553530 w 1620387"/>
                  <a:gd name="connsiteY26" fmla="*/ 1250528 h 2538027"/>
                  <a:gd name="connsiteX27" fmla="*/ 523740 w 1620387"/>
                  <a:gd name="connsiteY27" fmla="*/ 1340410 h 2538027"/>
                  <a:gd name="connsiteX28" fmla="*/ 516293 w 1620387"/>
                  <a:gd name="connsiteY28" fmla="*/ 1439409 h 2538027"/>
                  <a:gd name="connsiteX29" fmla="*/ 406380 w 1620387"/>
                  <a:gd name="connsiteY29" fmla="*/ 1393826 h 2538027"/>
                  <a:gd name="connsiteX30" fmla="*/ 419220 w 1620387"/>
                  <a:gd name="connsiteY30" fmla="*/ 1276465 h 2538027"/>
                  <a:gd name="connsiteX31" fmla="*/ 536709 w 1620387"/>
                  <a:gd name="connsiteY31" fmla="*/ 1028647 h 2538027"/>
                  <a:gd name="connsiteX32" fmla="*/ 621969 w 1620387"/>
                  <a:gd name="connsiteY32" fmla="*/ 910645 h 2538027"/>
                  <a:gd name="connsiteX33" fmla="*/ 661132 w 1620387"/>
                  <a:gd name="connsiteY33" fmla="*/ 798934 h 2538027"/>
                  <a:gd name="connsiteX34" fmla="*/ 659591 w 1620387"/>
                  <a:gd name="connsiteY34" fmla="*/ 688250 h 2538027"/>
                  <a:gd name="connsiteX35" fmla="*/ 608230 w 1620387"/>
                  <a:gd name="connsiteY35" fmla="*/ 645749 h 2538027"/>
                  <a:gd name="connsiteX36" fmla="*/ 441948 w 1620387"/>
                  <a:gd name="connsiteY36" fmla="*/ 766319 h 2538027"/>
                  <a:gd name="connsiteX37" fmla="*/ 493309 w 1620387"/>
                  <a:gd name="connsiteY37" fmla="*/ 503221 h 2538027"/>
                  <a:gd name="connsiteX38" fmla="*/ 674358 w 1620387"/>
                  <a:gd name="connsiteY38" fmla="*/ 397031 h 2538027"/>
                  <a:gd name="connsiteX39" fmla="*/ 827414 w 1620387"/>
                  <a:gd name="connsiteY39" fmla="*/ 476513 h 2538027"/>
                  <a:gd name="connsiteX40" fmla="*/ 836916 w 1620387"/>
                  <a:gd name="connsiteY40" fmla="*/ 764907 h 2538027"/>
                  <a:gd name="connsiteX41" fmla="*/ 769248 w 1620387"/>
                  <a:gd name="connsiteY41" fmla="*/ 965986 h 253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20387" h="2538027">
                    <a:moveTo>
                      <a:pt x="1429112" y="4503"/>
                    </a:moveTo>
                    <a:lnTo>
                      <a:pt x="1037867" y="94385"/>
                    </a:lnTo>
                    <a:lnTo>
                      <a:pt x="742540" y="162695"/>
                    </a:lnTo>
                    <a:lnTo>
                      <a:pt x="325614" y="259126"/>
                    </a:lnTo>
                    <a:cubicBezTo>
                      <a:pt x="277720" y="270169"/>
                      <a:pt x="223790" y="369938"/>
                      <a:pt x="202861" y="481778"/>
                    </a:cubicBezTo>
                    <a:cubicBezTo>
                      <a:pt x="136861" y="836774"/>
                      <a:pt x="72146" y="1184439"/>
                      <a:pt x="8715" y="1524797"/>
                    </a:cubicBezTo>
                    <a:cubicBezTo>
                      <a:pt x="-10674" y="1629061"/>
                      <a:pt x="3194" y="1736277"/>
                      <a:pt x="41329" y="1766196"/>
                    </a:cubicBezTo>
                    <a:lnTo>
                      <a:pt x="190662" y="1883171"/>
                    </a:lnTo>
                    <a:cubicBezTo>
                      <a:pt x="204183" y="2090928"/>
                      <a:pt x="218397" y="2309213"/>
                      <a:pt x="233292" y="2538027"/>
                    </a:cubicBezTo>
                    <a:cubicBezTo>
                      <a:pt x="268642" y="2360831"/>
                      <a:pt x="304338" y="2181619"/>
                      <a:pt x="340381" y="2000403"/>
                    </a:cubicBezTo>
                    <a:lnTo>
                      <a:pt x="578954" y="2188257"/>
                    </a:lnTo>
                    <a:lnTo>
                      <a:pt x="895725" y="2436075"/>
                    </a:lnTo>
                    <a:cubicBezTo>
                      <a:pt x="1001144" y="2518639"/>
                      <a:pt x="1127878" y="2441597"/>
                      <a:pt x="1170380" y="2254898"/>
                    </a:cubicBezTo>
                    <a:cubicBezTo>
                      <a:pt x="1310339" y="1638563"/>
                      <a:pt x="1455858" y="997060"/>
                      <a:pt x="1606951" y="330390"/>
                    </a:cubicBezTo>
                    <a:cubicBezTo>
                      <a:pt x="1654845" y="117626"/>
                      <a:pt x="1569842" y="-27855"/>
                      <a:pt x="1429112" y="4503"/>
                    </a:cubicBezTo>
                    <a:close/>
                    <a:moveTo>
                      <a:pt x="447983" y="1818456"/>
                    </a:moveTo>
                    <a:cubicBezTo>
                      <a:pt x="427952" y="1838230"/>
                      <a:pt x="408434" y="1841568"/>
                      <a:pt x="389431" y="1828985"/>
                    </a:cubicBezTo>
                    <a:cubicBezTo>
                      <a:pt x="365676" y="1813191"/>
                      <a:pt x="350139" y="1786740"/>
                      <a:pt x="342307" y="1749631"/>
                    </a:cubicBezTo>
                    <a:cubicBezTo>
                      <a:pt x="334602" y="1712484"/>
                      <a:pt x="334602" y="1674169"/>
                      <a:pt x="342307" y="1637022"/>
                    </a:cubicBezTo>
                    <a:cubicBezTo>
                      <a:pt x="347019" y="1603277"/>
                      <a:pt x="361220" y="1571575"/>
                      <a:pt x="383267" y="1545599"/>
                    </a:cubicBezTo>
                    <a:cubicBezTo>
                      <a:pt x="402913" y="1525311"/>
                      <a:pt x="423329" y="1519918"/>
                      <a:pt x="444516" y="1530190"/>
                    </a:cubicBezTo>
                    <a:cubicBezTo>
                      <a:pt x="465702" y="1540462"/>
                      <a:pt x="480854" y="1563447"/>
                      <a:pt x="490613" y="1599913"/>
                    </a:cubicBezTo>
                    <a:cubicBezTo>
                      <a:pt x="500615" y="1640078"/>
                      <a:pt x="501141" y="1682014"/>
                      <a:pt x="492153" y="1722410"/>
                    </a:cubicBezTo>
                    <a:cubicBezTo>
                      <a:pt x="483036" y="1766196"/>
                      <a:pt x="468270" y="1798168"/>
                      <a:pt x="447983" y="1818456"/>
                    </a:cubicBezTo>
                    <a:close/>
                    <a:moveTo>
                      <a:pt x="768991" y="965986"/>
                    </a:moveTo>
                    <a:cubicBezTo>
                      <a:pt x="734194" y="1029880"/>
                      <a:pt x="690382" y="1088432"/>
                      <a:pt x="638918" y="1139844"/>
                    </a:cubicBezTo>
                    <a:cubicBezTo>
                      <a:pt x="595004" y="1186455"/>
                      <a:pt x="567012" y="1223050"/>
                      <a:pt x="553530" y="1250528"/>
                    </a:cubicBezTo>
                    <a:cubicBezTo>
                      <a:pt x="539842" y="1279111"/>
                      <a:pt x="529827" y="1309311"/>
                      <a:pt x="523740" y="1340410"/>
                    </a:cubicBezTo>
                    <a:cubicBezTo>
                      <a:pt x="517192" y="1372973"/>
                      <a:pt x="514688" y="1406230"/>
                      <a:pt x="516293" y="1439409"/>
                    </a:cubicBezTo>
                    <a:lnTo>
                      <a:pt x="406380" y="1393826"/>
                    </a:lnTo>
                    <a:cubicBezTo>
                      <a:pt x="407407" y="1354419"/>
                      <a:pt x="411696" y="1315166"/>
                      <a:pt x="419220" y="1276465"/>
                    </a:cubicBezTo>
                    <a:cubicBezTo>
                      <a:pt x="435797" y="1184927"/>
                      <a:pt x="476334" y="1099423"/>
                      <a:pt x="536709" y="1028647"/>
                    </a:cubicBezTo>
                    <a:cubicBezTo>
                      <a:pt x="569169" y="992399"/>
                      <a:pt x="597739" y="952850"/>
                      <a:pt x="621969" y="910645"/>
                    </a:cubicBezTo>
                    <a:cubicBezTo>
                      <a:pt x="640382" y="875513"/>
                      <a:pt x="653582" y="837878"/>
                      <a:pt x="661132" y="798934"/>
                    </a:cubicBezTo>
                    <a:cubicBezTo>
                      <a:pt x="670403" y="762557"/>
                      <a:pt x="669876" y="724357"/>
                      <a:pt x="659591" y="688250"/>
                    </a:cubicBezTo>
                    <a:cubicBezTo>
                      <a:pt x="649576" y="659745"/>
                      <a:pt x="632498" y="645749"/>
                      <a:pt x="608230" y="645749"/>
                    </a:cubicBezTo>
                    <a:cubicBezTo>
                      <a:pt x="554557" y="645749"/>
                      <a:pt x="499087" y="687223"/>
                      <a:pt x="441948" y="766319"/>
                    </a:cubicBezTo>
                    <a:cubicBezTo>
                      <a:pt x="459064" y="679005"/>
                      <a:pt x="476193" y="591306"/>
                      <a:pt x="493309" y="503221"/>
                    </a:cubicBezTo>
                    <a:cubicBezTo>
                      <a:pt x="549678" y="441202"/>
                      <a:pt x="609642" y="404992"/>
                      <a:pt x="674358" y="397031"/>
                    </a:cubicBezTo>
                    <a:cubicBezTo>
                      <a:pt x="744337" y="388300"/>
                      <a:pt x="796212" y="414109"/>
                      <a:pt x="827414" y="476513"/>
                    </a:cubicBezTo>
                    <a:cubicBezTo>
                      <a:pt x="859772" y="540715"/>
                      <a:pt x="863110" y="638301"/>
                      <a:pt x="836916" y="764907"/>
                    </a:cubicBezTo>
                    <a:cubicBezTo>
                      <a:pt x="823716" y="834732"/>
                      <a:pt x="800950" y="902388"/>
                      <a:pt x="769248" y="96598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4A3C08B-3A0F-4FF8-8831-AE76C4708467}"/>
                  </a:ext>
                </a:extLst>
              </p:cNvPr>
              <p:cNvSpPr/>
              <p:nvPr/>
            </p:nvSpPr>
            <p:spPr>
              <a:xfrm>
                <a:off x="6171523" y="3288569"/>
                <a:ext cx="2424112" cy="2423377"/>
              </a:xfrm>
              <a:custGeom>
                <a:avLst/>
                <a:gdLst>
                  <a:gd name="connsiteX0" fmla="*/ 1935046 w 2424112"/>
                  <a:gd name="connsiteY0" fmla="*/ 144476 h 2423377"/>
                  <a:gd name="connsiteX1" fmla="*/ 1167323 w 2424112"/>
                  <a:gd name="connsiteY1" fmla="*/ 78220 h 2423377"/>
                  <a:gd name="connsiteX2" fmla="*/ 275948 w 2424112"/>
                  <a:gd name="connsiteY2" fmla="*/ 1178 h 2423377"/>
                  <a:gd name="connsiteX3" fmla="*/ 11565 w 2424112"/>
                  <a:gd name="connsiteY3" fmla="*/ 192114 h 2423377"/>
                  <a:gd name="connsiteX4" fmla="*/ 6172 w 2424112"/>
                  <a:gd name="connsiteY4" fmla="*/ 817052 h 2423377"/>
                  <a:gd name="connsiteX5" fmla="*/ 9 w 2424112"/>
                  <a:gd name="connsiteY5" fmla="*/ 1537009 h 2423377"/>
                  <a:gd name="connsiteX6" fmla="*/ 315367 w 2424112"/>
                  <a:gd name="connsiteY6" fmla="*/ 1815131 h 2423377"/>
                  <a:gd name="connsiteX7" fmla="*/ 876490 w 2424112"/>
                  <a:gd name="connsiteY7" fmla="*/ 1778408 h 2423377"/>
                  <a:gd name="connsiteX8" fmla="*/ 1381114 w 2424112"/>
                  <a:gd name="connsiteY8" fmla="*/ 2423377 h 2423377"/>
                  <a:gd name="connsiteX9" fmla="*/ 1302532 w 2424112"/>
                  <a:gd name="connsiteY9" fmla="*/ 1750416 h 2423377"/>
                  <a:gd name="connsiteX10" fmla="*/ 2259522 w 2424112"/>
                  <a:gd name="connsiteY10" fmla="*/ 1687626 h 2423377"/>
                  <a:gd name="connsiteX11" fmla="*/ 2417201 w 2424112"/>
                  <a:gd name="connsiteY11" fmla="*/ 1437497 h 2423377"/>
                  <a:gd name="connsiteX12" fmla="*/ 2283405 w 2424112"/>
                  <a:gd name="connsiteY12" fmla="*/ 857371 h 2423377"/>
                  <a:gd name="connsiteX13" fmla="*/ 2164118 w 2424112"/>
                  <a:gd name="connsiteY13" fmla="*/ 340419 h 2423377"/>
                  <a:gd name="connsiteX14" fmla="*/ 1935046 w 2424112"/>
                  <a:gd name="connsiteY14" fmla="*/ 144476 h 2423377"/>
                  <a:gd name="connsiteX15" fmla="*/ 1415783 w 2424112"/>
                  <a:gd name="connsiteY15" fmla="*/ 1494251 h 2423377"/>
                  <a:gd name="connsiteX16" fmla="*/ 1309466 w 2424112"/>
                  <a:gd name="connsiteY16" fmla="*/ 1545612 h 2423377"/>
                  <a:gd name="connsiteX17" fmla="*/ 1168222 w 2424112"/>
                  <a:gd name="connsiteY17" fmla="*/ 1504010 h 2423377"/>
                  <a:gd name="connsiteX18" fmla="*/ 1105690 w 2424112"/>
                  <a:gd name="connsiteY18" fmla="*/ 1393712 h 2423377"/>
                  <a:gd name="connsiteX19" fmla="*/ 1145366 w 2424112"/>
                  <a:gd name="connsiteY19" fmla="*/ 1281230 h 2423377"/>
                  <a:gd name="connsiteX20" fmla="*/ 1262470 w 2424112"/>
                  <a:gd name="connsiteY20" fmla="*/ 1235904 h 2423377"/>
                  <a:gd name="connsiteX21" fmla="*/ 1383939 w 2424112"/>
                  <a:gd name="connsiteY21" fmla="*/ 1275966 h 2423377"/>
                  <a:gd name="connsiteX22" fmla="*/ 1446472 w 2424112"/>
                  <a:gd name="connsiteY22" fmla="*/ 1382669 h 2423377"/>
                  <a:gd name="connsiteX23" fmla="*/ 1415783 w 2424112"/>
                  <a:gd name="connsiteY23" fmla="*/ 1494251 h 2423377"/>
                  <a:gd name="connsiteX24" fmla="*/ 1544957 w 2424112"/>
                  <a:gd name="connsiteY24" fmla="*/ 691346 h 2423377"/>
                  <a:gd name="connsiteX25" fmla="*/ 1422845 w 2424112"/>
                  <a:gd name="connsiteY25" fmla="*/ 840422 h 2423377"/>
                  <a:gd name="connsiteX26" fmla="*/ 1329368 w 2424112"/>
                  <a:gd name="connsiteY26" fmla="*/ 949436 h 2423377"/>
                  <a:gd name="connsiteX27" fmla="*/ 1319224 w 2424112"/>
                  <a:gd name="connsiteY27" fmla="*/ 1035466 h 2423377"/>
                  <a:gd name="connsiteX28" fmla="*/ 1353636 w 2424112"/>
                  <a:gd name="connsiteY28" fmla="*/ 1123808 h 2423377"/>
                  <a:gd name="connsiteX29" fmla="*/ 1115834 w 2424112"/>
                  <a:gd name="connsiteY29" fmla="*/ 1125862 h 2423377"/>
                  <a:gd name="connsiteX30" fmla="*/ 1082320 w 2424112"/>
                  <a:gd name="connsiteY30" fmla="*/ 1010299 h 2423377"/>
                  <a:gd name="connsiteX31" fmla="*/ 1193903 w 2424112"/>
                  <a:gd name="connsiteY31" fmla="*/ 762224 h 2423377"/>
                  <a:gd name="connsiteX32" fmla="*/ 1292388 w 2424112"/>
                  <a:gd name="connsiteY32" fmla="*/ 655906 h 2423377"/>
                  <a:gd name="connsiteX33" fmla="*/ 1308824 w 2424112"/>
                  <a:gd name="connsiteY33" fmla="*/ 564868 h 2423377"/>
                  <a:gd name="connsiteX34" fmla="*/ 1257462 w 2424112"/>
                  <a:gd name="connsiteY34" fmla="*/ 475885 h 2423377"/>
                  <a:gd name="connsiteX35" fmla="*/ 1148063 w 2424112"/>
                  <a:gd name="connsiteY35" fmla="*/ 437364 h 2423377"/>
                  <a:gd name="connsiteX36" fmla="*/ 866731 w 2424112"/>
                  <a:gd name="connsiteY36" fmla="*/ 530970 h 2423377"/>
                  <a:gd name="connsiteX37" fmla="*/ 846828 w 2424112"/>
                  <a:gd name="connsiteY37" fmla="*/ 295607 h 2423377"/>
                  <a:gd name="connsiteX38" fmla="*/ 1154996 w 2424112"/>
                  <a:gd name="connsiteY38" fmla="*/ 244245 h 2423377"/>
                  <a:gd name="connsiteX39" fmla="*/ 1432604 w 2424112"/>
                  <a:gd name="connsiteY39" fmla="*/ 333229 h 2423377"/>
                  <a:gd name="connsiteX40" fmla="*/ 1561008 w 2424112"/>
                  <a:gd name="connsiteY40" fmla="*/ 543040 h 2423377"/>
                  <a:gd name="connsiteX41" fmla="*/ 1544957 w 2424112"/>
                  <a:gd name="connsiteY41" fmla="*/ 691346 h 242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4112" h="2423377">
                    <a:moveTo>
                      <a:pt x="1935046" y="144476"/>
                    </a:moveTo>
                    <a:lnTo>
                      <a:pt x="1167323" y="78220"/>
                    </a:lnTo>
                    <a:lnTo>
                      <a:pt x="275948" y="1178"/>
                    </a:lnTo>
                    <a:cubicBezTo>
                      <a:pt x="132392" y="-11020"/>
                      <a:pt x="12721" y="72827"/>
                      <a:pt x="11565" y="192114"/>
                    </a:cubicBezTo>
                    <a:cubicBezTo>
                      <a:pt x="9767" y="391049"/>
                      <a:pt x="7970" y="599370"/>
                      <a:pt x="6172" y="817052"/>
                    </a:cubicBezTo>
                    <a:cubicBezTo>
                      <a:pt x="4207" y="1045443"/>
                      <a:pt x="2153" y="1285429"/>
                      <a:pt x="9" y="1537009"/>
                    </a:cubicBezTo>
                    <a:cubicBezTo>
                      <a:pt x="-1275" y="1700082"/>
                      <a:pt x="141252" y="1826430"/>
                      <a:pt x="315367" y="1815131"/>
                    </a:cubicBezTo>
                    <a:lnTo>
                      <a:pt x="876490" y="1778408"/>
                    </a:lnTo>
                    <a:lnTo>
                      <a:pt x="1381114" y="2423377"/>
                    </a:lnTo>
                    <a:cubicBezTo>
                      <a:pt x="1353803" y="2189594"/>
                      <a:pt x="1327609" y="1965273"/>
                      <a:pt x="1302532" y="1750416"/>
                    </a:cubicBezTo>
                    <a:lnTo>
                      <a:pt x="2259522" y="1687626"/>
                    </a:lnTo>
                    <a:cubicBezTo>
                      <a:pt x="2377909" y="1679665"/>
                      <a:pt x="2446990" y="1566671"/>
                      <a:pt x="2417201" y="1437497"/>
                    </a:cubicBezTo>
                    <a:cubicBezTo>
                      <a:pt x="2370886" y="1236418"/>
                      <a:pt x="2326291" y="1043042"/>
                      <a:pt x="2283405" y="857371"/>
                    </a:cubicBezTo>
                    <a:cubicBezTo>
                      <a:pt x="2242148" y="678467"/>
                      <a:pt x="2202382" y="506149"/>
                      <a:pt x="2164118" y="340419"/>
                    </a:cubicBezTo>
                    <a:cubicBezTo>
                      <a:pt x="2140235" y="240265"/>
                      <a:pt x="2039053" y="153593"/>
                      <a:pt x="1935046" y="144476"/>
                    </a:cubicBezTo>
                    <a:close/>
                    <a:moveTo>
                      <a:pt x="1415783" y="1494251"/>
                    </a:moveTo>
                    <a:cubicBezTo>
                      <a:pt x="1389473" y="1525980"/>
                      <a:pt x="1350670" y="1544714"/>
                      <a:pt x="1309466" y="1545612"/>
                    </a:cubicBezTo>
                    <a:cubicBezTo>
                      <a:pt x="1258823" y="1550068"/>
                      <a:pt x="1208373" y="1535199"/>
                      <a:pt x="1168222" y="1504010"/>
                    </a:cubicBezTo>
                    <a:cubicBezTo>
                      <a:pt x="1133040" y="1477456"/>
                      <a:pt x="1110415" y="1437536"/>
                      <a:pt x="1105690" y="1393712"/>
                    </a:cubicBezTo>
                    <a:cubicBezTo>
                      <a:pt x="1099937" y="1352006"/>
                      <a:pt x="1114716" y="1310095"/>
                      <a:pt x="1145366" y="1281230"/>
                    </a:cubicBezTo>
                    <a:cubicBezTo>
                      <a:pt x="1177018" y="1251453"/>
                      <a:pt x="1219018" y="1235198"/>
                      <a:pt x="1262470" y="1235904"/>
                    </a:cubicBezTo>
                    <a:cubicBezTo>
                      <a:pt x="1306397" y="1234620"/>
                      <a:pt x="1349386" y="1248795"/>
                      <a:pt x="1383939" y="1275966"/>
                    </a:cubicBezTo>
                    <a:cubicBezTo>
                      <a:pt x="1418531" y="1301454"/>
                      <a:pt x="1441143" y="1340026"/>
                      <a:pt x="1446472" y="1382669"/>
                    </a:cubicBezTo>
                    <a:cubicBezTo>
                      <a:pt x="1453200" y="1422564"/>
                      <a:pt x="1441978" y="1463409"/>
                      <a:pt x="1415783" y="1494251"/>
                    </a:cubicBezTo>
                    <a:close/>
                    <a:moveTo>
                      <a:pt x="1544957" y="691346"/>
                    </a:moveTo>
                    <a:cubicBezTo>
                      <a:pt x="1526082" y="736415"/>
                      <a:pt x="1485763" y="785850"/>
                      <a:pt x="1422845" y="840422"/>
                    </a:cubicBezTo>
                    <a:cubicBezTo>
                      <a:pt x="1371484" y="886390"/>
                      <a:pt x="1340026" y="922985"/>
                      <a:pt x="1329368" y="949436"/>
                    </a:cubicBezTo>
                    <a:cubicBezTo>
                      <a:pt x="1318672" y="976773"/>
                      <a:pt x="1315167" y="1006396"/>
                      <a:pt x="1319224" y="1035466"/>
                    </a:cubicBezTo>
                    <a:cubicBezTo>
                      <a:pt x="1323654" y="1067195"/>
                      <a:pt x="1335429" y="1097447"/>
                      <a:pt x="1353636" y="1123808"/>
                    </a:cubicBezTo>
                    <a:lnTo>
                      <a:pt x="1115834" y="1125862"/>
                    </a:lnTo>
                    <a:cubicBezTo>
                      <a:pt x="1097934" y="1089614"/>
                      <a:pt x="1086596" y="1050489"/>
                      <a:pt x="1082320" y="1010299"/>
                    </a:cubicBezTo>
                    <a:cubicBezTo>
                      <a:pt x="1072690" y="915538"/>
                      <a:pt x="1110569" y="832846"/>
                      <a:pt x="1193903" y="762224"/>
                    </a:cubicBezTo>
                    <a:cubicBezTo>
                      <a:pt x="1244237" y="719466"/>
                      <a:pt x="1276851" y="684155"/>
                      <a:pt x="1292388" y="655906"/>
                    </a:cubicBezTo>
                    <a:cubicBezTo>
                      <a:pt x="1307706" y="628184"/>
                      <a:pt x="1313484" y="596199"/>
                      <a:pt x="1308824" y="564868"/>
                    </a:cubicBezTo>
                    <a:cubicBezTo>
                      <a:pt x="1304329" y="529519"/>
                      <a:pt x="1285814" y="497456"/>
                      <a:pt x="1257462" y="475885"/>
                    </a:cubicBezTo>
                    <a:cubicBezTo>
                      <a:pt x="1226016" y="451758"/>
                      <a:pt x="1187688" y="438263"/>
                      <a:pt x="1148063" y="437364"/>
                    </a:cubicBezTo>
                    <a:cubicBezTo>
                      <a:pt x="1045776" y="431547"/>
                      <a:pt x="945134" y="465035"/>
                      <a:pt x="866731" y="530970"/>
                    </a:cubicBezTo>
                    <a:cubicBezTo>
                      <a:pt x="859964" y="451270"/>
                      <a:pt x="853338" y="372815"/>
                      <a:pt x="846828" y="295607"/>
                    </a:cubicBezTo>
                    <a:cubicBezTo>
                      <a:pt x="936711" y="253105"/>
                      <a:pt x="1039433" y="236413"/>
                      <a:pt x="1154996" y="244245"/>
                    </a:cubicBezTo>
                    <a:cubicBezTo>
                      <a:pt x="1270559" y="252078"/>
                      <a:pt x="1361341" y="281996"/>
                      <a:pt x="1432604" y="333229"/>
                    </a:cubicBezTo>
                    <a:cubicBezTo>
                      <a:pt x="1502764" y="382227"/>
                      <a:pt x="1549297" y="458268"/>
                      <a:pt x="1561008" y="543040"/>
                    </a:cubicBezTo>
                    <a:cubicBezTo>
                      <a:pt x="1569829" y="593001"/>
                      <a:pt x="1564269" y="644427"/>
                      <a:pt x="1544957" y="69134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D497470-F3E4-4337-8601-2AC777A5802B}"/>
                  </a:ext>
                </a:extLst>
              </p:cNvPr>
              <p:cNvSpPr/>
              <p:nvPr/>
            </p:nvSpPr>
            <p:spPr>
              <a:xfrm>
                <a:off x="4622662" y="4121919"/>
                <a:ext cx="2732807" cy="2287875"/>
              </a:xfrm>
              <a:custGeom>
                <a:avLst/>
                <a:gdLst>
                  <a:gd name="connsiteX0" fmla="*/ 2462716 w 2732807"/>
                  <a:gd name="connsiteY0" fmla="*/ 830789 h 2287875"/>
                  <a:gd name="connsiteX1" fmla="*/ 1789369 w 2732807"/>
                  <a:gd name="connsiteY1" fmla="*/ 589134 h 2287875"/>
                  <a:gd name="connsiteX2" fmla="*/ 1192679 w 2732807"/>
                  <a:gd name="connsiteY2" fmla="*/ 374957 h 2287875"/>
                  <a:gd name="connsiteX3" fmla="*/ 182145 w 2732807"/>
                  <a:gd name="connsiteY3" fmla="*/ 12347 h 2287875"/>
                  <a:gd name="connsiteX4" fmla="*/ 7517 w 2732807"/>
                  <a:gd name="connsiteY4" fmla="*/ 208290 h 2287875"/>
                  <a:gd name="connsiteX5" fmla="*/ 138488 w 2732807"/>
                  <a:gd name="connsiteY5" fmla="*/ 812684 h 2287875"/>
                  <a:gd name="connsiteX6" fmla="*/ 237486 w 2732807"/>
                  <a:gd name="connsiteY6" fmla="*/ 1269029 h 2287875"/>
                  <a:gd name="connsiteX7" fmla="*/ 432788 w 2732807"/>
                  <a:gd name="connsiteY7" fmla="*/ 1496560 h 2287875"/>
                  <a:gd name="connsiteX8" fmla="*/ 761757 w 2732807"/>
                  <a:gd name="connsiteY8" fmla="*/ 1664896 h 2287875"/>
                  <a:gd name="connsiteX9" fmla="*/ 1042319 w 2732807"/>
                  <a:gd name="connsiteY9" fmla="*/ 2085160 h 2287875"/>
                  <a:gd name="connsiteX10" fmla="*/ 1052847 w 2732807"/>
                  <a:gd name="connsiteY10" fmla="*/ 1813716 h 2287875"/>
                  <a:gd name="connsiteX11" fmla="*/ 1886057 w 2732807"/>
                  <a:gd name="connsiteY11" fmla="*/ 2240271 h 2287875"/>
                  <a:gd name="connsiteX12" fmla="*/ 2181384 w 2732807"/>
                  <a:gd name="connsiteY12" fmla="*/ 2235778 h 2287875"/>
                  <a:gd name="connsiteX13" fmla="*/ 2397872 w 2732807"/>
                  <a:gd name="connsiteY13" fmla="*/ 1832206 h 2287875"/>
                  <a:gd name="connsiteX14" fmla="*/ 2706040 w 2732807"/>
                  <a:gd name="connsiteY14" fmla="*/ 1256959 h 2287875"/>
                  <a:gd name="connsiteX15" fmla="*/ 2462716 w 2732807"/>
                  <a:gd name="connsiteY15" fmla="*/ 830789 h 2287875"/>
                  <a:gd name="connsiteX16" fmla="*/ 1172905 w 2732807"/>
                  <a:gd name="connsiteY16" fmla="*/ 1743222 h 2287875"/>
                  <a:gd name="connsiteX17" fmla="*/ 1081353 w 2732807"/>
                  <a:gd name="connsiteY17" fmla="*/ 1723063 h 2287875"/>
                  <a:gd name="connsiteX18" fmla="*/ 977732 w 2732807"/>
                  <a:gd name="connsiteY18" fmla="*/ 1645251 h 2287875"/>
                  <a:gd name="connsiteX19" fmla="*/ 939211 w 2732807"/>
                  <a:gd name="connsiteY19" fmla="*/ 1562688 h 2287875"/>
                  <a:gd name="connsiteX20" fmla="*/ 979144 w 2732807"/>
                  <a:gd name="connsiteY20" fmla="*/ 1515371 h 2287875"/>
                  <a:gd name="connsiteX21" fmla="*/ 979914 w 2732807"/>
                  <a:gd name="connsiteY21" fmla="*/ 1515307 h 2287875"/>
                  <a:gd name="connsiteX22" fmla="*/ 1081738 w 2732807"/>
                  <a:gd name="connsiteY22" fmla="*/ 1536878 h 2287875"/>
                  <a:gd name="connsiteX23" fmla="*/ 1180609 w 2732807"/>
                  <a:gd name="connsiteY23" fmla="*/ 1612637 h 2287875"/>
                  <a:gd name="connsiteX24" fmla="*/ 1216947 w 2732807"/>
                  <a:gd name="connsiteY24" fmla="*/ 1699180 h 2287875"/>
                  <a:gd name="connsiteX25" fmla="*/ 1172905 w 2732807"/>
                  <a:gd name="connsiteY25" fmla="*/ 1743222 h 2287875"/>
                  <a:gd name="connsiteX26" fmla="*/ 1486337 w 2732807"/>
                  <a:gd name="connsiteY26" fmla="*/ 1271212 h 2287875"/>
                  <a:gd name="connsiteX27" fmla="*/ 1305160 w 2732807"/>
                  <a:gd name="connsiteY27" fmla="*/ 1337982 h 2287875"/>
                  <a:gd name="connsiteX28" fmla="*/ 1187029 w 2732807"/>
                  <a:gd name="connsiteY28" fmla="*/ 1378301 h 2287875"/>
                  <a:gd name="connsiteX29" fmla="*/ 1161990 w 2732807"/>
                  <a:gd name="connsiteY29" fmla="*/ 1434284 h 2287875"/>
                  <a:gd name="connsiteX30" fmla="*/ 1178811 w 2732807"/>
                  <a:gd name="connsiteY30" fmla="*/ 1507731 h 2287875"/>
                  <a:gd name="connsiteX31" fmla="*/ 969642 w 2732807"/>
                  <a:gd name="connsiteY31" fmla="*/ 1408604 h 2287875"/>
                  <a:gd name="connsiteX32" fmla="*/ 951794 w 2732807"/>
                  <a:gd name="connsiteY32" fmla="*/ 1317822 h 2287875"/>
                  <a:gd name="connsiteX33" fmla="*/ 1085334 w 2732807"/>
                  <a:gd name="connsiteY33" fmla="*/ 1173626 h 2287875"/>
                  <a:gd name="connsiteX34" fmla="*/ 1207445 w 2732807"/>
                  <a:gd name="connsiteY34" fmla="*/ 1122264 h 2287875"/>
                  <a:gd name="connsiteX35" fmla="*/ 1246736 w 2732807"/>
                  <a:gd name="connsiteY35" fmla="*/ 1042654 h 2287875"/>
                  <a:gd name="connsiteX36" fmla="*/ 1208215 w 2732807"/>
                  <a:gd name="connsiteY36" fmla="*/ 928375 h 2287875"/>
                  <a:gd name="connsiteX37" fmla="*/ 1090085 w 2732807"/>
                  <a:gd name="connsiteY37" fmla="*/ 840419 h 2287875"/>
                  <a:gd name="connsiteX38" fmla="*/ 786796 w 2732807"/>
                  <a:gd name="connsiteY38" fmla="*/ 831559 h 2287875"/>
                  <a:gd name="connsiteX39" fmla="*/ 775240 w 2732807"/>
                  <a:gd name="connsiteY39" fmla="*/ 564481 h 2287875"/>
                  <a:gd name="connsiteX40" fmla="*/ 1134769 w 2732807"/>
                  <a:gd name="connsiteY40" fmla="*/ 610064 h 2287875"/>
                  <a:gd name="connsiteX41" fmla="*/ 1472726 w 2732807"/>
                  <a:gd name="connsiteY41" fmla="*/ 840034 h 2287875"/>
                  <a:gd name="connsiteX42" fmla="*/ 1560169 w 2732807"/>
                  <a:gd name="connsiteY42" fmla="*/ 1137159 h 2287875"/>
                  <a:gd name="connsiteX43" fmla="*/ 1486337 w 2732807"/>
                  <a:gd name="connsiteY43" fmla="*/ 1271212 h 228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32807" h="2287875">
                    <a:moveTo>
                      <a:pt x="2462716" y="830789"/>
                    </a:moveTo>
                    <a:lnTo>
                      <a:pt x="1789369" y="589134"/>
                    </a:lnTo>
                    <a:lnTo>
                      <a:pt x="1192679" y="374957"/>
                    </a:lnTo>
                    <a:lnTo>
                      <a:pt x="182145" y="12347"/>
                    </a:lnTo>
                    <a:cubicBezTo>
                      <a:pt x="50531" y="-34778"/>
                      <a:pt x="-24970" y="57801"/>
                      <a:pt x="7517" y="208290"/>
                    </a:cubicBezTo>
                    <a:lnTo>
                      <a:pt x="138488" y="812684"/>
                    </a:lnTo>
                    <a:lnTo>
                      <a:pt x="237486" y="1269029"/>
                    </a:lnTo>
                    <a:cubicBezTo>
                      <a:pt x="255078" y="1349923"/>
                      <a:pt x="341365" y="1449821"/>
                      <a:pt x="432788" y="1496560"/>
                    </a:cubicBezTo>
                    <a:lnTo>
                      <a:pt x="761757" y="1664896"/>
                    </a:lnTo>
                    <a:lnTo>
                      <a:pt x="1042319" y="2085160"/>
                    </a:lnTo>
                    <a:cubicBezTo>
                      <a:pt x="1045529" y="2000928"/>
                      <a:pt x="1049124" y="1910660"/>
                      <a:pt x="1052847" y="1813716"/>
                    </a:cubicBezTo>
                    <a:lnTo>
                      <a:pt x="1886057" y="2240271"/>
                    </a:lnTo>
                    <a:cubicBezTo>
                      <a:pt x="2011635" y="2304473"/>
                      <a:pt x="2143890" y="2304473"/>
                      <a:pt x="2181384" y="2235778"/>
                    </a:cubicBezTo>
                    <a:lnTo>
                      <a:pt x="2397872" y="1832206"/>
                    </a:lnTo>
                    <a:lnTo>
                      <a:pt x="2706040" y="1256959"/>
                    </a:lnTo>
                    <a:cubicBezTo>
                      <a:pt x="2787063" y="1105829"/>
                      <a:pt x="2677920" y="908088"/>
                      <a:pt x="2462716" y="830789"/>
                    </a:cubicBezTo>
                    <a:close/>
                    <a:moveTo>
                      <a:pt x="1172905" y="1743222"/>
                    </a:moveTo>
                    <a:cubicBezTo>
                      <a:pt x="1141048" y="1746060"/>
                      <a:pt x="1109076" y="1739024"/>
                      <a:pt x="1081353" y="1723063"/>
                    </a:cubicBezTo>
                    <a:cubicBezTo>
                      <a:pt x="1041895" y="1704406"/>
                      <a:pt x="1006648" y="1677942"/>
                      <a:pt x="977732" y="1645251"/>
                    </a:cubicBezTo>
                    <a:cubicBezTo>
                      <a:pt x="952051" y="1614948"/>
                      <a:pt x="939211" y="1587431"/>
                      <a:pt x="939211" y="1562688"/>
                    </a:cubicBezTo>
                    <a:cubicBezTo>
                      <a:pt x="937169" y="1538586"/>
                      <a:pt x="955055" y="1517400"/>
                      <a:pt x="979144" y="1515371"/>
                    </a:cubicBezTo>
                    <a:cubicBezTo>
                      <a:pt x="979401" y="1515345"/>
                      <a:pt x="979658" y="1515320"/>
                      <a:pt x="979914" y="1515307"/>
                    </a:cubicBezTo>
                    <a:cubicBezTo>
                      <a:pt x="1007778" y="1510556"/>
                      <a:pt x="1041676" y="1517618"/>
                      <a:pt x="1081738" y="1536878"/>
                    </a:cubicBezTo>
                    <a:cubicBezTo>
                      <a:pt x="1119630" y="1554932"/>
                      <a:pt x="1153310" y="1580741"/>
                      <a:pt x="1180609" y="1612637"/>
                    </a:cubicBezTo>
                    <a:cubicBezTo>
                      <a:pt x="1207317" y="1644134"/>
                      <a:pt x="1219425" y="1672986"/>
                      <a:pt x="1216947" y="1699180"/>
                    </a:cubicBezTo>
                    <a:cubicBezTo>
                      <a:pt x="1215907" y="1723063"/>
                      <a:pt x="1196788" y="1742182"/>
                      <a:pt x="1172905" y="1743222"/>
                    </a:cubicBezTo>
                    <a:close/>
                    <a:moveTo>
                      <a:pt x="1486337" y="1271212"/>
                    </a:moveTo>
                    <a:cubicBezTo>
                      <a:pt x="1449100" y="1301387"/>
                      <a:pt x="1388109" y="1323472"/>
                      <a:pt x="1305160" y="1337982"/>
                    </a:cubicBezTo>
                    <a:cubicBezTo>
                      <a:pt x="1240959" y="1350180"/>
                      <a:pt x="1202438" y="1363662"/>
                      <a:pt x="1187029" y="1378301"/>
                    </a:cubicBezTo>
                    <a:cubicBezTo>
                      <a:pt x="1171787" y="1393041"/>
                      <a:pt x="1162812" y="1413098"/>
                      <a:pt x="1161990" y="1434284"/>
                    </a:cubicBezTo>
                    <a:cubicBezTo>
                      <a:pt x="1161233" y="1459798"/>
                      <a:pt x="1167024" y="1485093"/>
                      <a:pt x="1178811" y="1507731"/>
                    </a:cubicBezTo>
                    <a:lnTo>
                      <a:pt x="969642" y="1408604"/>
                    </a:lnTo>
                    <a:cubicBezTo>
                      <a:pt x="958214" y="1379687"/>
                      <a:pt x="952167" y="1348922"/>
                      <a:pt x="951794" y="1317822"/>
                    </a:cubicBezTo>
                    <a:cubicBezTo>
                      <a:pt x="951794" y="1245275"/>
                      <a:pt x="995194" y="1196738"/>
                      <a:pt x="1085334" y="1173626"/>
                    </a:cubicBezTo>
                    <a:cubicBezTo>
                      <a:pt x="1143629" y="1158474"/>
                      <a:pt x="1184718" y="1141268"/>
                      <a:pt x="1207445" y="1122264"/>
                    </a:cubicBezTo>
                    <a:cubicBezTo>
                      <a:pt x="1231033" y="1102336"/>
                      <a:pt x="1245260" y="1073497"/>
                      <a:pt x="1246736" y="1042654"/>
                    </a:cubicBezTo>
                    <a:cubicBezTo>
                      <a:pt x="1249947" y="1004775"/>
                      <a:pt x="1237106" y="966640"/>
                      <a:pt x="1208215" y="928375"/>
                    </a:cubicBezTo>
                    <a:cubicBezTo>
                      <a:pt x="1177399" y="889033"/>
                      <a:pt x="1136605" y="858665"/>
                      <a:pt x="1090085" y="840419"/>
                    </a:cubicBezTo>
                    <a:cubicBezTo>
                      <a:pt x="977218" y="794066"/>
                      <a:pt x="875394" y="792139"/>
                      <a:pt x="786796" y="831559"/>
                    </a:cubicBezTo>
                    <a:cubicBezTo>
                      <a:pt x="783034" y="746646"/>
                      <a:pt x="779182" y="657611"/>
                      <a:pt x="775240" y="564481"/>
                    </a:cubicBezTo>
                    <a:cubicBezTo>
                      <a:pt x="875522" y="542010"/>
                      <a:pt x="995965" y="556520"/>
                      <a:pt x="1134769" y="610064"/>
                    </a:cubicBezTo>
                    <a:cubicBezTo>
                      <a:pt x="1280121" y="666048"/>
                      <a:pt x="1394144" y="743603"/>
                      <a:pt x="1472726" y="840034"/>
                    </a:cubicBezTo>
                    <a:cubicBezTo>
                      <a:pt x="1551309" y="936465"/>
                      <a:pt x="1578530" y="1035207"/>
                      <a:pt x="1560169" y="1137159"/>
                    </a:cubicBezTo>
                    <a:cubicBezTo>
                      <a:pt x="1552940" y="1189419"/>
                      <a:pt x="1526643" y="1237173"/>
                      <a:pt x="1486337" y="127121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3136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Palm Beach County: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rd</a:t>
            </a:r>
            <a:r>
              <a:rPr lang="en-US" dirty="0"/>
              <a:t> largest county in population out of 67 counties (1.5 million)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32</a:t>
            </a:r>
            <a:r>
              <a:rPr lang="en-US" baseline="30000" dirty="0">
                <a:solidFill>
                  <a:srgbClr val="FFC000"/>
                </a:solidFill>
              </a:rPr>
              <a:t>nd</a:t>
            </a:r>
            <a:r>
              <a:rPr lang="en-US" dirty="0"/>
              <a:t> in terms of population growth rate (0.8 percent per year through 2045)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absolute population growth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Projected to add 250,000 residents through 2045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10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/>
              <a:t> in terms of residential permitting levels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Implemented impact fees in 1988</a:t>
            </a:r>
          </a:p>
          <a:p>
            <a:pPr>
              <a:lnSpc>
                <a:spcPct val="110000"/>
              </a:lnSpc>
            </a:pPr>
            <a:r>
              <a:rPr lang="en-US" dirty="0"/>
              <a:t>Last updated in 2014-2018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fees remained at 2012-study levels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224518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3926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Began updating the technical study in February 2021 </a:t>
            </a:r>
          </a:p>
          <a:p>
            <a:pPr>
              <a:lnSpc>
                <a:spcPct val="110000"/>
              </a:lnSpc>
            </a:pPr>
            <a:r>
              <a:rPr lang="en-US" dirty="0"/>
              <a:t>Presented initial study findings on April 1,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Recommended changes to fire rescue impact fee calculations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Review of station square footages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Removal of training facility from the inventory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Use of 2021 incident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Include incidents in the Glades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4287941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4221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AA201-FAF4-480B-AAF6-8839C589F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550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8536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Fee Components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Level of Service</a:t>
            </a:r>
          </a:p>
          <a:p>
            <a:pPr lvl="1"/>
            <a:r>
              <a:rPr lang="en-US" dirty="0"/>
              <a:t>Cost Component</a:t>
            </a:r>
          </a:p>
          <a:p>
            <a:pPr lvl="1"/>
            <a:r>
              <a:rPr lang="en-US" dirty="0"/>
              <a:t>Credit Component</a:t>
            </a:r>
          </a:p>
          <a:p>
            <a:pPr lvl="1"/>
            <a:r>
              <a:rPr lang="en-US" dirty="0"/>
              <a:t>Net Impact Cost</a:t>
            </a:r>
          </a:p>
          <a:p>
            <a:pPr lvl="1"/>
            <a:r>
              <a:rPr lang="en-US" dirty="0"/>
              <a:t>Calculated Fee</a:t>
            </a:r>
          </a:p>
          <a:p>
            <a:pPr lvl="1"/>
            <a:r>
              <a:rPr lang="en-US" dirty="0"/>
              <a:t>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A wooden bridge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A38360CF-5C7F-4D0C-8539-72B19AC10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62" y="2514600"/>
            <a:ext cx="4550728" cy="303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0298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Inventory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43 Fire Rescue Stations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≈297,129 sf </a:t>
            </a:r>
            <a:r>
              <a:rPr lang="en-US" sz="2800" i="1" dirty="0"/>
              <a:t>(from 387,000 sf)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≈89 acres of land </a:t>
            </a:r>
            <a:r>
              <a:rPr lang="en-US" sz="2800" i="1" dirty="0"/>
              <a:t>(from 113 acres)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Vehicles/equipment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Unit Costs: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Land:</a:t>
            </a:r>
            <a:r>
              <a:rPr lang="en-US" sz="2800" dirty="0">
                <a:solidFill>
                  <a:srgbClr val="FFC000"/>
                </a:solidFill>
              </a:rPr>
              <a:t> $</a:t>
            </a:r>
            <a:r>
              <a:rPr lang="en-US" sz="2800" i="1" dirty="0">
                <a:solidFill>
                  <a:srgbClr val="FFC000"/>
                </a:solidFill>
              </a:rPr>
              <a:t>325,000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per acre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Buildings: </a:t>
            </a:r>
            <a:r>
              <a:rPr lang="en-US" sz="2800" i="1" dirty="0">
                <a:solidFill>
                  <a:srgbClr val="FFC000"/>
                </a:solidFill>
              </a:rPr>
              <a:t>$525 </a:t>
            </a:r>
            <a:r>
              <a:rPr lang="en-US" sz="2800" dirty="0"/>
              <a:t>per square foot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8C946-8E4B-4AE9-A36D-1C4D1D5C0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2234094"/>
            <a:ext cx="3820130" cy="301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5102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79087"/>
              </p:ext>
            </p:extLst>
          </p:nvPr>
        </p:nvGraphicFramePr>
        <p:xfrm>
          <a:off x="1442357" y="3684233"/>
          <a:ext cx="6126430" cy="18805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2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21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Number of Stations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dirty="0"/>
                        <a:t>Total Number of Incidents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131,746 </a:t>
                      </a:r>
                      <a:r>
                        <a:rPr lang="en-US" sz="1800" i="1" dirty="0"/>
                        <a:t>(from 114,642)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="1" dirty="0"/>
                        <a:t>LOS (Incidents per Station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3,064 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(from 2,666)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11496" y="5184559"/>
            <a:ext cx="2457291" cy="36870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11B337-BC50-4C80-B5B2-006D4AD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5"/>
            <a:ext cx="10652641" cy="16573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</a:t>
            </a:r>
            <a:r>
              <a:rPr lang="en-US" sz="3500" b="1" dirty="0">
                <a:solidFill>
                  <a:srgbClr val="FFC000"/>
                </a:solidFill>
              </a:rPr>
              <a:t>Unincorporated County &amp; 19 Cities</a:t>
            </a: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81830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21129BE4C4E4BAEF1CE8867F7367D" ma:contentTypeVersion="5" ma:contentTypeDescription="Create a new document." ma:contentTypeScope="" ma:versionID="43e1829acb53ffff28a526026d18d248">
  <xsd:schema xmlns:xsd="http://www.w3.org/2001/XMLSchema" xmlns:xs="http://www.w3.org/2001/XMLSchema" xmlns:p="http://schemas.microsoft.com/office/2006/metadata/properties" xmlns:ns2="3a458720-5d06-4124-9ae2-9cfb35b6a5aa" targetNamespace="http://schemas.microsoft.com/office/2006/metadata/properties" ma:root="true" ma:fieldsID="b0aa80b75845cb3ad57228bd57cf6368" ns2:_="">
    <xsd:import namespace="3a458720-5d06-4124-9ae2-9cfb35b6a5a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8720-5d06-4124-9ae2-9cfb35b6a5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458720-5d06-4124-9ae2-9cfb35b6a5a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9C5CC89-F8E2-45D9-8378-FA1065502BA7}"/>
</file>

<file path=customXml/itemProps2.xml><?xml version="1.0" encoding="utf-8"?>
<ds:datastoreItem xmlns:ds="http://schemas.openxmlformats.org/officeDocument/2006/customXml" ds:itemID="{754D9B2C-DF77-4A7E-818B-90869FAF8AA5}"/>
</file>

<file path=customXml/itemProps3.xml><?xml version="1.0" encoding="utf-8"?>
<ds:datastoreItem xmlns:ds="http://schemas.openxmlformats.org/officeDocument/2006/customXml" ds:itemID="{DD191F7C-9FE4-43ED-A256-3157D5C602EE}"/>
</file>

<file path=docProps/app.xml><?xml version="1.0" encoding="utf-8"?>
<Properties xmlns="http://schemas.openxmlformats.org/officeDocument/2006/extended-properties" xmlns:vt="http://schemas.openxmlformats.org/officeDocument/2006/docPropsVTypes">
  <TotalTime>17870</TotalTime>
  <Words>1391</Words>
  <Application>Microsoft Office PowerPoint</Application>
  <PresentationFormat>Widescreen</PresentationFormat>
  <Paragraphs>503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Palm Beach County</vt:lpstr>
      <vt:lpstr>Presentation Overview</vt:lpstr>
      <vt:lpstr>Background/Purpose</vt:lpstr>
      <vt:lpstr>Background/Purpose</vt:lpstr>
      <vt:lpstr>Presentation Overview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Presentation Overview</vt:lpstr>
      <vt:lpstr>Summary</vt:lpstr>
      <vt:lpstr>Summary</vt:lpstr>
      <vt:lpstr>Summary</vt:lpstr>
      <vt:lpstr>Presentation Overview</vt:lpstr>
      <vt:lpstr>Next Steps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Layton</dc:creator>
  <cp:lastModifiedBy>Kamp, Nilgun</cp:lastModifiedBy>
  <cp:revision>764</cp:revision>
  <cp:lastPrinted>2022-03-24T18:16:38Z</cp:lastPrinted>
  <dcterms:created xsi:type="dcterms:W3CDTF">2016-08-24T14:57:13Z</dcterms:created>
  <dcterms:modified xsi:type="dcterms:W3CDTF">2022-04-21T20:31:52Z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01C1-C482-5C96-64E5</vt:lpwstr>
  </property>
  <property fmtid="{D5CDD505-2E9C-101B-9397-08002B2CF9AE}" pid="3" name="ContentTypeId">
    <vt:lpwstr>0x01010089221129BE4C4E4BAEF1CE8867F7367D</vt:lpwstr>
  </property>
  <property fmtid="{D5CDD505-2E9C-101B-9397-08002B2CF9AE}" pid="4" name="Order">
    <vt:r8>21100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