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404" r:id="rId3"/>
    <p:sldId id="588" r:id="rId4"/>
    <p:sldId id="662" r:id="rId5"/>
    <p:sldId id="317" r:id="rId6"/>
    <p:sldId id="318" r:id="rId7"/>
    <p:sldId id="422" r:id="rId8"/>
    <p:sldId id="589" r:id="rId9"/>
    <p:sldId id="594" r:id="rId10"/>
    <p:sldId id="409" r:id="rId11"/>
    <p:sldId id="611" r:id="rId12"/>
    <p:sldId id="669" r:id="rId13"/>
    <p:sldId id="587" r:id="rId14"/>
    <p:sldId id="331" r:id="rId15"/>
    <p:sldId id="526" r:id="rId16"/>
    <p:sldId id="527" r:id="rId17"/>
    <p:sldId id="528" r:id="rId18"/>
    <p:sldId id="530" r:id="rId19"/>
    <p:sldId id="634" r:id="rId20"/>
    <p:sldId id="577" r:id="rId21"/>
    <p:sldId id="532" r:id="rId22"/>
    <p:sldId id="640" r:id="rId23"/>
    <p:sldId id="578" r:id="rId24"/>
    <p:sldId id="656" r:id="rId25"/>
    <p:sldId id="579" r:id="rId26"/>
    <p:sldId id="649" r:id="rId27"/>
    <p:sldId id="388" r:id="rId28"/>
    <p:sldId id="330" r:id="rId29"/>
    <p:sldId id="332" r:id="rId30"/>
    <p:sldId id="335" r:id="rId31"/>
    <p:sldId id="635" r:id="rId32"/>
    <p:sldId id="641" r:id="rId33"/>
    <p:sldId id="598" r:id="rId34"/>
    <p:sldId id="343" r:id="rId35"/>
    <p:sldId id="657" r:id="rId36"/>
    <p:sldId id="345" r:id="rId37"/>
    <p:sldId id="650" r:id="rId38"/>
    <p:sldId id="389" r:id="rId39"/>
    <p:sldId id="573" r:id="rId40"/>
    <p:sldId id="574" r:id="rId41"/>
    <p:sldId id="576" r:id="rId42"/>
    <p:sldId id="663" r:id="rId43"/>
    <p:sldId id="548" r:id="rId44"/>
    <p:sldId id="651" r:id="rId45"/>
    <p:sldId id="423" r:id="rId46"/>
    <p:sldId id="425" r:id="rId47"/>
    <p:sldId id="426" r:id="rId48"/>
    <p:sldId id="591" r:id="rId49"/>
    <p:sldId id="429" r:id="rId50"/>
    <p:sldId id="631" r:id="rId51"/>
    <p:sldId id="642" r:id="rId52"/>
    <p:sldId id="430" r:id="rId53"/>
    <p:sldId id="632" r:id="rId54"/>
    <p:sldId id="664" r:id="rId55"/>
    <p:sldId id="433" r:id="rId56"/>
    <p:sldId id="652" r:id="rId57"/>
    <p:sldId id="390" r:id="rId58"/>
    <p:sldId id="357" r:id="rId59"/>
    <p:sldId id="367" r:id="rId60"/>
    <p:sldId id="421" r:id="rId61"/>
    <p:sldId id="600" r:id="rId62"/>
    <p:sldId id="362" r:id="rId63"/>
    <p:sldId id="639" r:id="rId64"/>
    <p:sldId id="446" r:id="rId65"/>
    <p:sldId id="665" r:id="rId66"/>
    <p:sldId id="582" r:id="rId67"/>
    <p:sldId id="638" r:id="rId68"/>
    <p:sldId id="666" r:id="rId69"/>
    <p:sldId id="645" r:id="rId70"/>
    <p:sldId id="653" r:id="rId71"/>
    <p:sldId id="667" r:id="rId72"/>
    <p:sldId id="615" r:id="rId73"/>
    <p:sldId id="617" r:id="rId74"/>
    <p:sldId id="618" r:id="rId75"/>
    <p:sldId id="619" r:id="rId76"/>
    <p:sldId id="622" r:id="rId77"/>
    <p:sldId id="620" r:id="rId78"/>
    <p:sldId id="633" r:id="rId79"/>
    <p:sldId id="643" r:id="rId80"/>
    <p:sldId id="621" r:id="rId81"/>
    <p:sldId id="626" r:id="rId82"/>
    <p:sldId id="672" r:id="rId83"/>
    <p:sldId id="673" r:id="rId84"/>
    <p:sldId id="628" r:id="rId85"/>
    <p:sldId id="668" r:id="rId86"/>
    <p:sldId id="629" r:id="rId87"/>
    <p:sldId id="636" r:id="rId88"/>
    <p:sldId id="637" r:id="rId89"/>
    <p:sldId id="654" r:id="rId90"/>
    <p:sldId id="559" r:id="rId91"/>
    <p:sldId id="560" r:id="rId92"/>
    <p:sldId id="561" r:id="rId93"/>
    <p:sldId id="562" r:id="rId94"/>
    <p:sldId id="646" r:id="rId95"/>
    <p:sldId id="564" r:id="rId96"/>
    <p:sldId id="565" r:id="rId97"/>
    <p:sldId id="566" r:id="rId98"/>
    <p:sldId id="567" r:id="rId99"/>
    <p:sldId id="568" r:id="rId100"/>
    <p:sldId id="569" r:id="rId101"/>
    <p:sldId id="647" r:id="rId102"/>
    <p:sldId id="570" r:id="rId103"/>
    <p:sldId id="585" r:id="rId104"/>
    <p:sldId id="655" r:id="rId105"/>
    <p:sldId id="675" r:id="rId106"/>
    <p:sldId id="678" r:id="rId107"/>
    <p:sldId id="648" r:id="rId108"/>
    <p:sldId id="516" r:id="rId109"/>
    <p:sldId id="272" r:id="rId110"/>
    <p:sldId id="624" r:id="rId111"/>
    <p:sldId id="674" r:id="rId112"/>
  </p:sldIdLst>
  <p:sldSz cx="12192000" cy="6858000"/>
  <p:notesSz cx="7010400" cy="9296400"/>
  <p:custDataLst>
    <p:tags r:id="rId1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Layton" initials="RL" lastIdx="1" clrIdx="0">
    <p:extLst>
      <p:ext uri="{19B8F6BF-5375-455C-9EA6-DF929625EA0E}">
        <p15:presenceInfo xmlns:p15="http://schemas.microsoft.com/office/powerpoint/2012/main" userId="S::RLayton@tindaleoliver.com::b942b435-ba3b-470d-a32b-858a37deb5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E9"/>
    <a:srgbClr val="D5E3CF"/>
    <a:srgbClr val="70AD4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92066" autoAdjust="0"/>
  </p:normalViewPr>
  <p:slideViewPr>
    <p:cSldViewPr snapToGrid="0">
      <p:cViewPr varScale="1">
        <p:scale>
          <a:sx n="72" d="100"/>
          <a:sy n="72" d="100"/>
        </p:scale>
        <p:origin x="8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odata.tampa.local\resources\~%20SERVICE%20AREA%20RESOURCES\Public%20Finance\IF%20Related%20Data\Cost%20Tracking\FDOT%20LRE%20Centerline%20Costs\Historical%20FDOT%20Transportation%20Cos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Resources\~%20SERVICE%20AREA%20RESOURCES\Public%20Finance\IF%20Related%20Data\Demographics\Highway-Related\Highway%20Statistics,%20VM-1%20d\Fuel%20Efficiency%20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FDOT LRE Construction Cost - Cumulative Growth Trend (3-yr Avg)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8279742893485016E-2"/>
          <c:y val="0.10220569089470373"/>
          <c:w val="0.93779431877539465"/>
          <c:h val="0.83055203775218278"/>
        </c:manualLayout>
      </c:layout>
      <c:lineChart>
        <c:grouping val="standard"/>
        <c:varyColors val="0"/>
        <c:ser>
          <c:idx val="0"/>
          <c:order val="0"/>
          <c:spPr>
            <a:ln w="127000"/>
          </c:spPr>
          <c:marker>
            <c:symbol val="none"/>
          </c:marker>
          <c:trendline>
            <c:spPr>
              <a:ln>
                <a:solidFill>
                  <a:schemeClr val="accent1"/>
                </a:solidFill>
                <a:prstDash val="sysDash"/>
              </a:ln>
            </c:spPr>
            <c:trendlineType val="linear"/>
            <c:dispRSqr val="0"/>
            <c:dispEq val="0"/>
          </c:trendline>
          <c:cat>
            <c:numRef>
              <c:f>'History Graph (FDOT)'!$B$14:$B$38</c:f>
              <c:numCache>
                <c:formatCode>General</c:formatCode>
                <c:ptCount val="2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</c:numCache>
            </c:numRef>
          </c:cat>
          <c:val>
            <c:numRef>
              <c:f>'History Graph (FDOT)'!$AB$14:$AB$38</c:f>
              <c:numCache>
                <c:formatCode>0%</c:formatCode>
                <c:ptCount val="25"/>
                <c:pt idx="0">
                  <c:v>0.2</c:v>
                </c:pt>
                <c:pt idx="1">
                  <c:v>0.39</c:v>
                </c:pt>
                <c:pt idx="2">
                  <c:v>0.55000000000000004</c:v>
                </c:pt>
                <c:pt idx="3">
                  <c:v>0.59</c:v>
                </c:pt>
                <c:pt idx="4">
                  <c:v>0.66</c:v>
                </c:pt>
                <c:pt idx="5">
                  <c:v>0.77</c:v>
                </c:pt>
                <c:pt idx="6">
                  <c:v>0.91</c:v>
                </c:pt>
                <c:pt idx="7">
                  <c:v>1.03</c:v>
                </c:pt>
                <c:pt idx="8">
                  <c:v>1.34</c:v>
                </c:pt>
                <c:pt idx="9">
                  <c:v>1.85</c:v>
                </c:pt>
                <c:pt idx="10">
                  <c:v>2.29</c:v>
                </c:pt>
                <c:pt idx="11">
                  <c:v>2.4700000000000002</c:v>
                </c:pt>
                <c:pt idx="12">
                  <c:v>2.37</c:v>
                </c:pt>
                <c:pt idx="13">
                  <c:v>2.08</c:v>
                </c:pt>
                <c:pt idx="14">
                  <c:v>1.72</c:v>
                </c:pt>
                <c:pt idx="15">
                  <c:v>1.45</c:v>
                </c:pt>
                <c:pt idx="16">
                  <c:v>1.43</c:v>
                </c:pt>
                <c:pt idx="17">
                  <c:v>1.61</c:v>
                </c:pt>
                <c:pt idx="18">
                  <c:v>1.81</c:v>
                </c:pt>
                <c:pt idx="19">
                  <c:v>2.0099999999999998</c:v>
                </c:pt>
                <c:pt idx="20">
                  <c:v>2.14</c:v>
                </c:pt>
                <c:pt idx="21">
                  <c:v>2.25</c:v>
                </c:pt>
                <c:pt idx="22">
                  <c:v>2.31</c:v>
                </c:pt>
                <c:pt idx="23">
                  <c:v>2.38</c:v>
                </c:pt>
                <c:pt idx="24">
                  <c:v>2.38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74-4C1C-BE66-9B01099789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092224"/>
        <c:axId val="413092784"/>
      </c:lineChart>
      <c:catAx>
        <c:axId val="4130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13092784"/>
        <c:crosses val="autoZero"/>
        <c:auto val="1"/>
        <c:lblAlgn val="ctr"/>
        <c:lblOffset val="100"/>
        <c:noMultiLvlLbl val="0"/>
      </c:catAx>
      <c:valAx>
        <c:axId val="4130927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1309222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'State FT'!$N$15</c:f>
              <c:strCache>
                <c:ptCount val="1"/>
                <c:pt idx="0">
                  <c:v>State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'State FT'!$G$16:$G$42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'State FT'!$N$16:$N$42</c:f>
              <c:numCache>
                <c:formatCode>0.000</c:formatCode>
                <c:ptCount val="27"/>
                <c:pt idx="0">
                  <c:v>1</c:v>
                </c:pt>
                <c:pt idx="1">
                  <c:v>0.9900000000000001</c:v>
                </c:pt>
                <c:pt idx="2">
                  <c:v>0.9900000000000001</c:v>
                </c:pt>
                <c:pt idx="3">
                  <c:v>0.9900000000000001</c:v>
                </c:pt>
                <c:pt idx="4">
                  <c:v>0.99495</c:v>
                </c:pt>
                <c:pt idx="5">
                  <c:v>0.99495</c:v>
                </c:pt>
                <c:pt idx="6">
                  <c:v>0.99495</c:v>
                </c:pt>
                <c:pt idx="7">
                  <c:v>0.9641065499999999</c:v>
                </c:pt>
                <c:pt idx="8">
                  <c:v>0.9641065499999999</c:v>
                </c:pt>
                <c:pt idx="9">
                  <c:v>0.95928601724999996</c:v>
                </c:pt>
                <c:pt idx="10">
                  <c:v>0.99190174183649982</c:v>
                </c:pt>
                <c:pt idx="11">
                  <c:v>0.98694223312731744</c:v>
                </c:pt>
                <c:pt idx="12">
                  <c:v>0.95141231273473392</c:v>
                </c:pt>
                <c:pt idx="13">
                  <c:v>0.95141231273473392</c:v>
                </c:pt>
                <c:pt idx="14">
                  <c:v>0.94665525117106031</c:v>
                </c:pt>
                <c:pt idx="15">
                  <c:v>0.89080259135196782</c:v>
                </c:pt>
                <c:pt idx="16">
                  <c:v>0.89525660430872744</c:v>
                </c:pt>
                <c:pt idx="17">
                  <c:v>0.90331391374750591</c:v>
                </c:pt>
                <c:pt idx="18">
                  <c:v>0.89518408852377829</c:v>
                </c:pt>
                <c:pt idx="19">
                  <c:v>0.89518408852377829</c:v>
                </c:pt>
                <c:pt idx="20">
                  <c:v>0.90324074532049226</c:v>
                </c:pt>
                <c:pt idx="21">
                  <c:v>0.8779500044515185</c:v>
                </c:pt>
                <c:pt idx="22">
                  <c:v>0.8779500044515185</c:v>
                </c:pt>
                <c:pt idx="23">
                  <c:v>0.86565870438919723</c:v>
                </c:pt>
                <c:pt idx="24">
                  <c:v>0.85786777604969444</c:v>
                </c:pt>
                <c:pt idx="25">
                  <c:v>0.80725357726276248</c:v>
                </c:pt>
                <c:pt idx="26">
                  <c:v>0.79110850571750724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72-4BF7-9C90-7648B278CA95}"/>
            </c:ext>
          </c:extLst>
        </c:ser>
        <c:ser>
          <c:idx val="1"/>
          <c:order val="1"/>
          <c:tx>
            <c:strRef>
              <c:f>'State FT'!$O$15</c:f>
              <c:strCache>
                <c:ptCount val="1"/>
                <c:pt idx="0">
                  <c:v>Local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'State FT'!$G$16:$G$42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'State FT'!$O$16:$O$42</c:f>
              <c:numCache>
                <c:formatCode>0.000</c:formatCode>
                <c:ptCount val="27"/>
                <c:pt idx="0">
                  <c:v>1</c:v>
                </c:pt>
                <c:pt idx="1">
                  <c:v>0.9655555555555555</c:v>
                </c:pt>
                <c:pt idx="2">
                  <c:v>0.94228915662650614</c:v>
                </c:pt>
                <c:pt idx="3">
                  <c:v>0.90903189227498227</c:v>
                </c:pt>
                <c:pt idx="4">
                  <c:v>0.89281393692416711</c:v>
                </c:pt>
                <c:pt idx="5">
                  <c:v>0.88289378206945424</c:v>
                </c:pt>
                <c:pt idx="6">
                  <c:v>0.86348952312287264</c:v>
                </c:pt>
                <c:pt idx="7">
                  <c:v>0.80973033668328753</c:v>
                </c:pt>
                <c:pt idx="8">
                  <c:v>0.78442626366193469</c:v>
                </c:pt>
                <c:pt idx="9">
                  <c:v>0.76473637209425871</c:v>
                </c:pt>
                <c:pt idx="10">
                  <c:v>0.77507924223565228</c:v>
                </c:pt>
                <c:pt idx="11">
                  <c:v>0.75622901406283394</c:v>
                </c:pt>
                <c:pt idx="12">
                  <c:v>0.7012331592877501</c:v>
                </c:pt>
                <c:pt idx="13">
                  <c:v>0.67549983234141064</c:v>
                </c:pt>
                <c:pt idx="14">
                  <c:v>0.65427837743156991</c:v>
                </c:pt>
                <c:pt idx="15">
                  <c:v>0.58913819656124922</c:v>
                </c:pt>
                <c:pt idx="16">
                  <c:v>0.59697714281301451</c:v>
                </c:pt>
                <c:pt idx="17">
                  <c:v>0.59231077148002609</c:v>
                </c:pt>
                <c:pt idx="18">
                  <c:v>0.56773472946992865</c:v>
                </c:pt>
                <c:pt idx="19">
                  <c:v>0.55421723591112082</c:v>
                </c:pt>
                <c:pt idx="20">
                  <c:v>0.55053534311130814</c:v>
                </c:pt>
                <c:pt idx="21">
                  <c:v>0.52695057711481441</c:v>
                </c:pt>
                <c:pt idx="22">
                  <c:v>0.52695057711481441</c:v>
                </c:pt>
                <c:pt idx="23">
                  <c:v>0.51566670310261153</c:v>
                </c:pt>
                <c:pt idx="24">
                  <c:v>0.49958482883197119</c:v>
                </c:pt>
                <c:pt idx="25">
                  <c:v>0.45638350425407076</c:v>
                </c:pt>
                <c:pt idx="26">
                  <c:v>0.44091177978361357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72-4BF7-9C90-7648B278C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952256"/>
        <c:axId val="648952816"/>
      </c:lineChart>
      <c:catAx>
        <c:axId val="64895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52816"/>
        <c:crosses val="autoZero"/>
        <c:auto val="1"/>
        <c:lblAlgn val="ctr"/>
        <c:lblOffset val="100"/>
        <c:noMultiLvlLbl val="0"/>
      </c:catAx>
      <c:valAx>
        <c:axId val="648952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52256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92862" y="8695190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C80C8CF4-2CA6-45DB-95B1-F5FE9B547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477C384A-2E83-47D0-9297-6F5C5277A8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38E976A8-8C91-408C-A613-AD78C7C4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9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9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5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5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9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4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82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46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1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1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39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5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2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4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Adopted rates are based on 2018 study, where data was collected from 2014 to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23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2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42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6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1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850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221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22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3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2248" y="6184561"/>
            <a:ext cx="81022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5756" y="1566054"/>
            <a:ext cx="12207756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DA023A-70E1-45BE-84FE-0BA451875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055" y="188937"/>
            <a:ext cx="1135923" cy="1135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0107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228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59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93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267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45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90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484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lushdollar.com/help-i-need-money-now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coln_cen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CDAFF-C717-4707-9167-6816E106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" y="567"/>
            <a:ext cx="12190992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281" y="343927"/>
            <a:ext cx="8283824" cy="1441429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+mn-lt"/>
              </a:rPr>
              <a:t>Palm Beach County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281" y="1617828"/>
            <a:ext cx="8283824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Impact Fee Update Study</a:t>
            </a:r>
          </a:p>
        </p:txBody>
      </p:sp>
      <p:sp>
        <p:nvSpPr>
          <p:cNvPr id="6" name="Subtitle 2"/>
          <p:cNvSpPr txBox="1"/>
          <p:nvPr/>
        </p:nvSpPr>
        <p:spPr>
          <a:xfrm>
            <a:off x="694481" y="2187119"/>
            <a:ext cx="3037390" cy="84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April 1,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1" y="5742678"/>
            <a:ext cx="3971946" cy="629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5A76D-2D60-420E-87A8-8D8EED6571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1895" y="3328496"/>
            <a:ext cx="1729122" cy="1729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6888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Basic Impact Fee Formula: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FC000"/>
                </a:solidFill>
              </a:rPr>
              <a:t>Net Impact Fee =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FC000"/>
                </a:solidFill>
              </a:rPr>
              <a:t>(Cost – Credit) x Demand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57983" y="5181149"/>
            <a:ext cx="2052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Cost to add capacity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7227" y="5181148"/>
            <a:ext cx="2679822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Non-impact fee revenue from future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6254" y="5181148"/>
            <a:ext cx="175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Population/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Miles of Travel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2884251" y="4427621"/>
            <a:ext cx="1122265" cy="75352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</p:cNvCxnSpPr>
          <p:nvPr/>
        </p:nvCxnSpPr>
        <p:spPr>
          <a:xfrm flipH="1" flipV="1">
            <a:off x="6017138" y="4427621"/>
            <a:ext cx="1" cy="75352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7897132" y="4427622"/>
            <a:ext cx="878282" cy="75352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40926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  <a:br>
              <a:rPr lang="en-US" sz="6000" dirty="0"/>
            </a:br>
            <a:r>
              <a:rPr lang="en-US" sz="3600" dirty="0"/>
              <a:t>Decrease in Value of 1</a:t>
            </a:r>
            <a:r>
              <a:rPr lang="en-US" sz="3600" dirty="0">
                <a:latin typeface="Calibri" panose="020F0502020204030204" pitchFamily="34" charset="0"/>
              </a:rPr>
              <a:t>¢ of Fuel Tax</a:t>
            </a:r>
            <a:endParaRPr lang="en-US" sz="6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85AD87A-84F4-43F6-A055-6FD6F8A32579}"/>
              </a:ext>
            </a:extLst>
          </p:cNvPr>
          <p:cNvGraphicFramePr>
            <a:graphicFrameLocks/>
          </p:cNvGraphicFramePr>
          <p:nvPr/>
        </p:nvGraphicFramePr>
        <p:xfrm>
          <a:off x="1333500" y="1997766"/>
          <a:ext cx="9231796" cy="4495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C4DB4CB-F14C-42C4-97D0-5235987524A0}"/>
              </a:ext>
            </a:extLst>
          </p:cNvPr>
          <p:cNvSpPr txBox="1"/>
          <p:nvPr/>
        </p:nvSpPr>
        <p:spPr>
          <a:xfrm>
            <a:off x="6221522" y="342979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Fuel Efficiency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4491B-8C75-4E75-AB93-1B734247122D}"/>
              </a:ext>
            </a:extLst>
          </p:cNvPr>
          <p:cNvSpPr txBox="1"/>
          <p:nvPr/>
        </p:nvSpPr>
        <p:spPr>
          <a:xfrm>
            <a:off x="3796150" y="4558787"/>
            <a:ext cx="2386851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Fuel Efficiency &amp; Inflation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DFA5C-2524-406E-BEE7-0F0D5334D4DE}"/>
              </a:ext>
            </a:extLst>
          </p:cNvPr>
          <p:cNvSpPr txBox="1"/>
          <p:nvPr/>
        </p:nvSpPr>
        <p:spPr>
          <a:xfrm>
            <a:off x="4582041" y="2251588"/>
            <a:ext cx="11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D3BB9-04B4-4236-BFD2-454094696E09}"/>
              </a:ext>
            </a:extLst>
          </p:cNvPr>
          <p:cNvSpPr txBox="1"/>
          <p:nvPr/>
        </p:nvSpPr>
        <p:spPr>
          <a:xfrm>
            <a:off x="2668984" y="3448746"/>
            <a:ext cx="11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Local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FA8FF3-9040-49E0-9138-49E400A08728}"/>
              </a:ext>
            </a:extLst>
          </p:cNvPr>
          <p:cNvCxnSpPr>
            <a:cxnSpLocks/>
          </p:cNvCxnSpPr>
          <p:nvPr/>
        </p:nvCxnSpPr>
        <p:spPr>
          <a:xfrm>
            <a:off x="10180420" y="2713253"/>
            <a:ext cx="0" cy="1055094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0B6CA0-3161-4F26-AC34-39F3007523E3}"/>
              </a:ext>
            </a:extLst>
          </p:cNvPr>
          <p:cNvCxnSpPr>
            <a:cxnSpLocks/>
          </p:cNvCxnSpPr>
          <p:nvPr/>
        </p:nvCxnSpPr>
        <p:spPr>
          <a:xfrm>
            <a:off x="10324914" y="2717189"/>
            <a:ext cx="0" cy="3131161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43B4A5-1FFA-4561-85AF-CC89D4919E01}"/>
              </a:ext>
            </a:extLst>
          </p:cNvPr>
          <p:cNvSpPr txBox="1"/>
          <p:nvPr/>
        </p:nvSpPr>
        <p:spPr>
          <a:xfrm>
            <a:off x="9337354" y="2793854"/>
            <a:ext cx="91531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≈ -20%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00989-15A3-4B7C-AEB1-26C619C6E2A2}"/>
              </a:ext>
            </a:extLst>
          </p:cNvPr>
          <p:cNvSpPr txBox="1"/>
          <p:nvPr/>
        </p:nvSpPr>
        <p:spPr>
          <a:xfrm>
            <a:off x="9497675" y="5151199"/>
            <a:ext cx="91531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≈ -56%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C3C02-FB7C-40FE-8763-990A64613E2A}"/>
              </a:ext>
            </a:extLst>
          </p:cNvPr>
          <p:cNvSpPr txBox="1"/>
          <p:nvPr/>
        </p:nvSpPr>
        <p:spPr>
          <a:xfrm>
            <a:off x="191387" y="6467144"/>
            <a:ext cx="4635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</a:t>
            </a:r>
            <a:r>
              <a:rPr lang="en-US" sz="1200" dirty="0">
                <a:solidFill>
                  <a:schemeClr val="bg1"/>
                </a:solidFill>
              </a:rPr>
              <a:t>: FHWA Highway Statistics Series</a:t>
            </a:r>
          </a:p>
        </p:txBody>
      </p:sp>
    </p:spTree>
    <p:extLst>
      <p:ext uri="{BB962C8B-B14F-4D97-AF65-F5344CB8AC3E}">
        <p14:creationId xmlns:p14="http://schemas.microsoft.com/office/powerpoint/2010/main" val="957086320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DD16C1-663C-4D07-9291-A529703D7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956723"/>
              </p:ext>
            </p:extLst>
          </p:nvPr>
        </p:nvGraphicFramePr>
        <p:xfrm>
          <a:off x="1855490" y="2643050"/>
          <a:ext cx="8481019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37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370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992">
                  <a:extLst>
                    <a:ext uri="{9D8B030D-6E8A-4147-A177-3AD203B41FA5}">
                      <a16:colId xmlns:a16="http://schemas.microsoft.com/office/drawing/2014/main" val="3026889991"/>
                    </a:ext>
                  </a:extLst>
                </a:gridCol>
              </a:tblGrid>
              <a:tr h="1739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Fully Calculated Impact</a:t>
                      </a:r>
                      <a:r>
                        <a:rPr lang="en-US" sz="1600" baseline="0" dirty="0"/>
                        <a:t> Fee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Impact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$4,717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1" i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$3,418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 (Commercial/Shopping Center)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$7,656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6468D1-F110-4F27-8749-A817353EDE6C}"/>
              </a:ext>
            </a:extLst>
          </p:cNvPr>
          <p:cNvSpPr txBox="1"/>
          <p:nvPr/>
        </p:nvSpPr>
        <p:spPr>
          <a:xfrm>
            <a:off x="1855490" y="6228623"/>
            <a:ext cx="246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E62DF4-0D36-4813-8AF0-CCDEF8A3F965}"/>
              </a:ext>
            </a:extLst>
          </p:cNvPr>
          <p:cNvSpPr/>
          <p:nvPr/>
        </p:nvSpPr>
        <p:spPr>
          <a:xfrm>
            <a:off x="6307674" y="2643049"/>
            <a:ext cx="1301816" cy="28346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690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54893"/>
              </p:ext>
            </p:extLst>
          </p:nvPr>
        </p:nvGraphicFramePr>
        <p:xfrm>
          <a:off x="2456088" y="2657387"/>
          <a:ext cx="7317390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423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978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5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 Study </a:t>
                      </a:r>
                    </a:p>
                    <a:p>
                      <a:pPr algn="ctr"/>
                      <a:r>
                        <a:rPr lang="en-US" sz="1600" dirty="0"/>
                        <a:t>(Partially Adopted)*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Single Family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Net Vehicle-Miles of Travel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18.30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726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  Cost per Lane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$3,622,000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$5,559,000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  Capacity Added per Lane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11,533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Cost per Vehicle-Mile of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≈$314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≈$397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County/State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baseline="0" dirty="0"/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</a:rPr>
                        <a:t>$4,965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5AAC2C-82BA-4ACE-AB50-1F911748D267}"/>
              </a:ext>
            </a:extLst>
          </p:cNvPr>
          <p:cNvSpPr txBox="1"/>
          <p:nvPr/>
        </p:nvSpPr>
        <p:spPr>
          <a:xfrm>
            <a:off x="2456088" y="5669232"/>
            <a:ext cx="6443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*Full calculated rate is shown for comparison purposes.  Fee was adopted at 95% ($4,717)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25497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103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518258"/>
              </p:ext>
            </p:extLst>
          </p:nvPr>
        </p:nvGraphicFramePr>
        <p:xfrm>
          <a:off x="152400" y="2543175"/>
          <a:ext cx="11841127" cy="2636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053">
                  <a:extLst>
                    <a:ext uri="{9D8B030D-6E8A-4147-A177-3AD203B41FA5}">
                      <a16:colId xmlns:a16="http://schemas.microsoft.com/office/drawing/2014/main" val="3446122072"/>
                    </a:ext>
                  </a:extLst>
                </a:gridCol>
                <a:gridCol w="897057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873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8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2664023396"/>
                    </a:ext>
                  </a:extLst>
                </a:gridCol>
                <a:gridCol w="808075">
                  <a:extLst>
                    <a:ext uri="{9D8B030D-6E8A-4147-A177-3AD203B41FA5}">
                      <a16:colId xmlns:a16="http://schemas.microsoft.com/office/drawing/2014/main" val="3404084139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509226387"/>
                    </a:ext>
                  </a:extLst>
                </a:gridCol>
              </a:tblGrid>
              <a:tr h="3377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Palm Beach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Martin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Broward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Glades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Miami-Dade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St. Lucie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Collier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Highlands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Orange County</a:t>
                      </a:r>
                    </a:p>
                    <a:p>
                      <a:pPr algn="ctr"/>
                      <a:r>
                        <a:rPr lang="en-US" sz="1200" dirty="0"/>
                        <a:t>URBAN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Hillsborough County</a:t>
                      </a:r>
                    </a:p>
                    <a:p>
                      <a:pPr algn="ctr"/>
                      <a:r>
                        <a:rPr lang="en-US" sz="1200" dirty="0"/>
                        <a:t>URBAN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Study</a:t>
                      </a:r>
                      <a:r>
                        <a:rPr lang="en-US" sz="1200" b="0" baseline="0" dirty="0"/>
                        <a:t> Date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2017/19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87-100%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Single</a:t>
                      </a:r>
                      <a:r>
                        <a:rPr lang="en-US" sz="1200" b="0" baseline="0" dirty="0"/>
                        <a:t> Family (2,000 sf)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$5,716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$9,819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$5,130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$7,870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$1,649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$8,218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$7,346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gridSpan="12">
                  <a:txBody>
                    <a:bodyPr/>
                    <a:lstStyle/>
                    <a:p>
                      <a:pPr algn="l"/>
                      <a:endParaRPr lang="en-US" sz="300" b="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$2,729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$3,644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$4,584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$3,117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$3,384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Office (50k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/>
                        <a:t>1,000</a:t>
                      </a:r>
                      <a:r>
                        <a:rPr lang="en-US" sz="1200" b="0" u="none" baseline="0"/>
                        <a:t> sf</a:t>
                      </a:r>
                      <a:endParaRPr lang="en-US" sz="1200" b="0" u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$4,831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$15,999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$3,718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$3,095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$8,132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$6,669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Retail (100k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1,000 </a:t>
                      </a:r>
                      <a:r>
                        <a:rPr lang="en-US" sz="1200" b="0" u="none" dirty="0" err="1"/>
                        <a:t>sfgla</a:t>
                      </a:r>
                      <a:endParaRPr lang="en-US" sz="12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$8,636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$20,824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$6,341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$13,774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$2,455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$11,052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$10,850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2870791" y="2554928"/>
            <a:ext cx="935665" cy="26365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0147436-51D1-477C-964E-632DA6D0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02582797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</a:t>
            </a:r>
            <a:r>
              <a:rPr lang="en-US" sz="2800" u="sng" dirty="0"/>
              <a:t>$24.3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Lane additions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Intersection improvements</a:t>
            </a:r>
          </a:p>
          <a:p>
            <a:pPr lvl="2">
              <a:lnSpc>
                <a:spcPct val="120000"/>
              </a:lnSpc>
            </a:pPr>
            <a:endParaRPr lang="en-US" sz="2800" u="sng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440521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Calculated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53905"/>
              </p:ext>
            </p:extLst>
          </p:nvPr>
        </p:nvGraphicFramePr>
        <p:xfrm>
          <a:off x="223220" y="2739311"/>
          <a:ext cx="11810771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4928638"/>
                    </a:ext>
                  </a:extLst>
                </a:gridCol>
              </a:tblGrid>
              <a:tr h="264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$20,147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$13,055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$3,351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$7,032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$11,376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10037379" y="2739311"/>
            <a:ext cx="1004869" cy="2346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97418859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Maximum Allowable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1535"/>
              </p:ext>
            </p:extLst>
          </p:nvPr>
        </p:nvGraphicFramePr>
        <p:xfrm>
          <a:off x="292394" y="2845990"/>
          <a:ext cx="11367686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0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5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3708545896"/>
                    </a:ext>
                  </a:extLst>
                </a:gridCol>
              </a:tblGrid>
              <a:tr h="34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</a:t>
                      </a:r>
                      <a:r>
                        <a:rPr lang="en-US" sz="1400" dirty="0" err="1"/>
                        <a:t>Bldgs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</a:t>
                      </a:r>
                      <a:r>
                        <a:rPr lang="en-US" sz="1400" dirty="0" err="1"/>
                        <a:t>Enf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</a:t>
                      </a:r>
                      <a:r>
                        <a:rPr lang="en-US" sz="1400" dirty="0" err="1"/>
                        <a:t>Recr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Transp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Maximum Allowable*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4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$8,322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$16,755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/>
                        <a:t>$13,055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$9,095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9375228" y="2845991"/>
            <a:ext cx="1156138" cy="2560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A3D6-F4D1-4799-BC59-165E240B9774}"/>
              </a:ext>
            </a:extLst>
          </p:cNvPr>
          <p:cNvSpPr txBox="1"/>
          <p:nvPr/>
        </p:nvSpPr>
        <p:spPr>
          <a:xfrm>
            <a:off x="292394" y="5518436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78759468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Next Steps</a:t>
            </a:r>
          </a:p>
        </p:txBody>
      </p:sp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CD0FD9E-8810-421D-9FBE-F07ABB35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627507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800" dirty="0"/>
              <a:t>Impact Fee Review Committee Input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Final Technical Report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BOCC Workshop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Implementation Process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108</a:t>
            </a:fld>
            <a:endParaRPr lang="en-US" dirty="0"/>
          </a:p>
        </p:txBody>
      </p:sp>
      <p:pic>
        <p:nvPicPr>
          <p:cNvPr id="9" name="Picture 8" descr="A picture containing nature&#10;&#10;Description automatically generated">
            <a:extLst>
              <a:ext uri="{FF2B5EF4-FFF2-40B4-BE49-F238E27FC236}">
                <a16:creationId xmlns:a16="http://schemas.microsoft.com/office/drawing/2014/main" id="{D754FB62-0C2A-401D-884C-469BB6BB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88" y="2859019"/>
            <a:ext cx="4718603" cy="2472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875989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BE7D9F-D36A-42C2-AFBA-5D8AFBC419D3}"/>
              </a:ext>
            </a:extLst>
          </p:cNvPr>
          <p:cNvGrpSpPr/>
          <p:nvPr/>
        </p:nvGrpSpPr>
        <p:grpSpPr>
          <a:xfrm>
            <a:off x="3943751" y="1991483"/>
            <a:ext cx="4651884" cy="4418311"/>
            <a:chOff x="3943751" y="1991483"/>
            <a:chExt cx="4651884" cy="441831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C41885-6EAD-4F5F-A7E6-E1D99EA621C0}"/>
                </a:ext>
              </a:extLst>
            </p:cNvPr>
            <p:cNvSpPr/>
            <p:nvPr/>
          </p:nvSpPr>
          <p:spPr>
            <a:xfrm>
              <a:off x="4215341" y="3288569"/>
              <a:ext cx="798562" cy="154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ABF9EB-F2D0-4716-AB04-8A490078A1A0}"/>
                </a:ext>
              </a:extLst>
            </p:cNvPr>
            <p:cNvSpPr/>
            <p:nvPr/>
          </p:nvSpPr>
          <p:spPr>
            <a:xfrm rot="927334">
              <a:off x="5269187" y="4701744"/>
              <a:ext cx="997193" cy="1134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177FD9-718B-44F0-99CA-5AB8784DFF05}"/>
                </a:ext>
              </a:extLst>
            </p:cNvPr>
            <p:cNvSpPr/>
            <p:nvPr/>
          </p:nvSpPr>
          <p:spPr>
            <a:xfrm>
              <a:off x="5506988" y="2324100"/>
              <a:ext cx="798562" cy="154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013E51-6C41-4552-8D6A-F1208B81AA9C}"/>
                </a:ext>
              </a:extLst>
            </p:cNvPr>
            <p:cNvSpPr/>
            <p:nvPr/>
          </p:nvSpPr>
          <p:spPr>
            <a:xfrm>
              <a:off x="6970085" y="3429000"/>
              <a:ext cx="798562" cy="14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49A7D4EB-2D79-4D37-9AD6-C44D26CFFB13}"/>
                </a:ext>
              </a:extLst>
            </p:cNvPr>
            <p:cNvGrpSpPr/>
            <p:nvPr/>
          </p:nvGrpSpPr>
          <p:grpSpPr>
            <a:xfrm>
              <a:off x="3943751" y="1991483"/>
              <a:ext cx="4651884" cy="4418311"/>
              <a:chOff x="3943751" y="1991483"/>
              <a:chExt cx="4651884" cy="4418311"/>
            </a:xfrm>
            <a:solidFill>
              <a:schemeClr val="accent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EDDFEAF-6724-4427-9F0D-204BE74D9C18}"/>
                  </a:ext>
                </a:extLst>
              </p:cNvPr>
              <p:cNvSpPr/>
              <p:nvPr/>
            </p:nvSpPr>
            <p:spPr>
              <a:xfrm>
                <a:off x="5063962" y="1991483"/>
                <a:ext cx="1939875" cy="2465449"/>
              </a:xfrm>
              <a:custGeom>
                <a:avLst/>
                <a:gdLst>
                  <a:gd name="connsiteX0" fmla="*/ 1607176 w 1939875"/>
                  <a:gd name="connsiteY0" fmla="*/ 2546 h 2465449"/>
                  <a:gd name="connsiteX1" fmla="*/ 1093563 w 1939875"/>
                  <a:gd name="connsiteY1" fmla="*/ 75223 h 2465449"/>
                  <a:gd name="connsiteX2" fmla="*/ 689349 w 1939875"/>
                  <a:gd name="connsiteY2" fmla="*/ 132362 h 2465449"/>
                  <a:gd name="connsiteX3" fmla="*/ 362691 w 1939875"/>
                  <a:gd name="connsiteY3" fmla="*/ 177945 h 2465449"/>
                  <a:gd name="connsiteX4" fmla="*/ 93044 w 1939875"/>
                  <a:gd name="connsiteY4" fmla="*/ 216466 h 2465449"/>
                  <a:gd name="connsiteX5" fmla="*/ 5602 w 1939875"/>
                  <a:gd name="connsiteY5" fmla="*/ 467238 h 2465449"/>
                  <a:gd name="connsiteX6" fmla="*/ 183697 w 1939875"/>
                  <a:gd name="connsiteY6" fmla="*/ 1569708 h 2465449"/>
                  <a:gd name="connsiteX7" fmla="*/ 331618 w 1939875"/>
                  <a:gd name="connsiteY7" fmla="*/ 1799679 h 2465449"/>
                  <a:gd name="connsiteX8" fmla="*/ 585343 w 1939875"/>
                  <a:gd name="connsiteY8" fmla="*/ 1898549 h 2465449"/>
                  <a:gd name="connsiteX9" fmla="*/ 878616 w 1939875"/>
                  <a:gd name="connsiteY9" fmla="*/ 2465450 h 2465449"/>
                  <a:gd name="connsiteX10" fmla="*/ 829566 w 1939875"/>
                  <a:gd name="connsiteY10" fmla="*/ 1994081 h 2465449"/>
                  <a:gd name="connsiteX11" fmla="*/ 1200395 w 1939875"/>
                  <a:gd name="connsiteY11" fmla="*/ 2139177 h 2465449"/>
                  <a:gd name="connsiteX12" fmla="*/ 1658024 w 1939875"/>
                  <a:gd name="connsiteY12" fmla="*/ 2318171 h 2465449"/>
                  <a:gd name="connsiteX13" fmla="*/ 1929340 w 1939875"/>
                  <a:gd name="connsiteY13" fmla="*/ 2148294 h 2465449"/>
                  <a:gd name="connsiteX14" fmla="*/ 1934219 w 1939875"/>
                  <a:gd name="connsiteY14" fmla="*/ 1330108 h 2465449"/>
                  <a:gd name="connsiteX15" fmla="*/ 1939869 w 1939875"/>
                  <a:gd name="connsiteY15" fmla="*/ 363873 h 2465449"/>
                  <a:gd name="connsiteX16" fmla="*/ 1607176 w 1939875"/>
                  <a:gd name="connsiteY16" fmla="*/ 2546 h 2465449"/>
                  <a:gd name="connsiteX17" fmla="*/ 907250 w 1939875"/>
                  <a:gd name="connsiteY17" fmla="*/ 1822919 h 2465449"/>
                  <a:gd name="connsiteX18" fmla="*/ 833289 w 1939875"/>
                  <a:gd name="connsiteY18" fmla="*/ 1835760 h 2465449"/>
                  <a:gd name="connsiteX19" fmla="*/ 741096 w 1939875"/>
                  <a:gd name="connsiteY19" fmla="*/ 1765909 h 2465449"/>
                  <a:gd name="connsiteX20" fmla="*/ 698851 w 1939875"/>
                  <a:gd name="connsiteY20" fmla="*/ 1660875 h 2465449"/>
                  <a:gd name="connsiteX21" fmla="*/ 720423 w 1939875"/>
                  <a:gd name="connsiteY21" fmla="*/ 1572790 h 2465449"/>
                  <a:gd name="connsiteX22" fmla="*/ 797465 w 1939875"/>
                  <a:gd name="connsiteY22" fmla="*/ 1555456 h 2465449"/>
                  <a:gd name="connsiteX23" fmla="*/ 885036 w 1939875"/>
                  <a:gd name="connsiteY23" fmla="*/ 1619657 h 2465449"/>
                  <a:gd name="connsiteX24" fmla="*/ 930748 w 1939875"/>
                  <a:gd name="connsiteY24" fmla="*/ 1733166 h 2465449"/>
                  <a:gd name="connsiteX25" fmla="*/ 907250 w 1939875"/>
                  <a:gd name="connsiteY25" fmla="*/ 1822919 h 2465449"/>
                  <a:gd name="connsiteX26" fmla="*/ 1035653 w 1939875"/>
                  <a:gd name="connsiteY26" fmla="*/ 997030 h 2465449"/>
                  <a:gd name="connsiteX27" fmla="*/ 920090 w 1939875"/>
                  <a:gd name="connsiteY27" fmla="*/ 1171915 h 2465449"/>
                  <a:gd name="connsiteX28" fmla="*/ 843818 w 1939875"/>
                  <a:gd name="connsiteY28" fmla="*/ 1282599 h 2465449"/>
                  <a:gd name="connsiteX29" fmla="*/ 836371 w 1939875"/>
                  <a:gd name="connsiteY29" fmla="*/ 1371582 h 2465449"/>
                  <a:gd name="connsiteX30" fmla="*/ 862694 w 1939875"/>
                  <a:gd name="connsiteY30" fmla="*/ 1467114 h 2465449"/>
                  <a:gd name="connsiteX31" fmla="*/ 694999 w 1939875"/>
                  <a:gd name="connsiteY31" fmla="*/ 1426924 h 2465449"/>
                  <a:gd name="connsiteX32" fmla="*/ 668291 w 1939875"/>
                  <a:gd name="connsiteY32" fmla="*/ 1311361 h 2465449"/>
                  <a:gd name="connsiteX33" fmla="*/ 737372 w 1939875"/>
                  <a:gd name="connsiteY33" fmla="*/ 1061488 h 2465449"/>
                  <a:gd name="connsiteX34" fmla="*/ 811718 w 1939875"/>
                  <a:gd name="connsiteY34" fmla="*/ 940661 h 2465449"/>
                  <a:gd name="connsiteX35" fmla="*/ 824558 w 1939875"/>
                  <a:gd name="connsiteY35" fmla="*/ 825098 h 2465449"/>
                  <a:gd name="connsiteX36" fmla="*/ 779489 w 1939875"/>
                  <a:gd name="connsiteY36" fmla="*/ 708508 h 2465449"/>
                  <a:gd name="connsiteX37" fmla="*/ 689606 w 1939875"/>
                  <a:gd name="connsiteY37" fmla="*/ 661897 h 2465449"/>
                  <a:gd name="connsiteX38" fmla="*/ 497001 w 1939875"/>
                  <a:gd name="connsiteY38" fmla="*/ 787476 h 2465449"/>
                  <a:gd name="connsiteX39" fmla="*/ 462204 w 1939875"/>
                  <a:gd name="connsiteY39" fmla="*/ 502677 h 2465449"/>
                  <a:gd name="connsiteX40" fmla="*/ 924379 w 1939875"/>
                  <a:gd name="connsiteY40" fmla="*/ 474069 h 2465449"/>
                  <a:gd name="connsiteX41" fmla="*/ 938195 w 1939875"/>
                  <a:gd name="connsiteY41" fmla="*/ 487012 h 2465449"/>
                  <a:gd name="connsiteX42" fmla="*/ 1058124 w 1939875"/>
                  <a:gd name="connsiteY42" fmla="*/ 792740 h 2465449"/>
                  <a:gd name="connsiteX43" fmla="*/ 1035782 w 1939875"/>
                  <a:gd name="connsiteY43" fmla="*/ 997030 h 246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39875" h="2465449">
                    <a:moveTo>
                      <a:pt x="1607176" y="2546"/>
                    </a:moveTo>
                    <a:lnTo>
                      <a:pt x="1093563" y="75223"/>
                    </a:lnTo>
                    <a:lnTo>
                      <a:pt x="689349" y="132362"/>
                    </a:lnTo>
                    <a:lnTo>
                      <a:pt x="362691" y="177945"/>
                    </a:lnTo>
                    <a:lnTo>
                      <a:pt x="93044" y="216466"/>
                    </a:lnTo>
                    <a:cubicBezTo>
                      <a:pt x="22551" y="226610"/>
                      <a:pt x="-14943" y="339734"/>
                      <a:pt x="5602" y="467238"/>
                    </a:cubicBezTo>
                    <a:cubicBezTo>
                      <a:pt x="69033" y="859767"/>
                      <a:pt x="128227" y="1226487"/>
                      <a:pt x="183697" y="1569708"/>
                    </a:cubicBezTo>
                    <a:cubicBezTo>
                      <a:pt x="200261" y="1672431"/>
                      <a:pt x="265233" y="1773613"/>
                      <a:pt x="331618" y="1799679"/>
                    </a:cubicBezTo>
                    <a:lnTo>
                      <a:pt x="585343" y="1898549"/>
                    </a:lnTo>
                    <a:lnTo>
                      <a:pt x="878616" y="2465450"/>
                    </a:lnTo>
                    <a:cubicBezTo>
                      <a:pt x="862784" y="2313253"/>
                      <a:pt x="846425" y="2156126"/>
                      <a:pt x="829566" y="1994081"/>
                    </a:cubicBezTo>
                    <a:lnTo>
                      <a:pt x="1200395" y="2139177"/>
                    </a:lnTo>
                    <a:lnTo>
                      <a:pt x="1658024" y="2318171"/>
                    </a:lnTo>
                    <a:cubicBezTo>
                      <a:pt x="1802991" y="2374797"/>
                      <a:pt x="1928313" y="2302249"/>
                      <a:pt x="1929340" y="2148294"/>
                    </a:cubicBezTo>
                    <a:cubicBezTo>
                      <a:pt x="1930881" y="1889779"/>
                      <a:pt x="1932512" y="1617051"/>
                      <a:pt x="1934219" y="1330108"/>
                    </a:cubicBezTo>
                    <a:cubicBezTo>
                      <a:pt x="1936017" y="1026306"/>
                      <a:pt x="1937943" y="704784"/>
                      <a:pt x="1939869" y="363873"/>
                    </a:cubicBezTo>
                    <a:cubicBezTo>
                      <a:pt x="1941025" y="141736"/>
                      <a:pt x="1785657" y="-22621"/>
                      <a:pt x="1607176" y="2546"/>
                    </a:cubicBezTo>
                    <a:close/>
                    <a:moveTo>
                      <a:pt x="907250" y="1822919"/>
                    </a:moveTo>
                    <a:cubicBezTo>
                      <a:pt x="887861" y="1842052"/>
                      <a:pt x="863079" y="1846417"/>
                      <a:pt x="833289" y="1835760"/>
                    </a:cubicBezTo>
                    <a:cubicBezTo>
                      <a:pt x="795937" y="1822817"/>
                      <a:pt x="763657" y="1798369"/>
                      <a:pt x="741096" y="1765909"/>
                    </a:cubicBezTo>
                    <a:cubicBezTo>
                      <a:pt x="718086" y="1735182"/>
                      <a:pt x="703525" y="1698972"/>
                      <a:pt x="698851" y="1660875"/>
                    </a:cubicBezTo>
                    <a:cubicBezTo>
                      <a:pt x="694318" y="1621930"/>
                      <a:pt x="701509" y="1592564"/>
                      <a:pt x="720423" y="1572790"/>
                    </a:cubicBezTo>
                    <a:cubicBezTo>
                      <a:pt x="739555" y="1552631"/>
                      <a:pt x="765364" y="1547109"/>
                      <a:pt x="797465" y="1555456"/>
                    </a:cubicBezTo>
                    <a:cubicBezTo>
                      <a:pt x="832930" y="1566627"/>
                      <a:pt x="863721" y="1589187"/>
                      <a:pt x="885036" y="1619657"/>
                    </a:cubicBezTo>
                    <a:cubicBezTo>
                      <a:pt x="910973" y="1652246"/>
                      <a:pt x="926857" y="1691691"/>
                      <a:pt x="930748" y="1733166"/>
                    </a:cubicBezTo>
                    <a:cubicBezTo>
                      <a:pt x="935113" y="1773356"/>
                      <a:pt x="926895" y="1803274"/>
                      <a:pt x="907250" y="1822919"/>
                    </a:cubicBezTo>
                    <a:close/>
                    <a:moveTo>
                      <a:pt x="1035653" y="997030"/>
                    </a:moveTo>
                    <a:cubicBezTo>
                      <a:pt x="1015622" y="1054169"/>
                      <a:pt x="976844" y="1112593"/>
                      <a:pt x="920090" y="1171915"/>
                    </a:cubicBezTo>
                    <a:cubicBezTo>
                      <a:pt x="877075" y="1218654"/>
                      <a:pt x="852036" y="1255249"/>
                      <a:pt x="843818" y="1282599"/>
                    </a:cubicBezTo>
                    <a:cubicBezTo>
                      <a:pt x="835588" y="1311502"/>
                      <a:pt x="833058" y="1341716"/>
                      <a:pt x="836371" y="1371582"/>
                    </a:cubicBezTo>
                    <a:cubicBezTo>
                      <a:pt x="839851" y="1404659"/>
                      <a:pt x="848749" y="1436927"/>
                      <a:pt x="862694" y="1467114"/>
                    </a:cubicBezTo>
                    <a:lnTo>
                      <a:pt x="694999" y="1426924"/>
                    </a:lnTo>
                    <a:cubicBezTo>
                      <a:pt x="681709" y="1389546"/>
                      <a:pt x="672747" y="1350781"/>
                      <a:pt x="668291" y="1311361"/>
                    </a:cubicBezTo>
                    <a:cubicBezTo>
                      <a:pt x="657634" y="1215444"/>
                      <a:pt x="679848" y="1132624"/>
                      <a:pt x="737372" y="1061488"/>
                    </a:cubicBezTo>
                    <a:cubicBezTo>
                      <a:pt x="768356" y="1025368"/>
                      <a:pt x="793446" y="984600"/>
                      <a:pt x="811718" y="940661"/>
                    </a:cubicBezTo>
                    <a:cubicBezTo>
                      <a:pt x="824481" y="903565"/>
                      <a:pt x="828872" y="864094"/>
                      <a:pt x="824558" y="825098"/>
                    </a:cubicBezTo>
                    <a:cubicBezTo>
                      <a:pt x="821797" y="782545"/>
                      <a:pt x="806068" y="741854"/>
                      <a:pt x="779489" y="708508"/>
                    </a:cubicBezTo>
                    <a:cubicBezTo>
                      <a:pt x="758199" y="680079"/>
                      <a:pt x="725110" y="662912"/>
                      <a:pt x="689606" y="661897"/>
                    </a:cubicBezTo>
                    <a:cubicBezTo>
                      <a:pt x="611794" y="660742"/>
                      <a:pt x="547592" y="703757"/>
                      <a:pt x="497001" y="787476"/>
                    </a:cubicBezTo>
                    <a:cubicBezTo>
                      <a:pt x="485612" y="694165"/>
                      <a:pt x="474017" y="599236"/>
                      <a:pt x="462204" y="502677"/>
                    </a:cubicBezTo>
                    <a:cubicBezTo>
                      <a:pt x="581927" y="367148"/>
                      <a:pt x="788849" y="354346"/>
                      <a:pt x="924379" y="474069"/>
                    </a:cubicBezTo>
                    <a:cubicBezTo>
                      <a:pt x="929104" y="478255"/>
                      <a:pt x="933714" y="482569"/>
                      <a:pt x="938195" y="487012"/>
                    </a:cubicBezTo>
                    <a:cubicBezTo>
                      <a:pt x="1008046" y="557891"/>
                      <a:pt x="1048493" y="660998"/>
                      <a:pt x="1058124" y="792740"/>
                    </a:cubicBezTo>
                    <a:cubicBezTo>
                      <a:pt x="1064582" y="861641"/>
                      <a:pt x="1056981" y="931146"/>
                      <a:pt x="1035782" y="99703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F43B4CCF-64D4-499A-B492-D853841D6587}"/>
                  </a:ext>
                </a:extLst>
              </p:cNvPr>
              <p:cNvSpPr/>
              <p:nvPr/>
            </p:nvSpPr>
            <p:spPr>
              <a:xfrm>
                <a:off x="3943751" y="2947287"/>
                <a:ext cx="1620387" cy="2538027"/>
              </a:xfrm>
              <a:custGeom>
                <a:avLst/>
                <a:gdLst>
                  <a:gd name="connsiteX0" fmla="*/ 1429112 w 1620387"/>
                  <a:gd name="connsiteY0" fmla="*/ 4503 h 2538027"/>
                  <a:gd name="connsiteX1" fmla="*/ 1037867 w 1620387"/>
                  <a:gd name="connsiteY1" fmla="*/ 94385 h 2538027"/>
                  <a:gd name="connsiteX2" fmla="*/ 742540 w 1620387"/>
                  <a:gd name="connsiteY2" fmla="*/ 162695 h 2538027"/>
                  <a:gd name="connsiteX3" fmla="*/ 325614 w 1620387"/>
                  <a:gd name="connsiteY3" fmla="*/ 259126 h 2538027"/>
                  <a:gd name="connsiteX4" fmla="*/ 202861 w 1620387"/>
                  <a:gd name="connsiteY4" fmla="*/ 481778 h 2538027"/>
                  <a:gd name="connsiteX5" fmla="*/ 8715 w 1620387"/>
                  <a:gd name="connsiteY5" fmla="*/ 1524797 h 2538027"/>
                  <a:gd name="connsiteX6" fmla="*/ 41329 w 1620387"/>
                  <a:gd name="connsiteY6" fmla="*/ 1766196 h 2538027"/>
                  <a:gd name="connsiteX7" fmla="*/ 190662 w 1620387"/>
                  <a:gd name="connsiteY7" fmla="*/ 1883171 h 2538027"/>
                  <a:gd name="connsiteX8" fmla="*/ 233292 w 1620387"/>
                  <a:gd name="connsiteY8" fmla="*/ 2538027 h 2538027"/>
                  <a:gd name="connsiteX9" fmla="*/ 340381 w 1620387"/>
                  <a:gd name="connsiteY9" fmla="*/ 2000403 h 2538027"/>
                  <a:gd name="connsiteX10" fmla="*/ 578954 w 1620387"/>
                  <a:gd name="connsiteY10" fmla="*/ 2188257 h 2538027"/>
                  <a:gd name="connsiteX11" fmla="*/ 895725 w 1620387"/>
                  <a:gd name="connsiteY11" fmla="*/ 2436075 h 2538027"/>
                  <a:gd name="connsiteX12" fmla="*/ 1170380 w 1620387"/>
                  <a:gd name="connsiteY12" fmla="*/ 2254898 h 2538027"/>
                  <a:gd name="connsiteX13" fmla="*/ 1606951 w 1620387"/>
                  <a:gd name="connsiteY13" fmla="*/ 330390 h 2538027"/>
                  <a:gd name="connsiteX14" fmla="*/ 1429112 w 1620387"/>
                  <a:gd name="connsiteY14" fmla="*/ 4503 h 2538027"/>
                  <a:gd name="connsiteX15" fmla="*/ 447983 w 1620387"/>
                  <a:gd name="connsiteY15" fmla="*/ 1818456 h 2538027"/>
                  <a:gd name="connsiteX16" fmla="*/ 389431 w 1620387"/>
                  <a:gd name="connsiteY16" fmla="*/ 1828985 h 2538027"/>
                  <a:gd name="connsiteX17" fmla="*/ 342307 w 1620387"/>
                  <a:gd name="connsiteY17" fmla="*/ 1749631 h 2538027"/>
                  <a:gd name="connsiteX18" fmla="*/ 342307 w 1620387"/>
                  <a:gd name="connsiteY18" fmla="*/ 1637022 h 2538027"/>
                  <a:gd name="connsiteX19" fmla="*/ 383267 w 1620387"/>
                  <a:gd name="connsiteY19" fmla="*/ 1545599 h 2538027"/>
                  <a:gd name="connsiteX20" fmla="*/ 444516 w 1620387"/>
                  <a:gd name="connsiteY20" fmla="*/ 1530190 h 2538027"/>
                  <a:gd name="connsiteX21" fmla="*/ 490613 w 1620387"/>
                  <a:gd name="connsiteY21" fmla="*/ 1599913 h 2538027"/>
                  <a:gd name="connsiteX22" fmla="*/ 492153 w 1620387"/>
                  <a:gd name="connsiteY22" fmla="*/ 1722410 h 2538027"/>
                  <a:gd name="connsiteX23" fmla="*/ 447983 w 1620387"/>
                  <a:gd name="connsiteY23" fmla="*/ 1818456 h 2538027"/>
                  <a:gd name="connsiteX24" fmla="*/ 768991 w 1620387"/>
                  <a:gd name="connsiteY24" fmla="*/ 965986 h 2538027"/>
                  <a:gd name="connsiteX25" fmla="*/ 638918 w 1620387"/>
                  <a:gd name="connsiteY25" fmla="*/ 1139844 h 2538027"/>
                  <a:gd name="connsiteX26" fmla="*/ 553530 w 1620387"/>
                  <a:gd name="connsiteY26" fmla="*/ 1250528 h 2538027"/>
                  <a:gd name="connsiteX27" fmla="*/ 523740 w 1620387"/>
                  <a:gd name="connsiteY27" fmla="*/ 1340410 h 2538027"/>
                  <a:gd name="connsiteX28" fmla="*/ 516293 w 1620387"/>
                  <a:gd name="connsiteY28" fmla="*/ 1439409 h 2538027"/>
                  <a:gd name="connsiteX29" fmla="*/ 406380 w 1620387"/>
                  <a:gd name="connsiteY29" fmla="*/ 1393826 h 2538027"/>
                  <a:gd name="connsiteX30" fmla="*/ 419220 w 1620387"/>
                  <a:gd name="connsiteY30" fmla="*/ 1276465 h 2538027"/>
                  <a:gd name="connsiteX31" fmla="*/ 536709 w 1620387"/>
                  <a:gd name="connsiteY31" fmla="*/ 1028647 h 2538027"/>
                  <a:gd name="connsiteX32" fmla="*/ 621969 w 1620387"/>
                  <a:gd name="connsiteY32" fmla="*/ 910645 h 2538027"/>
                  <a:gd name="connsiteX33" fmla="*/ 661132 w 1620387"/>
                  <a:gd name="connsiteY33" fmla="*/ 798934 h 2538027"/>
                  <a:gd name="connsiteX34" fmla="*/ 659591 w 1620387"/>
                  <a:gd name="connsiteY34" fmla="*/ 688250 h 2538027"/>
                  <a:gd name="connsiteX35" fmla="*/ 608230 w 1620387"/>
                  <a:gd name="connsiteY35" fmla="*/ 645749 h 2538027"/>
                  <a:gd name="connsiteX36" fmla="*/ 441948 w 1620387"/>
                  <a:gd name="connsiteY36" fmla="*/ 766319 h 2538027"/>
                  <a:gd name="connsiteX37" fmla="*/ 493309 w 1620387"/>
                  <a:gd name="connsiteY37" fmla="*/ 503221 h 2538027"/>
                  <a:gd name="connsiteX38" fmla="*/ 674358 w 1620387"/>
                  <a:gd name="connsiteY38" fmla="*/ 397031 h 2538027"/>
                  <a:gd name="connsiteX39" fmla="*/ 827414 w 1620387"/>
                  <a:gd name="connsiteY39" fmla="*/ 476513 h 2538027"/>
                  <a:gd name="connsiteX40" fmla="*/ 836916 w 1620387"/>
                  <a:gd name="connsiteY40" fmla="*/ 764907 h 2538027"/>
                  <a:gd name="connsiteX41" fmla="*/ 769248 w 1620387"/>
                  <a:gd name="connsiteY41" fmla="*/ 965986 h 253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20387" h="2538027">
                    <a:moveTo>
                      <a:pt x="1429112" y="4503"/>
                    </a:moveTo>
                    <a:lnTo>
                      <a:pt x="1037867" y="94385"/>
                    </a:lnTo>
                    <a:lnTo>
                      <a:pt x="742540" y="162695"/>
                    </a:lnTo>
                    <a:lnTo>
                      <a:pt x="325614" y="259126"/>
                    </a:lnTo>
                    <a:cubicBezTo>
                      <a:pt x="277720" y="270169"/>
                      <a:pt x="223790" y="369938"/>
                      <a:pt x="202861" y="481778"/>
                    </a:cubicBezTo>
                    <a:cubicBezTo>
                      <a:pt x="136861" y="836774"/>
                      <a:pt x="72146" y="1184439"/>
                      <a:pt x="8715" y="1524797"/>
                    </a:cubicBezTo>
                    <a:cubicBezTo>
                      <a:pt x="-10674" y="1629061"/>
                      <a:pt x="3194" y="1736277"/>
                      <a:pt x="41329" y="1766196"/>
                    </a:cubicBezTo>
                    <a:lnTo>
                      <a:pt x="190662" y="1883171"/>
                    </a:lnTo>
                    <a:cubicBezTo>
                      <a:pt x="204183" y="2090928"/>
                      <a:pt x="218397" y="2309213"/>
                      <a:pt x="233292" y="2538027"/>
                    </a:cubicBezTo>
                    <a:cubicBezTo>
                      <a:pt x="268642" y="2360831"/>
                      <a:pt x="304338" y="2181619"/>
                      <a:pt x="340381" y="2000403"/>
                    </a:cubicBezTo>
                    <a:lnTo>
                      <a:pt x="578954" y="2188257"/>
                    </a:lnTo>
                    <a:lnTo>
                      <a:pt x="895725" y="2436075"/>
                    </a:lnTo>
                    <a:cubicBezTo>
                      <a:pt x="1001144" y="2518639"/>
                      <a:pt x="1127878" y="2441597"/>
                      <a:pt x="1170380" y="2254898"/>
                    </a:cubicBezTo>
                    <a:cubicBezTo>
                      <a:pt x="1310339" y="1638563"/>
                      <a:pt x="1455858" y="997060"/>
                      <a:pt x="1606951" y="330390"/>
                    </a:cubicBezTo>
                    <a:cubicBezTo>
                      <a:pt x="1654845" y="117626"/>
                      <a:pt x="1569842" y="-27855"/>
                      <a:pt x="1429112" y="4503"/>
                    </a:cubicBezTo>
                    <a:close/>
                    <a:moveTo>
                      <a:pt x="447983" y="1818456"/>
                    </a:moveTo>
                    <a:cubicBezTo>
                      <a:pt x="427952" y="1838230"/>
                      <a:pt x="408434" y="1841568"/>
                      <a:pt x="389431" y="1828985"/>
                    </a:cubicBezTo>
                    <a:cubicBezTo>
                      <a:pt x="365676" y="1813191"/>
                      <a:pt x="350139" y="1786740"/>
                      <a:pt x="342307" y="1749631"/>
                    </a:cubicBezTo>
                    <a:cubicBezTo>
                      <a:pt x="334602" y="1712484"/>
                      <a:pt x="334602" y="1674169"/>
                      <a:pt x="342307" y="1637022"/>
                    </a:cubicBezTo>
                    <a:cubicBezTo>
                      <a:pt x="347019" y="1603277"/>
                      <a:pt x="361220" y="1571575"/>
                      <a:pt x="383267" y="1545599"/>
                    </a:cubicBezTo>
                    <a:cubicBezTo>
                      <a:pt x="402913" y="1525311"/>
                      <a:pt x="423329" y="1519918"/>
                      <a:pt x="444516" y="1530190"/>
                    </a:cubicBezTo>
                    <a:cubicBezTo>
                      <a:pt x="465702" y="1540462"/>
                      <a:pt x="480854" y="1563447"/>
                      <a:pt x="490613" y="1599913"/>
                    </a:cubicBezTo>
                    <a:cubicBezTo>
                      <a:pt x="500615" y="1640078"/>
                      <a:pt x="501141" y="1682014"/>
                      <a:pt x="492153" y="1722410"/>
                    </a:cubicBezTo>
                    <a:cubicBezTo>
                      <a:pt x="483036" y="1766196"/>
                      <a:pt x="468270" y="1798168"/>
                      <a:pt x="447983" y="1818456"/>
                    </a:cubicBezTo>
                    <a:close/>
                    <a:moveTo>
                      <a:pt x="768991" y="965986"/>
                    </a:moveTo>
                    <a:cubicBezTo>
                      <a:pt x="734194" y="1029880"/>
                      <a:pt x="690382" y="1088432"/>
                      <a:pt x="638918" y="1139844"/>
                    </a:cubicBezTo>
                    <a:cubicBezTo>
                      <a:pt x="595004" y="1186455"/>
                      <a:pt x="567012" y="1223050"/>
                      <a:pt x="553530" y="1250528"/>
                    </a:cubicBezTo>
                    <a:cubicBezTo>
                      <a:pt x="539842" y="1279111"/>
                      <a:pt x="529827" y="1309311"/>
                      <a:pt x="523740" y="1340410"/>
                    </a:cubicBezTo>
                    <a:cubicBezTo>
                      <a:pt x="517192" y="1372973"/>
                      <a:pt x="514688" y="1406230"/>
                      <a:pt x="516293" y="1439409"/>
                    </a:cubicBezTo>
                    <a:lnTo>
                      <a:pt x="406380" y="1393826"/>
                    </a:lnTo>
                    <a:cubicBezTo>
                      <a:pt x="407407" y="1354419"/>
                      <a:pt x="411696" y="1315166"/>
                      <a:pt x="419220" y="1276465"/>
                    </a:cubicBezTo>
                    <a:cubicBezTo>
                      <a:pt x="435797" y="1184927"/>
                      <a:pt x="476334" y="1099423"/>
                      <a:pt x="536709" y="1028647"/>
                    </a:cubicBezTo>
                    <a:cubicBezTo>
                      <a:pt x="569169" y="992399"/>
                      <a:pt x="597739" y="952850"/>
                      <a:pt x="621969" y="910645"/>
                    </a:cubicBezTo>
                    <a:cubicBezTo>
                      <a:pt x="640382" y="875513"/>
                      <a:pt x="653582" y="837878"/>
                      <a:pt x="661132" y="798934"/>
                    </a:cubicBezTo>
                    <a:cubicBezTo>
                      <a:pt x="670403" y="762557"/>
                      <a:pt x="669876" y="724357"/>
                      <a:pt x="659591" y="688250"/>
                    </a:cubicBezTo>
                    <a:cubicBezTo>
                      <a:pt x="649576" y="659745"/>
                      <a:pt x="632498" y="645749"/>
                      <a:pt x="608230" y="645749"/>
                    </a:cubicBezTo>
                    <a:cubicBezTo>
                      <a:pt x="554557" y="645749"/>
                      <a:pt x="499087" y="687223"/>
                      <a:pt x="441948" y="766319"/>
                    </a:cubicBezTo>
                    <a:cubicBezTo>
                      <a:pt x="459064" y="679005"/>
                      <a:pt x="476193" y="591306"/>
                      <a:pt x="493309" y="503221"/>
                    </a:cubicBezTo>
                    <a:cubicBezTo>
                      <a:pt x="549678" y="441202"/>
                      <a:pt x="609642" y="404992"/>
                      <a:pt x="674358" y="397031"/>
                    </a:cubicBezTo>
                    <a:cubicBezTo>
                      <a:pt x="744337" y="388300"/>
                      <a:pt x="796212" y="414109"/>
                      <a:pt x="827414" y="476513"/>
                    </a:cubicBezTo>
                    <a:cubicBezTo>
                      <a:pt x="859772" y="540715"/>
                      <a:pt x="863110" y="638301"/>
                      <a:pt x="836916" y="764907"/>
                    </a:cubicBezTo>
                    <a:cubicBezTo>
                      <a:pt x="823716" y="834732"/>
                      <a:pt x="800950" y="902388"/>
                      <a:pt x="769248" y="96598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4A3C08B-3A0F-4FF8-8831-AE76C4708467}"/>
                  </a:ext>
                </a:extLst>
              </p:cNvPr>
              <p:cNvSpPr/>
              <p:nvPr/>
            </p:nvSpPr>
            <p:spPr>
              <a:xfrm>
                <a:off x="6171523" y="3288569"/>
                <a:ext cx="2424112" cy="2423377"/>
              </a:xfrm>
              <a:custGeom>
                <a:avLst/>
                <a:gdLst>
                  <a:gd name="connsiteX0" fmla="*/ 1935046 w 2424112"/>
                  <a:gd name="connsiteY0" fmla="*/ 144476 h 2423377"/>
                  <a:gd name="connsiteX1" fmla="*/ 1167323 w 2424112"/>
                  <a:gd name="connsiteY1" fmla="*/ 78220 h 2423377"/>
                  <a:gd name="connsiteX2" fmla="*/ 275948 w 2424112"/>
                  <a:gd name="connsiteY2" fmla="*/ 1178 h 2423377"/>
                  <a:gd name="connsiteX3" fmla="*/ 11565 w 2424112"/>
                  <a:gd name="connsiteY3" fmla="*/ 192114 h 2423377"/>
                  <a:gd name="connsiteX4" fmla="*/ 6172 w 2424112"/>
                  <a:gd name="connsiteY4" fmla="*/ 817052 h 2423377"/>
                  <a:gd name="connsiteX5" fmla="*/ 9 w 2424112"/>
                  <a:gd name="connsiteY5" fmla="*/ 1537009 h 2423377"/>
                  <a:gd name="connsiteX6" fmla="*/ 315367 w 2424112"/>
                  <a:gd name="connsiteY6" fmla="*/ 1815131 h 2423377"/>
                  <a:gd name="connsiteX7" fmla="*/ 876490 w 2424112"/>
                  <a:gd name="connsiteY7" fmla="*/ 1778408 h 2423377"/>
                  <a:gd name="connsiteX8" fmla="*/ 1381114 w 2424112"/>
                  <a:gd name="connsiteY8" fmla="*/ 2423377 h 2423377"/>
                  <a:gd name="connsiteX9" fmla="*/ 1302532 w 2424112"/>
                  <a:gd name="connsiteY9" fmla="*/ 1750416 h 2423377"/>
                  <a:gd name="connsiteX10" fmla="*/ 2259522 w 2424112"/>
                  <a:gd name="connsiteY10" fmla="*/ 1687626 h 2423377"/>
                  <a:gd name="connsiteX11" fmla="*/ 2417201 w 2424112"/>
                  <a:gd name="connsiteY11" fmla="*/ 1437497 h 2423377"/>
                  <a:gd name="connsiteX12" fmla="*/ 2283405 w 2424112"/>
                  <a:gd name="connsiteY12" fmla="*/ 857371 h 2423377"/>
                  <a:gd name="connsiteX13" fmla="*/ 2164118 w 2424112"/>
                  <a:gd name="connsiteY13" fmla="*/ 340419 h 2423377"/>
                  <a:gd name="connsiteX14" fmla="*/ 1935046 w 2424112"/>
                  <a:gd name="connsiteY14" fmla="*/ 144476 h 2423377"/>
                  <a:gd name="connsiteX15" fmla="*/ 1415783 w 2424112"/>
                  <a:gd name="connsiteY15" fmla="*/ 1494251 h 2423377"/>
                  <a:gd name="connsiteX16" fmla="*/ 1309466 w 2424112"/>
                  <a:gd name="connsiteY16" fmla="*/ 1545612 h 2423377"/>
                  <a:gd name="connsiteX17" fmla="*/ 1168222 w 2424112"/>
                  <a:gd name="connsiteY17" fmla="*/ 1504010 h 2423377"/>
                  <a:gd name="connsiteX18" fmla="*/ 1105690 w 2424112"/>
                  <a:gd name="connsiteY18" fmla="*/ 1393712 h 2423377"/>
                  <a:gd name="connsiteX19" fmla="*/ 1145366 w 2424112"/>
                  <a:gd name="connsiteY19" fmla="*/ 1281230 h 2423377"/>
                  <a:gd name="connsiteX20" fmla="*/ 1262470 w 2424112"/>
                  <a:gd name="connsiteY20" fmla="*/ 1235904 h 2423377"/>
                  <a:gd name="connsiteX21" fmla="*/ 1383939 w 2424112"/>
                  <a:gd name="connsiteY21" fmla="*/ 1275966 h 2423377"/>
                  <a:gd name="connsiteX22" fmla="*/ 1446472 w 2424112"/>
                  <a:gd name="connsiteY22" fmla="*/ 1382669 h 2423377"/>
                  <a:gd name="connsiteX23" fmla="*/ 1415783 w 2424112"/>
                  <a:gd name="connsiteY23" fmla="*/ 1494251 h 2423377"/>
                  <a:gd name="connsiteX24" fmla="*/ 1544957 w 2424112"/>
                  <a:gd name="connsiteY24" fmla="*/ 691346 h 2423377"/>
                  <a:gd name="connsiteX25" fmla="*/ 1422845 w 2424112"/>
                  <a:gd name="connsiteY25" fmla="*/ 840422 h 2423377"/>
                  <a:gd name="connsiteX26" fmla="*/ 1329368 w 2424112"/>
                  <a:gd name="connsiteY26" fmla="*/ 949436 h 2423377"/>
                  <a:gd name="connsiteX27" fmla="*/ 1319224 w 2424112"/>
                  <a:gd name="connsiteY27" fmla="*/ 1035466 h 2423377"/>
                  <a:gd name="connsiteX28" fmla="*/ 1353636 w 2424112"/>
                  <a:gd name="connsiteY28" fmla="*/ 1123808 h 2423377"/>
                  <a:gd name="connsiteX29" fmla="*/ 1115834 w 2424112"/>
                  <a:gd name="connsiteY29" fmla="*/ 1125862 h 2423377"/>
                  <a:gd name="connsiteX30" fmla="*/ 1082320 w 2424112"/>
                  <a:gd name="connsiteY30" fmla="*/ 1010299 h 2423377"/>
                  <a:gd name="connsiteX31" fmla="*/ 1193903 w 2424112"/>
                  <a:gd name="connsiteY31" fmla="*/ 762224 h 2423377"/>
                  <a:gd name="connsiteX32" fmla="*/ 1292388 w 2424112"/>
                  <a:gd name="connsiteY32" fmla="*/ 655906 h 2423377"/>
                  <a:gd name="connsiteX33" fmla="*/ 1308824 w 2424112"/>
                  <a:gd name="connsiteY33" fmla="*/ 564868 h 2423377"/>
                  <a:gd name="connsiteX34" fmla="*/ 1257462 w 2424112"/>
                  <a:gd name="connsiteY34" fmla="*/ 475885 h 2423377"/>
                  <a:gd name="connsiteX35" fmla="*/ 1148063 w 2424112"/>
                  <a:gd name="connsiteY35" fmla="*/ 437364 h 2423377"/>
                  <a:gd name="connsiteX36" fmla="*/ 866731 w 2424112"/>
                  <a:gd name="connsiteY36" fmla="*/ 530970 h 2423377"/>
                  <a:gd name="connsiteX37" fmla="*/ 846828 w 2424112"/>
                  <a:gd name="connsiteY37" fmla="*/ 295607 h 2423377"/>
                  <a:gd name="connsiteX38" fmla="*/ 1154996 w 2424112"/>
                  <a:gd name="connsiteY38" fmla="*/ 244245 h 2423377"/>
                  <a:gd name="connsiteX39" fmla="*/ 1432604 w 2424112"/>
                  <a:gd name="connsiteY39" fmla="*/ 333229 h 2423377"/>
                  <a:gd name="connsiteX40" fmla="*/ 1561008 w 2424112"/>
                  <a:gd name="connsiteY40" fmla="*/ 543040 h 2423377"/>
                  <a:gd name="connsiteX41" fmla="*/ 1544957 w 2424112"/>
                  <a:gd name="connsiteY41" fmla="*/ 691346 h 24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424112" h="2423377">
                    <a:moveTo>
                      <a:pt x="1935046" y="144476"/>
                    </a:moveTo>
                    <a:lnTo>
                      <a:pt x="1167323" y="78220"/>
                    </a:lnTo>
                    <a:lnTo>
                      <a:pt x="275948" y="1178"/>
                    </a:lnTo>
                    <a:cubicBezTo>
                      <a:pt x="132392" y="-11020"/>
                      <a:pt x="12721" y="72827"/>
                      <a:pt x="11565" y="192114"/>
                    </a:cubicBezTo>
                    <a:cubicBezTo>
                      <a:pt x="9767" y="391049"/>
                      <a:pt x="7970" y="599370"/>
                      <a:pt x="6172" y="817052"/>
                    </a:cubicBezTo>
                    <a:cubicBezTo>
                      <a:pt x="4207" y="1045443"/>
                      <a:pt x="2153" y="1285429"/>
                      <a:pt x="9" y="1537009"/>
                    </a:cubicBezTo>
                    <a:cubicBezTo>
                      <a:pt x="-1275" y="1700082"/>
                      <a:pt x="141252" y="1826430"/>
                      <a:pt x="315367" y="1815131"/>
                    </a:cubicBezTo>
                    <a:lnTo>
                      <a:pt x="876490" y="1778408"/>
                    </a:lnTo>
                    <a:lnTo>
                      <a:pt x="1381114" y="2423377"/>
                    </a:lnTo>
                    <a:cubicBezTo>
                      <a:pt x="1353803" y="2189594"/>
                      <a:pt x="1327609" y="1965273"/>
                      <a:pt x="1302532" y="1750416"/>
                    </a:cubicBezTo>
                    <a:lnTo>
                      <a:pt x="2259522" y="1687626"/>
                    </a:lnTo>
                    <a:cubicBezTo>
                      <a:pt x="2377909" y="1679665"/>
                      <a:pt x="2446990" y="1566671"/>
                      <a:pt x="2417201" y="1437497"/>
                    </a:cubicBezTo>
                    <a:cubicBezTo>
                      <a:pt x="2370886" y="1236418"/>
                      <a:pt x="2326291" y="1043042"/>
                      <a:pt x="2283405" y="857371"/>
                    </a:cubicBezTo>
                    <a:cubicBezTo>
                      <a:pt x="2242148" y="678467"/>
                      <a:pt x="2202382" y="506149"/>
                      <a:pt x="2164118" y="340419"/>
                    </a:cubicBezTo>
                    <a:cubicBezTo>
                      <a:pt x="2140235" y="240265"/>
                      <a:pt x="2039053" y="153593"/>
                      <a:pt x="1935046" y="144476"/>
                    </a:cubicBezTo>
                    <a:close/>
                    <a:moveTo>
                      <a:pt x="1415783" y="1494251"/>
                    </a:moveTo>
                    <a:cubicBezTo>
                      <a:pt x="1389473" y="1525980"/>
                      <a:pt x="1350670" y="1544714"/>
                      <a:pt x="1309466" y="1545612"/>
                    </a:cubicBezTo>
                    <a:cubicBezTo>
                      <a:pt x="1258823" y="1550068"/>
                      <a:pt x="1208373" y="1535199"/>
                      <a:pt x="1168222" y="1504010"/>
                    </a:cubicBezTo>
                    <a:cubicBezTo>
                      <a:pt x="1133040" y="1477456"/>
                      <a:pt x="1110415" y="1437536"/>
                      <a:pt x="1105690" y="1393712"/>
                    </a:cubicBezTo>
                    <a:cubicBezTo>
                      <a:pt x="1099937" y="1352006"/>
                      <a:pt x="1114716" y="1310095"/>
                      <a:pt x="1145366" y="1281230"/>
                    </a:cubicBezTo>
                    <a:cubicBezTo>
                      <a:pt x="1177018" y="1251453"/>
                      <a:pt x="1219018" y="1235198"/>
                      <a:pt x="1262470" y="1235904"/>
                    </a:cubicBezTo>
                    <a:cubicBezTo>
                      <a:pt x="1306397" y="1234620"/>
                      <a:pt x="1349386" y="1248795"/>
                      <a:pt x="1383939" y="1275966"/>
                    </a:cubicBezTo>
                    <a:cubicBezTo>
                      <a:pt x="1418531" y="1301454"/>
                      <a:pt x="1441143" y="1340026"/>
                      <a:pt x="1446472" y="1382669"/>
                    </a:cubicBezTo>
                    <a:cubicBezTo>
                      <a:pt x="1453200" y="1422564"/>
                      <a:pt x="1441978" y="1463409"/>
                      <a:pt x="1415783" y="1494251"/>
                    </a:cubicBezTo>
                    <a:close/>
                    <a:moveTo>
                      <a:pt x="1544957" y="691346"/>
                    </a:moveTo>
                    <a:cubicBezTo>
                      <a:pt x="1526082" y="736415"/>
                      <a:pt x="1485763" y="785850"/>
                      <a:pt x="1422845" y="840422"/>
                    </a:cubicBezTo>
                    <a:cubicBezTo>
                      <a:pt x="1371484" y="886390"/>
                      <a:pt x="1340026" y="922985"/>
                      <a:pt x="1329368" y="949436"/>
                    </a:cubicBezTo>
                    <a:cubicBezTo>
                      <a:pt x="1318672" y="976773"/>
                      <a:pt x="1315167" y="1006396"/>
                      <a:pt x="1319224" y="1035466"/>
                    </a:cubicBezTo>
                    <a:cubicBezTo>
                      <a:pt x="1323654" y="1067195"/>
                      <a:pt x="1335429" y="1097447"/>
                      <a:pt x="1353636" y="1123808"/>
                    </a:cubicBezTo>
                    <a:lnTo>
                      <a:pt x="1115834" y="1125862"/>
                    </a:lnTo>
                    <a:cubicBezTo>
                      <a:pt x="1097934" y="1089614"/>
                      <a:pt x="1086596" y="1050489"/>
                      <a:pt x="1082320" y="1010299"/>
                    </a:cubicBezTo>
                    <a:cubicBezTo>
                      <a:pt x="1072690" y="915538"/>
                      <a:pt x="1110569" y="832846"/>
                      <a:pt x="1193903" y="762224"/>
                    </a:cubicBezTo>
                    <a:cubicBezTo>
                      <a:pt x="1244237" y="719466"/>
                      <a:pt x="1276851" y="684155"/>
                      <a:pt x="1292388" y="655906"/>
                    </a:cubicBezTo>
                    <a:cubicBezTo>
                      <a:pt x="1307706" y="628184"/>
                      <a:pt x="1313484" y="596199"/>
                      <a:pt x="1308824" y="564868"/>
                    </a:cubicBezTo>
                    <a:cubicBezTo>
                      <a:pt x="1304329" y="529519"/>
                      <a:pt x="1285814" y="497456"/>
                      <a:pt x="1257462" y="475885"/>
                    </a:cubicBezTo>
                    <a:cubicBezTo>
                      <a:pt x="1226016" y="451758"/>
                      <a:pt x="1187688" y="438263"/>
                      <a:pt x="1148063" y="437364"/>
                    </a:cubicBezTo>
                    <a:cubicBezTo>
                      <a:pt x="1045776" y="431547"/>
                      <a:pt x="945134" y="465035"/>
                      <a:pt x="866731" y="530970"/>
                    </a:cubicBezTo>
                    <a:cubicBezTo>
                      <a:pt x="859964" y="451270"/>
                      <a:pt x="853338" y="372815"/>
                      <a:pt x="846828" y="295607"/>
                    </a:cubicBezTo>
                    <a:cubicBezTo>
                      <a:pt x="936711" y="253105"/>
                      <a:pt x="1039433" y="236413"/>
                      <a:pt x="1154996" y="244245"/>
                    </a:cubicBezTo>
                    <a:cubicBezTo>
                      <a:pt x="1270559" y="252078"/>
                      <a:pt x="1361341" y="281996"/>
                      <a:pt x="1432604" y="333229"/>
                    </a:cubicBezTo>
                    <a:cubicBezTo>
                      <a:pt x="1502764" y="382227"/>
                      <a:pt x="1549297" y="458268"/>
                      <a:pt x="1561008" y="543040"/>
                    </a:cubicBezTo>
                    <a:cubicBezTo>
                      <a:pt x="1569829" y="593001"/>
                      <a:pt x="1564269" y="644427"/>
                      <a:pt x="1544957" y="69134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D497470-F3E4-4337-8601-2AC777A5802B}"/>
                  </a:ext>
                </a:extLst>
              </p:cNvPr>
              <p:cNvSpPr/>
              <p:nvPr/>
            </p:nvSpPr>
            <p:spPr>
              <a:xfrm>
                <a:off x="4622662" y="4121919"/>
                <a:ext cx="2732807" cy="2287875"/>
              </a:xfrm>
              <a:custGeom>
                <a:avLst/>
                <a:gdLst>
                  <a:gd name="connsiteX0" fmla="*/ 2462716 w 2732807"/>
                  <a:gd name="connsiteY0" fmla="*/ 830789 h 2287875"/>
                  <a:gd name="connsiteX1" fmla="*/ 1789369 w 2732807"/>
                  <a:gd name="connsiteY1" fmla="*/ 589134 h 2287875"/>
                  <a:gd name="connsiteX2" fmla="*/ 1192679 w 2732807"/>
                  <a:gd name="connsiteY2" fmla="*/ 374957 h 2287875"/>
                  <a:gd name="connsiteX3" fmla="*/ 182145 w 2732807"/>
                  <a:gd name="connsiteY3" fmla="*/ 12347 h 2287875"/>
                  <a:gd name="connsiteX4" fmla="*/ 7517 w 2732807"/>
                  <a:gd name="connsiteY4" fmla="*/ 208290 h 2287875"/>
                  <a:gd name="connsiteX5" fmla="*/ 138488 w 2732807"/>
                  <a:gd name="connsiteY5" fmla="*/ 812684 h 2287875"/>
                  <a:gd name="connsiteX6" fmla="*/ 237486 w 2732807"/>
                  <a:gd name="connsiteY6" fmla="*/ 1269029 h 2287875"/>
                  <a:gd name="connsiteX7" fmla="*/ 432788 w 2732807"/>
                  <a:gd name="connsiteY7" fmla="*/ 1496560 h 2287875"/>
                  <a:gd name="connsiteX8" fmla="*/ 761757 w 2732807"/>
                  <a:gd name="connsiteY8" fmla="*/ 1664896 h 2287875"/>
                  <a:gd name="connsiteX9" fmla="*/ 1042319 w 2732807"/>
                  <a:gd name="connsiteY9" fmla="*/ 2085160 h 2287875"/>
                  <a:gd name="connsiteX10" fmla="*/ 1052847 w 2732807"/>
                  <a:gd name="connsiteY10" fmla="*/ 1813716 h 2287875"/>
                  <a:gd name="connsiteX11" fmla="*/ 1886057 w 2732807"/>
                  <a:gd name="connsiteY11" fmla="*/ 2240271 h 2287875"/>
                  <a:gd name="connsiteX12" fmla="*/ 2181384 w 2732807"/>
                  <a:gd name="connsiteY12" fmla="*/ 2235778 h 2287875"/>
                  <a:gd name="connsiteX13" fmla="*/ 2397872 w 2732807"/>
                  <a:gd name="connsiteY13" fmla="*/ 1832206 h 2287875"/>
                  <a:gd name="connsiteX14" fmla="*/ 2706040 w 2732807"/>
                  <a:gd name="connsiteY14" fmla="*/ 1256959 h 2287875"/>
                  <a:gd name="connsiteX15" fmla="*/ 2462716 w 2732807"/>
                  <a:gd name="connsiteY15" fmla="*/ 830789 h 2287875"/>
                  <a:gd name="connsiteX16" fmla="*/ 1172905 w 2732807"/>
                  <a:gd name="connsiteY16" fmla="*/ 1743222 h 2287875"/>
                  <a:gd name="connsiteX17" fmla="*/ 1081353 w 2732807"/>
                  <a:gd name="connsiteY17" fmla="*/ 1723063 h 2287875"/>
                  <a:gd name="connsiteX18" fmla="*/ 977732 w 2732807"/>
                  <a:gd name="connsiteY18" fmla="*/ 1645251 h 2287875"/>
                  <a:gd name="connsiteX19" fmla="*/ 939211 w 2732807"/>
                  <a:gd name="connsiteY19" fmla="*/ 1562688 h 2287875"/>
                  <a:gd name="connsiteX20" fmla="*/ 979144 w 2732807"/>
                  <a:gd name="connsiteY20" fmla="*/ 1515371 h 2287875"/>
                  <a:gd name="connsiteX21" fmla="*/ 979914 w 2732807"/>
                  <a:gd name="connsiteY21" fmla="*/ 1515307 h 2287875"/>
                  <a:gd name="connsiteX22" fmla="*/ 1081738 w 2732807"/>
                  <a:gd name="connsiteY22" fmla="*/ 1536878 h 2287875"/>
                  <a:gd name="connsiteX23" fmla="*/ 1180609 w 2732807"/>
                  <a:gd name="connsiteY23" fmla="*/ 1612637 h 2287875"/>
                  <a:gd name="connsiteX24" fmla="*/ 1216947 w 2732807"/>
                  <a:gd name="connsiteY24" fmla="*/ 1699180 h 2287875"/>
                  <a:gd name="connsiteX25" fmla="*/ 1172905 w 2732807"/>
                  <a:gd name="connsiteY25" fmla="*/ 1743222 h 2287875"/>
                  <a:gd name="connsiteX26" fmla="*/ 1486337 w 2732807"/>
                  <a:gd name="connsiteY26" fmla="*/ 1271212 h 2287875"/>
                  <a:gd name="connsiteX27" fmla="*/ 1305160 w 2732807"/>
                  <a:gd name="connsiteY27" fmla="*/ 1337982 h 2287875"/>
                  <a:gd name="connsiteX28" fmla="*/ 1187029 w 2732807"/>
                  <a:gd name="connsiteY28" fmla="*/ 1378301 h 2287875"/>
                  <a:gd name="connsiteX29" fmla="*/ 1161990 w 2732807"/>
                  <a:gd name="connsiteY29" fmla="*/ 1434284 h 2287875"/>
                  <a:gd name="connsiteX30" fmla="*/ 1178811 w 2732807"/>
                  <a:gd name="connsiteY30" fmla="*/ 1507731 h 2287875"/>
                  <a:gd name="connsiteX31" fmla="*/ 969642 w 2732807"/>
                  <a:gd name="connsiteY31" fmla="*/ 1408604 h 2287875"/>
                  <a:gd name="connsiteX32" fmla="*/ 951794 w 2732807"/>
                  <a:gd name="connsiteY32" fmla="*/ 1317822 h 2287875"/>
                  <a:gd name="connsiteX33" fmla="*/ 1085334 w 2732807"/>
                  <a:gd name="connsiteY33" fmla="*/ 1173626 h 2287875"/>
                  <a:gd name="connsiteX34" fmla="*/ 1207445 w 2732807"/>
                  <a:gd name="connsiteY34" fmla="*/ 1122264 h 2287875"/>
                  <a:gd name="connsiteX35" fmla="*/ 1246736 w 2732807"/>
                  <a:gd name="connsiteY35" fmla="*/ 1042654 h 2287875"/>
                  <a:gd name="connsiteX36" fmla="*/ 1208215 w 2732807"/>
                  <a:gd name="connsiteY36" fmla="*/ 928375 h 2287875"/>
                  <a:gd name="connsiteX37" fmla="*/ 1090085 w 2732807"/>
                  <a:gd name="connsiteY37" fmla="*/ 840419 h 2287875"/>
                  <a:gd name="connsiteX38" fmla="*/ 786796 w 2732807"/>
                  <a:gd name="connsiteY38" fmla="*/ 831559 h 2287875"/>
                  <a:gd name="connsiteX39" fmla="*/ 775240 w 2732807"/>
                  <a:gd name="connsiteY39" fmla="*/ 564481 h 2287875"/>
                  <a:gd name="connsiteX40" fmla="*/ 1134769 w 2732807"/>
                  <a:gd name="connsiteY40" fmla="*/ 610064 h 2287875"/>
                  <a:gd name="connsiteX41" fmla="*/ 1472726 w 2732807"/>
                  <a:gd name="connsiteY41" fmla="*/ 840034 h 2287875"/>
                  <a:gd name="connsiteX42" fmla="*/ 1560169 w 2732807"/>
                  <a:gd name="connsiteY42" fmla="*/ 1137159 h 2287875"/>
                  <a:gd name="connsiteX43" fmla="*/ 1486337 w 2732807"/>
                  <a:gd name="connsiteY43" fmla="*/ 1271212 h 22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732807" h="2287875">
                    <a:moveTo>
                      <a:pt x="2462716" y="830789"/>
                    </a:moveTo>
                    <a:lnTo>
                      <a:pt x="1789369" y="589134"/>
                    </a:lnTo>
                    <a:lnTo>
                      <a:pt x="1192679" y="374957"/>
                    </a:lnTo>
                    <a:lnTo>
                      <a:pt x="182145" y="12347"/>
                    </a:lnTo>
                    <a:cubicBezTo>
                      <a:pt x="50531" y="-34778"/>
                      <a:pt x="-24970" y="57801"/>
                      <a:pt x="7517" y="208290"/>
                    </a:cubicBezTo>
                    <a:lnTo>
                      <a:pt x="138488" y="812684"/>
                    </a:lnTo>
                    <a:lnTo>
                      <a:pt x="237486" y="1269029"/>
                    </a:lnTo>
                    <a:cubicBezTo>
                      <a:pt x="255078" y="1349923"/>
                      <a:pt x="341365" y="1449821"/>
                      <a:pt x="432788" y="1496560"/>
                    </a:cubicBezTo>
                    <a:lnTo>
                      <a:pt x="761757" y="1664896"/>
                    </a:lnTo>
                    <a:lnTo>
                      <a:pt x="1042319" y="2085160"/>
                    </a:lnTo>
                    <a:cubicBezTo>
                      <a:pt x="1045529" y="2000928"/>
                      <a:pt x="1049124" y="1910660"/>
                      <a:pt x="1052847" y="1813716"/>
                    </a:cubicBezTo>
                    <a:lnTo>
                      <a:pt x="1886057" y="2240271"/>
                    </a:lnTo>
                    <a:cubicBezTo>
                      <a:pt x="2011635" y="2304473"/>
                      <a:pt x="2143890" y="2304473"/>
                      <a:pt x="2181384" y="2235778"/>
                    </a:cubicBezTo>
                    <a:lnTo>
                      <a:pt x="2397872" y="1832206"/>
                    </a:lnTo>
                    <a:lnTo>
                      <a:pt x="2706040" y="1256959"/>
                    </a:lnTo>
                    <a:cubicBezTo>
                      <a:pt x="2787063" y="1105829"/>
                      <a:pt x="2677920" y="908088"/>
                      <a:pt x="2462716" y="830789"/>
                    </a:cubicBezTo>
                    <a:close/>
                    <a:moveTo>
                      <a:pt x="1172905" y="1743222"/>
                    </a:moveTo>
                    <a:cubicBezTo>
                      <a:pt x="1141048" y="1746060"/>
                      <a:pt x="1109076" y="1739024"/>
                      <a:pt x="1081353" y="1723063"/>
                    </a:cubicBezTo>
                    <a:cubicBezTo>
                      <a:pt x="1041895" y="1704406"/>
                      <a:pt x="1006648" y="1677942"/>
                      <a:pt x="977732" y="1645251"/>
                    </a:cubicBezTo>
                    <a:cubicBezTo>
                      <a:pt x="952051" y="1614948"/>
                      <a:pt x="939211" y="1587431"/>
                      <a:pt x="939211" y="1562688"/>
                    </a:cubicBezTo>
                    <a:cubicBezTo>
                      <a:pt x="937169" y="1538586"/>
                      <a:pt x="955055" y="1517400"/>
                      <a:pt x="979144" y="1515371"/>
                    </a:cubicBezTo>
                    <a:cubicBezTo>
                      <a:pt x="979401" y="1515345"/>
                      <a:pt x="979658" y="1515320"/>
                      <a:pt x="979914" y="1515307"/>
                    </a:cubicBezTo>
                    <a:cubicBezTo>
                      <a:pt x="1007778" y="1510556"/>
                      <a:pt x="1041676" y="1517618"/>
                      <a:pt x="1081738" y="1536878"/>
                    </a:cubicBezTo>
                    <a:cubicBezTo>
                      <a:pt x="1119630" y="1554932"/>
                      <a:pt x="1153310" y="1580741"/>
                      <a:pt x="1180609" y="1612637"/>
                    </a:cubicBezTo>
                    <a:cubicBezTo>
                      <a:pt x="1207317" y="1644134"/>
                      <a:pt x="1219425" y="1672986"/>
                      <a:pt x="1216947" y="1699180"/>
                    </a:cubicBezTo>
                    <a:cubicBezTo>
                      <a:pt x="1215907" y="1723063"/>
                      <a:pt x="1196788" y="1742182"/>
                      <a:pt x="1172905" y="1743222"/>
                    </a:cubicBezTo>
                    <a:close/>
                    <a:moveTo>
                      <a:pt x="1486337" y="1271212"/>
                    </a:moveTo>
                    <a:cubicBezTo>
                      <a:pt x="1449100" y="1301387"/>
                      <a:pt x="1388109" y="1323472"/>
                      <a:pt x="1305160" y="1337982"/>
                    </a:cubicBezTo>
                    <a:cubicBezTo>
                      <a:pt x="1240959" y="1350180"/>
                      <a:pt x="1202438" y="1363662"/>
                      <a:pt x="1187029" y="1378301"/>
                    </a:cubicBezTo>
                    <a:cubicBezTo>
                      <a:pt x="1171787" y="1393041"/>
                      <a:pt x="1162812" y="1413098"/>
                      <a:pt x="1161990" y="1434284"/>
                    </a:cubicBezTo>
                    <a:cubicBezTo>
                      <a:pt x="1161233" y="1459798"/>
                      <a:pt x="1167024" y="1485093"/>
                      <a:pt x="1178811" y="1507731"/>
                    </a:cubicBezTo>
                    <a:lnTo>
                      <a:pt x="969642" y="1408604"/>
                    </a:lnTo>
                    <a:cubicBezTo>
                      <a:pt x="958214" y="1379687"/>
                      <a:pt x="952167" y="1348922"/>
                      <a:pt x="951794" y="1317822"/>
                    </a:cubicBezTo>
                    <a:cubicBezTo>
                      <a:pt x="951794" y="1245275"/>
                      <a:pt x="995194" y="1196738"/>
                      <a:pt x="1085334" y="1173626"/>
                    </a:cubicBezTo>
                    <a:cubicBezTo>
                      <a:pt x="1143629" y="1158474"/>
                      <a:pt x="1184718" y="1141268"/>
                      <a:pt x="1207445" y="1122264"/>
                    </a:cubicBezTo>
                    <a:cubicBezTo>
                      <a:pt x="1231033" y="1102336"/>
                      <a:pt x="1245260" y="1073497"/>
                      <a:pt x="1246736" y="1042654"/>
                    </a:cubicBezTo>
                    <a:cubicBezTo>
                      <a:pt x="1249947" y="1004775"/>
                      <a:pt x="1237106" y="966640"/>
                      <a:pt x="1208215" y="928375"/>
                    </a:cubicBezTo>
                    <a:cubicBezTo>
                      <a:pt x="1177399" y="889033"/>
                      <a:pt x="1136605" y="858665"/>
                      <a:pt x="1090085" y="840419"/>
                    </a:cubicBezTo>
                    <a:cubicBezTo>
                      <a:pt x="977218" y="794066"/>
                      <a:pt x="875394" y="792139"/>
                      <a:pt x="786796" y="831559"/>
                    </a:cubicBezTo>
                    <a:cubicBezTo>
                      <a:pt x="783034" y="746646"/>
                      <a:pt x="779182" y="657611"/>
                      <a:pt x="775240" y="564481"/>
                    </a:cubicBezTo>
                    <a:cubicBezTo>
                      <a:pt x="875522" y="542010"/>
                      <a:pt x="995965" y="556520"/>
                      <a:pt x="1134769" y="610064"/>
                    </a:cubicBezTo>
                    <a:cubicBezTo>
                      <a:pt x="1280121" y="666048"/>
                      <a:pt x="1394144" y="743603"/>
                      <a:pt x="1472726" y="840034"/>
                    </a:cubicBezTo>
                    <a:cubicBezTo>
                      <a:pt x="1551309" y="936465"/>
                      <a:pt x="1578530" y="1035207"/>
                      <a:pt x="1560169" y="1137159"/>
                    </a:cubicBezTo>
                    <a:cubicBezTo>
                      <a:pt x="1552940" y="1189419"/>
                      <a:pt x="1526643" y="1237173"/>
                      <a:pt x="1486337" y="1271212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3136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Calculated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61498"/>
              </p:ext>
            </p:extLst>
          </p:nvPr>
        </p:nvGraphicFramePr>
        <p:xfrm>
          <a:off x="223220" y="2739311"/>
          <a:ext cx="11810771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4928638"/>
                    </a:ext>
                  </a:extLst>
                </a:gridCol>
              </a:tblGrid>
              <a:tr h="264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$20,147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$13,055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922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$3,351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$7,032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$11,376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10037379" y="2739311"/>
            <a:ext cx="1004869" cy="2346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210437951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97711" y="2618401"/>
          <a:ext cx="10337146" cy="3449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648500794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783868164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973697463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530215371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313088722"/>
                    </a:ext>
                  </a:extLst>
                </a:gridCol>
              </a:tblGrid>
              <a:tr h="5232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 Housing Units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Age-Restricted Units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Housing Units Used in SGR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4555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% Change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65,422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68,722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15,717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49,705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68,643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286,503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252,105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55,426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2,652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231,077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249,453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174,697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138,252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20,810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153,887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129,231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188895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133,805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145,537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9,224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9,809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124,581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135,728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60,260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27,073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60,259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687,516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664,876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101,193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21,562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586,323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643,314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542368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6897" y="2607890"/>
          <a:ext cx="658368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4612264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30215371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Number of Students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4555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% Change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6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7,816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52,244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38,444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188895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43,266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18,945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160,715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728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Maximum Allowable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74899"/>
              </p:ext>
            </p:extLst>
          </p:nvPr>
        </p:nvGraphicFramePr>
        <p:xfrm>
          <a:off x="292394" y="2845990"/>
          <a:ext cx="11367686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0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5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3708545896"/>
                    </a:ext>
                  </a:extLst>
                </a:gridCol>
              </a:tblGrid>
              <a:tr h="34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Maximum Allowable*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4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$8,322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$16,755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/>
                        <a:t>$13,055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$9,095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9375228" y="2845991"/>
            <a:ext cx="1156138" cy="2560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A3D6-F4D1-4799-BC59-165E240B9774}"/>
              </a:ext>
            </a:extLst>
          </p:cNvPr>
          <p:cNvSpPr txBox="1"/>
          <p:nvPr/>
        </p:nvSpPr>
        <p:spPr>
          <a:xfrm>
            <a:off x="292394" y="5518436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4578081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13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/>
              <a:t>Next Steps</a:t>
            </a:r>
          </a:p>
        </p:txBody>
      </p:sp>
      <p:pic>
        <p:nvPicPr>
          <p:cNvPr id="7" name="Picture 6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61792106-BC94-42F4-AFF9-3CC28F71F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93393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Technical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 Fee Components</a:t>
            </a:r>
          </a:p>
          <a:p>
            <a:pPr lvl="1"/>
            <a:r>
              <a:rPr lang="en-US" dirty="0"/>
              <a:t>Inventory</a:t>
            </a:r>
          </a:p>
          <a:p>
            <a:pPr lvl="1"/>
            <a:r>
              <a:rPr lang="en-US" dirty="0"/>
              <a:t>Level of Service</a:t>
            </a:r>
          </a:p>
          <a:p>
            <a:pPr lvl="1"/>
            <a:r>
              <a:rPr lang="en-US" dirty="0"/>
              <a:t>Cost Component</a:t>
            </a:r>
          </a:p>
          <a:p>
            <a:pPr lvl="1"/>
            <a:r>
              <a:rPr lang="en-US" dirty="0"/>
              <a:t>Credit Component</a:t>
            </a:r>
          </a:p>
          <a:p>
            <a:pPr lvl="1"/>
            <a:r>
              <a:rPr lang="en-US" dirty="0"/>
              <a:t>Net Impact Cost</a:t>
            </a:r>
          </a:p>
          <a:p>
            <a:pPr lvl="1"/>
            <a:r>
              <a:rPr lang="en-US" dirty="0"/>
              <a:t>Calculated Fee</a:t>
            </a:r>
          </a:p>
          <a:p>
            <a:pPr lvl="1"/>
            <a:r>
              <a:rPr lang="en-US" dirty="0"/>
              <a:t>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A wooden bridge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A38360CF-5C7F-4D0C-8539-72B19AC10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62" y="2514600"/>
            <a:ext cx="4550728" cy="30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60298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9EB4C6-7A31-4DAF-A953-6044E3788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16486" b="371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Public </a:t>
            </a:r>
            <a:br>
              <a:rPr lang="en-US" sz="6000" dirty="0">
                <a:solidFill>
                  <a:srgbClr val="FFFFFF"/>
                </a:solidFill>
                <a:latin typeface="+mj-lt"/>
              </a:rPr>
            </a:br>
            <a:r>
              <a:rPr lang="en-US" sz="6000" dirty="0">
                <a:solidFill>
                  <a:srgbClr val="FFFFFF"/>
                </a:solidFill>
                <a:latin typeface="+mj-lt"/>
              </a:rPr>
              <a:t>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85223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General Government Buildings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≈6.5 M total square feet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Office &amp; administrative:  2.1 M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Courthouse:  954,000 sf 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Jail:  1.3 M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Industrial:  464,000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Industrial support:  1.7 M sf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≈620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$248 </a:t>
            </a:r>
            <a:r>
              <a:rPr lang="en-US" sz="2800" dirty="0"/>
              <a:t>per square foot (range from $55 per sf to $400 per sf)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 </a:t>
            </a:r>
            <a:r>
              <a:rPr lang="en-US" sz="2800" dirty="0">
                <a:solidFill>
                  <a:srgbClr val="FFC000"/>
                </a:solidFill>
              </a:rPr>
              <a:t>$</a:t>
            </a:r>
            <a:r>
              <a:rPr lang="en-US" sz="2800" i="1" dirty="0">
                <a:solidFill>
                  <a:srgbClr val="FFC000"/>
                </a:solidFill>
              </a:rPr>
              <a:t>200,000</a:t>
            </a:r>
            <a:r>
              <a:rPr lang="en-US" sz="2800" dirty="0"/>
              <a:t> per acre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6" name="Picture 5" descr="A picture containing text, ceiling, indoor&#10;&#10;Description automatically generated">
            <a:extLst>
              <a:ext uri="{FF2B5EF4-FFF2-40B4-BE49-F238E27FC236}">
                <a16:creationId xmlns:a16="http://schemas.microsoft.com/office/drawing/2014/main" id="{8DC5AE59-E7B0-45D8-86CE-9516F59F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14" y="2554506"/>
            <a:ext cx="3641348" cy="241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7626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1657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Countywide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75280"/>
              </p:ext>
            </p:extLst>
          </p:nvPr>
        </p:nvGraphicFramePr>
        <p:xfrm>
          <a:off x="645194" y="3538868"/>
          <a:ext cx="7791080" cy="2052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9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Functional Population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Population (Countywide)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1,598,324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1,567,886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Public Buildings Square Footage (Primary </a:t>
                      </a:r>
                      <a:r>
                        <a:rPr lang="en-US" sz="1800" dirty="0" err="1"/>
                        <a:t>Bldgs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4,776,573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4,776,573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Achieved LOS (Square Feet per Resident)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15818" y="5183341"/>
            <a:ext cx="1520456" cy="3966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915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821497"/>
              </p:ext>
            </p:extLst>
          </p:nvPr>
        </p:nvGraphicFramePr>
        <p:xfrm>
          <a:off x="586201" y="2664051"/>
          <a:ext cx="7955280" cy="267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$1.639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Land </a:t>
                      </a:r>
                      <a:r>
                        <a:rPr lang="en-US" sz="1800" baseline="0" dirty="0"/>
                        <a:t>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$0.124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≈$1.763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1,567,886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45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Total Impact Cost per Functional Resident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≈$1,126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313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64" y="1647765"/>
            <a:ext cx="6304953" cy="64387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E56195-F387-4C1C-A70F-062BCC581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82268"/>
              </p:ext>
            </p:extLst>
          </p:nvPr>
        </p:nvGraphicFramePr>
        <p:xfrm>
          <a:off x="894840" y="2388702"/>
          <a:ext cx="8046720" cy="4283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8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2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</a:p>
                    <a:p>
                      <a:pPr algn="ctr"/>
                      <a:r>
                        <a:rPr lang="en-US" sz="1600" dirty="0"/>
                        <a:t>FY 2015-2020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$3,720,000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Sales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$34,796,540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2983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Grants/Other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dirty="0"/>
                        <a:t>$8,425,000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07467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l"/>
                      <a:endParaRPr lang="en-US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1" dirty="0"/>
                        <a:t>$46,941,540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/>
                        <a:t>$7,823,590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Average Annual Functional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/>
                        <a:t>1,505,368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Capital Expansion Expenditures per Functional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FF0000"/>
                          </a:solidFill>
                        </a:rPr>
                        <a:t>$5.20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Ad Valorem Tax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507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 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0346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6436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Other Revenue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$4.78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623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Total Capital Expansion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FF0000"/>
                          </a:solidFill>
                        </a:rPr>
                        <a:t>$5.49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58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838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/>
              <a:t>Next Steps</a:t>
            </a:r>
          </a:p>
        </p:txBody>
      </p:sp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CD0FD9E-8810-421D-9FBE-F07ABB35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4358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94324"/>
              </p:ext>
            </p:extLst>
          </p:nvPr>
        </p:nvGraphicFramePr>
        <p:xfrm>
          <a:off x="497711" y="2635851"/>
          <a:ext cx="10972800" cy="2164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Funding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Refunding Bonds, Series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1,629,179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Public Improvement Rev Refunding Bonds, Series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1,694,872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$27.60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95859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Public Improvement Revenue Bonds, Series 2021A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1,719,543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$27.20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625342"/>
                  </a:ext>
                </a:extLst>
              </a:tr>
              <a:tr h="299964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Total Debt Service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$59.00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6966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159" y="1620728"/>
            <a:ext cx="7128978" cy="51048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18300"/>
              </p:ext>
            </p:extLst>
          </p:nvPr>
        </p:nvGraphicFramePr>
        <p:xfrm>
          <a:off x="1458172" y="2237745"/>
          <a:ext cx="6368688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8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200" b="1" i="1" baseline="0" dirty="0"/>
                        <a:t>Cash Credit</a:t>
                      </a:r>
                      <a:endParaRPr lang="en-US" sz="12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baseline="0" dirty="0"/>
                        <a:t>Annual Capital Improvement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40113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41339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19865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65089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Capitalization Period (in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59777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Total Capital Improvement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2744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$102.32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1134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$96.91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653075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1" dirty="0"/>
                        <a:t>Debt Service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005194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Debt Service Credit per Functional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$59.00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738617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1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01784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Total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6627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$161.32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4996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$155.91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8395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753" y="1771655"/>
            <a:ext cx="9290029" cy="7673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86813"/>
              </p:ext>
            </p:extLst>
          </p:nvPr>
        </p:nvGraphicFramePr>
        <p:xfrm>
          <a:off x="1403777" y="2679043"/>
          <a:ext cx="6277248" cy="3688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4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Total Impact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Revenue</a:t>
                      </a:r>
                      <a:r>
                        <a:rPr lang="en-US" sz="1600" b="1" i="1" baseline="0" dirty="0"/>
                        <a:t> Credit</a:t>
                      </a:r>
                      <a:endParaRPr lang="en-US" sz="16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Total Credit per Functional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40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Residential Land Uses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$161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13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Non-Residential Land Uses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$156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9865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Net Impact Cost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723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1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3569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58754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118"/>
              </p:ext>
            </p:extLst>
          </p:nvPr>
        </p:nvGraphicFramePr>
        <p:xfrm>
          <a:off x="652115" y="2312364"/>
          <a:ext cx="9637106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93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3525704043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421680053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Fully Calcul</a:t>
                      </a:r>
                      <a:r>
                        <a:rPr lang="en-US" sz="1600" dirty="0"/>
                        <a:t>ated </a:t>
                      </a:r>
                      <a:r>
                        <a:rPr lang="en-US" sz="1600" baseline="0" dirty="0"/>
                        <a:t> Fee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 (2012)*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801 to 1,399 sf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1.31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$1,264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$171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$256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0607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2,000 to 3,599 sf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1.63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$1,573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$223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$334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764539"/>
                  </a:ext>
                </a:extLst>
              </a:tr>
              <a:tr h="212502">
                <a:tc gridSpan="6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(40K-150K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6799631" y="2327897"/>
            <a:ext cx="1137006" cy="31543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7A809-305C-4653-863A-71826E58F364}"/>
              </a:ext>
            </a:extLst>
          </p:cNvPr>
          <p:cNvSpPr txBox="1"/>
          <p:nvPr/>
        </p:nvSpPr>
        <p:spPr>
          <a:xfrm>
            <a:off x="652115" y="6280872"/>
            <a:ext cx="1003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Based on 2012 study, adopted at 27%</a:t>
            </a:r>
          </a:p>
          <a:p>
            <a:r>
              <a:rPr lang="en-US" sz="1200" dirty="0">
                <a:solidFill>
                  <a:schemeClr val="bg1"/>
                </a:solidFill>
              </a:rPr>
              <a:t>** 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1309102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93700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$1,014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$817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$1,275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</p:spTree>
    <p:extLst>
      <p:ext uri="{BB962C8B-B14F-4D97-AF65-F5344CB8AC3E}">
        <p14:creationId xmlns:p14="http://schemas.microsoft.com/office/powerpoint/2010/main" val="235518963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98566"/>
              </p:ext>
            </p:extLst>
          </p:nvPr>
        </p:nvGraphicFramePr>
        <p:xfrm>
          <a:off x="647788" y="2458590"/>
          <a:ext cx="10477599" cy="3581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3875575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262171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3010994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1103807872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10361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County 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  <a:p>
                      <a:pPr algn="ctr"/>
                      <a:endParaRPr lang="en-US" sz="100" b="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$1,264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1409656"/>
                  </a:ext>
                </a:extLst>
              </a:tr>
              <a:tr h="301752">
                <a:tc gridSpan="8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127">
                <a:tc>
                  <a:txBody>
                    <a:bodyPr/>
                    <a:lstStyle/>
                    <a:p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(40,000 to 150,000 </a:t>
                      </a:r>
                      <a:r>
                        <a:rPr lang="en-US" sz="14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$547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5386770" y="2468774"/>
            <a:ext cx="3108644" cy="359495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691AD9-C437-4B6B-85BD-D3CC493A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DEA51-98AC-4225-B733-BF3031DB304D}"/>
              </a:ext>
            </a:extLst>
          </p:cNvPr>
          <p:cNvSpPr txBox="1"/>
          <p:nvPr/>
        </p:nvSpPr>
        <p:spPr>
          <a:xfrm>
            <a:off x="647788" y="6053541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8620884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530937"/>
            <a:ext cx="11354764" cy="52957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marL="746125" lvl="2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≈$10.0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$2.1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PBSO Shooting Range Expansion (≈$9.5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Airport Center Building 3 (≈$68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Atlantic Commons Civic Site (≈$10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Main Courthouse Expansion/Annex (≈$135 M the first phase)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en-US" sz="2800" dirty="0"/>
              <a:t>	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341402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AA201-FAF4-480B-AAF6-8839C589F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5503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853691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43 Fire Rescue Stations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≈387,000 sf (fire rescue)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≈200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Vehicles/equipment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</a:t>
            </a:r>
            <a:r>
              <a:rPr lang="en-US" sz="2800" dirty="0">
                <a:solidFill>
                  <a:srgbClr val="FFC000"/>
                </a:solidFill>
              </a:rPr>
              <a:t> $</a:t>
            </a:r>
            <a:r>
              <a:rPr lang="en-US" sz="2800" i="1" dirty="0">
                <a:solidFill>
                  <a:srgbClr val="FFC000"/>
                </a:solidFill>
              </a:rPr>
              <a:t>325,000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per acre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$525 </a:t>
            </a:r>
            <a:r>
              <a:rPr lang="en-US" sz="2800" dirty="0"/>
              <a:t>per square foot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8C946-8E4B-4AE9-A36D-1C4D1D5C0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200" y="2234094"/>
            <a:ext cx="3820130" cy="301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051021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04683"/>
              </p:ext>
            </p:extLst>
          </p:nvPr>
        </p:nvGraphicFramePr>
        <p:xfrm>
          <a:off x="1442357" y="3684233"/>
          <a:ext cx="6126430" cy="18805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32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Figure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21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Number of Stations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dirty="0"/>
                        <a:t>Total Number of Incidents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114,642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="1" dirty="0"/>
                        <a:t>LOS (Incidents per Station</a:t>
                      </a:r>
                      <a:r>
                        <a:rPr lang="en-US" sz="1800" b="1" baseline="0" dirty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2,666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274546" y="5184559"/>
            <a:ext cx="1294241" cy="36870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B337-BC50-4C80-B5B2-006D4AD3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5"/>
            <a:ext cx="10652641" cy="1657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19 Cities</a:t>
            </a: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81830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Palm Beach County: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3</a:t>
            </a:r>
            <a:r>
              <a:rPr lang="en-US" baseline="30000" dirty="0">
                <a:solidFill>
                  <a:srgbClr val="FFC000"/>
                </a:solidFill>
              </a:rPr>
              <a:t>rd</a:t>
            </a:r>
            <a:r>
              <a:rPr lang="en-US" dirty="0"/>
              <a:t> largest county in population out of 67 counties (1.5 million)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32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/>
              <a:t> in terms of population growth rate (0.8 percent per year through 2045)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in terms of absolute population growth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Projected to add 250,000 residents through 2045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10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/>
              <a:t> in terms of residential permitting levels</a:t>
            </a:r>
          </a:p>
          <a:p>
            <a:pPr>
              <a:lnSpc>
                <a:spcPct val="110000"/>
              </a:lnSpc>
            </a:pPr>
            <a:r>
              <a:rPr lang="en-US" dirty="0"/>
              <a:t>Implemented impact fees in 1988</a:t>
            </a:r>
          </a:p>
          <a:p>
            <a:pPr>
              <a:lnSpc>
                <a:spcPct val="110000"/>
              </a:lnSpc>
            </a:pPr>
            <a:r>
              <a:rPr lang="en-US" dirty="0"/>
              <a:t>Last updated in 2014-2018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Most fees remained at 2012-study levels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972FC8-82F9-444C-9FFF-8F9AEBFA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2245186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40463"/>
              </p:ext>
            </p:extLst>
          </p:nvPr>
        </p:nvGraphicFramePr>
        <p:xfrm>
          <a:off x="683426" y="2618401"/>
          <a:ext cx="7482528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50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$203.2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Land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Vehicle</a:t>
                      </a:r>
                      <a:r>
                        <a:rPr lang="en-US" sz="1800" baseline="0" dirty="0"/>
                        <a:t> &amp; Equipment 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$130.0</a:t>
                      </a:r>
                      <a:r>
                        <a:rPr lang="en-US" sz="1800" u="sng" baseline="0" dirty="0"/>
                        <a:t> M</a:t>
                      </a:r>
                      <a:endParaRPr lang="en-US" sz="18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≈$370.0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114,642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7167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Total Impact Cost per Incident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≈$3,227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5112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411641"/>
              </p:ext>
            </p:extLst>
          </p:nvPr>
        </p:nvGraphicFramePr>
        <p:xfrm>
          <a:off x="621889" y="2700544"/>
          <a:ext cx="8961120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0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FY 2017-2021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Ad Valorem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/>
                        <a:t>$3,212,665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$642,533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114,946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9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Capital Expansion Expenditures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 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Expenditures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$9.50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59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9346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254440"/>
              </p:ext>
            </p:extLst>
          </p:nvPr>
        </p:nvGraphicFramePr>
        <p:xfrm>
          <a:off x="497711" y="2526643"/>
          <a:ext cx="5809055" cy="420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144766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Cash Credit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$9.50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2809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37841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6333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Capitalization Period (in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93324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Total Capital Improvement Credit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3124"/>
                  </a:ext>
                </a:extLst>
              </a:tr>
              <a:tr h="235019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$177.05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$104.18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</a:tbl>
          </a:graphicData>
        </a:graphic>
      </p:graphicFrame>
      <p:pic>
        <p:nvPicPr>
          <p:cNvPr id="6" name="Picture 5" descr="A picture containing grass, tree, outdoor, farm machine&#10;&#10;Description automatically generated">
            <a:extLst>
              <a:ext uri="{FF2B5EF4-FFF2-40B4-BE49-F238E27FC236}">
                <a16:creationId xmlns:a16="http://schemas.microsoft.com/office/drawing/2014/main" id="{AE729730-A3EB-4FCA-B0AE-8FF33D46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27396"/>
          <a:stretch/>
        </p:blipFill>
        <p:spPr>
          <a:xfrm>
            <a:off x="7009234" y="2526643"/>
            <a:ext cx="4585866" cy="262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73047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08291"/>
              </p:ext>
            </p:extLst>
          </p:nvPr>
        </p:nvGraphicFramePr>
        <p:xfrm>
          <a:off x="3952110" y="2316789"/>
          <a:ext cx="6309360" cy="42328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2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888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Impact Cost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$3,227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r>
                        <a:rPr lang="en-US" sz="1800" b="1" i="1" u="none" dirty="0">
                          <a:solidFill>
                            <a:schemeClr val="tx1"/>
                          </a:solidFill>
                        </a:rPr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03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</a:rPr>
                        <a:t>Total Credit per Incident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125007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Residential Land Uses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$177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992858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$104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85094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1" u="none" baseline="0" dirty="0">
                          <a:solidFill>
                            <a:schemeClr val="tx1"/>
                          </a:solidFill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94179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</a:rPr>
                        <a:t>Net Impact Cost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884795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$3,050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84123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$3,123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97937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7956654-A200-4089-BC82-70908F54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</p:spTree>
    <p:extLst>
      <p:ext uri="{BB962C8B-B14F-4D97-AF65-F5344CB8AC3E}">
        <p14:creationId xmlns:p14="http://schemas.microsoft.com/office/powerpoint/2010/main" val="391382878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75585"/>
              </p:ext>
            </p:extLst>
          </p:nvPr>
        </p:nvGraphicFramePr>
        <p:xfrm>
          <a:off x="618088" y="2471195"/>
          <a:ext cx="1097280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38212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423459632"/>
                    </a:ext>
                  </a:extLst>
                </a:gridCol>
              </a:tblGrid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 Calls for Service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8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Single Family (attached/detached/mobile home)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0.2793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$852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$276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$414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Multi-Family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0.1699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$518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$185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$277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5326"/>
                  </a:ext>
                </a:extLst>
              </a:tr>
              <a:tr h="274320">
                <a:tc gridSpan="6">
                  <a:txBody>
                    <a:bodyPr/>
                    <a:lstStyle/>
                    <a:p>
                      <a:r>
                        <a:rPr lang="en-US" sz="18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 General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General Retail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</a:t>
                      </a:r>
                      <a:r>
                        <a:rPr lang="en-US" sz="1800" b="0" dirty="0" err="1"/>
                        <a:t>sfgla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0.0753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8015111" y="2434888"/>
            <a:ext cx="1207911" cy="351102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2E96C-EA00-497D-94F3-802E9FAECBAC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95953848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29742"/>
              </p:ext>
            </p:extLst>
          </p:nvPr>
        </p:nvGraphicFramePr>
        <p:xfrm>
          <a:off x="627289" y="2657387"/>
          <a:ext cx="7140672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9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57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145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5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Single Family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$1,285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+151%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$1,119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$3,050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+173%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Calls for Service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0.2601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0.2793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+193%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5AAC2C-82BA-4ACE-AB50-1F911748D267}"/>
              </a:ext>
            </a:extLst>
          </p:cNvPr>
          <p:cNvSpPr txBox="1"/>
          <p:nvPr/>
        </p:nvSpPr>
        <p:spPr>
          <a:xfrm>
            <a:off x="751575" y="5559721"/>
            <a:ext cx="6443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*Full calculated rate is shown for comparison purposes.  Fee was adopted at 95% ($276)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E6FAB5-B757-4C03-AA50-FB70C7C4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</p:spTree>
    <p:extLst>
      <p:ext uri="{BB962C8B-B14F-4D97-AF65-F5344CB8AC3E}">
        <p14:creationId xmlns:p14="http://schemas.microsoft.com/office/powerpoint/2010/main" val="27594560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61" y="1692323"/>
            <a:ext cx="11354765" cy="850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41683"/>
              </p:ext>
            </p:extLst>
          </p:nvPr>
        </p:nvGraphicFramePr>
        <p:xfrm>
          <a:off x="152400" y="2535114"/>
          <a:ext cx="11978640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52907321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8505609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Hillsborough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Martin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Miami-Dade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3007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 Use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Hillsborough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Martin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Miami-Dade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Orange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20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$667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/>
                        <a:t>Multi-Family (1,300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$518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$277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$447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$232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$436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33938"/>
                  </a:ext>
                </a:extLst>
              </a:tr>
              <a:tr h="133515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26702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General Industrial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$193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$1,448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$76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02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$114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$269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$668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$181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$319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$478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$307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$536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DFBE8E-5A43-4838-A3A6-61E428D43361}"/>
              </a:ext>
            </a:extLst>
          </p:cNvPr>
          <p:cNvSpPr>
            <a:spLocks/>
          </p:cNvSpPr>
          <p:nvPr/>
        </p:nvSpPr>
        <p:spPr>
          <a:xfrm>
            <a:off x="3087409" y="2543174"/>
            <a:ext cx="3098901" cy="356615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806D75-BE9F-4ACE-84C3-1928BDD3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553F8-A3B7-4A46-AA7A-5CF575249595}"/>
              </a:ext>
            </a:extLst>
          </p:cNvPr>
          <p:cNvSpPr txBox="1"/>
          <p:nvPr/>
        </p:nvSpPr>
        <p:spPr>
          <a:xfrm>
            <a:off x="152400" y="6109333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179543571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≈$1.8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$0.9 million per year</a:t>
            </a:r>
            <a:r>
              <a:rPr lang="en-US" sz="2800" dirty="0"/>
              <a:t>	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Agricultural Reserve North Fire Station (≈$7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Agricultural Reserve South Fire Station (≈$6.2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Southern Blvd 20 Mile Bend Station (≈$7.3 M)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55680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D16A7-5FA8-45BC-BB62-DC35E2C3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38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61509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23591"/>
              </p:ext>
            </p:extLst>
          </p:nvPr>
        </p:nvGraphicFramePr>
        <p:xfrm>
          <a:off x="1321477" y="3544895"/>
          <a:ext cx="621792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Functional Population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Population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943,870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749,358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305972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Sworn Officers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1,664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408521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="1" dirty="0"/>
                        <a:t>LOS (Officers per</a:t>
                      </a:r>
                      <a:r>
                        <a:rPr lang="en-US" sz="1800" b="1" baseline="0" dirty="0"/>
                        <a:t> 1,000 Population)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4293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B337-BC50-4C80-B5B2-006D4AD3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2" y="1771655"/>
            <a:ext cx="10466210" cy="177941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17 Cities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0" lvl="2">
              <a:lnSpc>
                <a:spcPct val="120000"/>
              </a:lnSpc>
            </a:pPr>
            <a:endParaRPr lang="en-US" sz="1600" dirty="0">
              <a:solidFill>
                <a:schemeClr val="dk1"/>
              </a:solidFill>
            </a:endParaRP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9CD02-68FF-4D3F-BE06-F3C0335E6EC1}"/>
              </a:ext>
            </a:extLst>
          </p:cNvPr>
          <p:cNvSpPr/>
          <p:nvPr/>
        </p:nvSpPr>
        <p:spPr>
          <a:xfrm>
            <a:off x="6276513" y="5108699"/>
            <a:ext cx="1261129" cy="35881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D8DB0E-0E37-4F06-AD2C-4EC325A7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42552762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39264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Study focus area: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Public Buildings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Fire Rescue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Law Enforcement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Library Facilities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Parks and Recreation Facilities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School Facilities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972FC8-82F9-444C-9FFF-8F9AEBFA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428794108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006769"/>
              </p:ext>
            </p:extLst>
          </p:nvPr>
        </p:nvGraphicFramePr>
        <p:xfrm>
          <a:off x="672809" y="2551925"/>
          <a:ext cx="5852160" cy="1536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9317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8597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dirty="0"/>
                        <a:t>Vehicle and Equipment Value per Officer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dirty="0"/>
                        <a:t>LOS (Officers/1,000 functional residents)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b="1" dirty="0"/>
                        <a:t>Cost per Functional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$122.10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A car parked on a beach&#10;&#10;Description automatically generated with low confidence">
            <a:extLst>
              <a:ext uri="{FF2B5EF4-FFF2-40B4-BE49-F238E27FC236}">
                <a16:creationId xmlns:a16="http://schemas.microsoft.com/office/drawing/2014/main" id="{7E87FB1C-AFEB-4F47-9874-D66ED1880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92" y="2551924"/>
            <a:ext cx="4138199" cy="265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5FF65C-EDF3-4E44-9824-90560B9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5471680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17" y="1735345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604818"/>
              </p:ext>
            </p:extLst>
          </p:nvPr>
        </p:nvGraphicFramePr>
        <p:xfrm>
          <a:off x="630582" y="2514559"/>
          <a:ext cx="9724608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1107018298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139626255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4073892399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254730547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1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15">
                <a:tc>
                  <a:txBody>
                    <a:bodyPr/>
                    <a:lstStyle/>
                    <a:p>
                      <a:r>
                        <a:rPr lang="en-US" sz="1600" dirty="0"/>
                        <a:t>Single Family (detached/attached)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$230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$128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Multi-Family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1.13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$138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$105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67523"/>
                  </a:ext>
                </a:extLst>
              </a:tr>
              <a:tr h="267331">
                <a:tc gridSpan="6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(40,000 to 150,000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7092552" y="2502632"/>
            <a:ext cx="1091892" cy="31818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DFBDF-B65B-4717-826B-86E19E857436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7655F0-6DCA-4ABC-9CE4-7FB4EA1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221606320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29698"/>
              </p:ext>
            </p:extLst>
          </p:nvPr>
        </p:nvGraphicFramePr>
        <p:xfrm>
          <a:off x="976544" y="2795925"/>
          <a:ext cx="9690055" cy="2103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96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715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67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Total/Net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195239387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71568"/>
              </p:ext>
            </p:extLst>
          </p:nvPr>
        </p:nvGraphicFramePr>
        <p:xfrm>
          <a:off x="603634" y="2532903"/>
          <a:ext cx="10545365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2017386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88340587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 Beach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Collier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Martin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Miami-Dade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St. Lucie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11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$587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$760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$583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$502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$246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/>
                        <a:t>Multi-Family (1,300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$138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$105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$297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$760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$583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$194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$171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354405"/>
                  </a:ext>
                </a:extLst>
              </a:tr>
              <a:tr h="137037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$215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$158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$405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$146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$120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$372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$274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$405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$265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$187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sf)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$57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$85 </a:t>
                      </a:r>
                    </a:p>
                  </a:txBody>
                  <a:tcPr marL="7620" marR="7620" marT="7620" marB="0"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$765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$742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$405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$786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533421" y="2532902"/>
            <a:ext cx="3151464" cy="356616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0DFDE-355E-47B4-A8AC-CC3632812992}"/>
              </a:ext>
            </a:extLst>
          </p:cNvPr>
          <p:cNvSpPr txBox="1"/>
          <p:nvPr/>
        </p:nvSpPr>
        <p:spPr>
          <a:xfrm>
            <a:off x="603634" y="616616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32E0AD-AD18-427F-8096-EECC396E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0225250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≈$0.6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$0.5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Additional vehicles/equipment (new)</a:t>
            </a:r>
          </a:p>
        </p:txBody>
      </p:sp>
    </p:spTree>
    <p:extLst>
      <p:ext uri="{BB962C8B-B14F-4D97-AF65-F5344CB8AC3E}">
        <p14:creationId xmlns:p14="http://schemas.microsoft.com/office/powerpoint/2010/main" val="6334939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E0026-043D-4FB0-8B5E-062B6EA0F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8211" r="34947" b="1240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979880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18 Library Facilities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≈405,700 total square feet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≈85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Collection/Materials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 </a:t>
            </a:r>
            <a:r>
              <a:rPr lang="en-US" sz="2800" dirty="0">
                <a:solidFill>
                  <a:srgbClr val="FFC000"/>
                </a:solidFill>
              </a:rPr>
              <a:t>$</a:t>
            </a:r>
            <a:r>
              <a:rPr lang="en-US" sz="2800" i="1" dirty="0">
                <a:solidFill>
                  <a:srgbClr val="FFC000"/>
                </a:solidFill>
              </a:rPr>
              <a:t>100,000</a:t>
            </a:r>
            <a:r>
              <a:rPr lang="en-US" sz="2800" dirty="0"/>
              <a:t> per acre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$386 </a:t>
            </a:r>
            <a:r>
              <a:rPr lang="en-US" sz="2800" dirty="0"/>
              <a:t>per square foot (Libraries: $400 per sf / Annex: $175 sf) 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EB4B4A0-F593-4A19-B08C-E7A7F8277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3"/>
          <a:stretch/>
        </p:blipFill>
        <p:spPr>
          <a:xfrm>
            <a:off x="7454900" y="1984789"/>
            <a:ext cx="3587348" cy="366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15973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24 Cities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02749"/>
              </p:ext>
            </p:extLst>
          </p:nvPr>
        </p:nvGraphicFramePr>
        <p:xfrm>
          <a:off x="632345" y="3803281"/>
          <a:ext cx="8227548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3182387526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1910149286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500497729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228405726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Sq Ft/ Count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Service Area Population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Current LOS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Adopted LOS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91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Library Buildings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405,747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1,034,445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Library Materials/Equipment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1,548,970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179,541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Library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76437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197600" y="3812155"/>
            <a:ext cx="1320799" cy="20269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0681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91407"/>
              </p:ext>
            </p:extLst>
          </p:nvPr>
        </p:nvGraphicFramePr>
        <p:xfrm>
          <a:off x="596033" y="2618401"/>
          <a:ext cx="5577840" cy="341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$156.8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Land </a:t>
                      </a:r>
                      <a:r>
                        <a:rPr lang="en-US" sz="1800" baseline="0" dirty="0"/>
                        <a:t>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/>
                        <a:t>$8.4</a:t>
                      </a:r>
                      <a:r>
                        <a:rPr lang="en-US" sz="1800" u="none" baseline="0" dirty="0"/>
                        <a:t> M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/>
                        <a:t>Materials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$27.9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0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/>
                        <a:t>Equipment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/>
                        <a:t>$5.1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19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≈$198.2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1,034,445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29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Total Impact Cost per Resident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≈$191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book, indoor, shelf&#10;&#10;Description automatically generated">
            <a:extLst>
              <a:ext uri="{FF2B5EF4-FFF2-40B4-BE49-F238E27FC236}">
                <a16:creationId xmlns:a16="http://schemas.microsoft.com/office/drawing/2014/main" id="{D2E13DE0-FB89-4296-BAA3-0BA52E1DF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34" y="2618401"/>
            <a:ext cx="4131733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4000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32739"/>
              </p:ext>
            </p:extLst>
          </p:nvPr>
        </p:nvGraphicFramePr>
        <p:xfrm>
          <a:off x="497711" y="2602666"/>
          <a:ext cx="7363535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FY 2016-2025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Ad Valorem – Canyon Branch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/>
                        <a:t>$17,130,000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$1,713,000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1,028,697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Annual Capital Expansion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 Capital Expenditure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080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11" y="1737852"/>
            <a:ext cx="10966579" cy="459593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Impact Fee Definition:</a:t>
            </a:r>
          </a:p>
          <a:p>
            <a:pPr>
              <a:lnSpc>
                <a:spcPct val="130000"/>
              </a:lnSpc>
            </a:pPr>
            <a:r>
              <a:rPr lang="en-US" dirty="0"/>
              <a:t>One-time capital charge to new development</a:t>
            </a:r>
          </a:p>
          <a:p>
            <a:pPr>
              <a:lnSpc>
                <a:spcPct val="130000"/>
              </a:lnSpc>
            </a:pPr>
            <a:r>
              <a:rPr lang="en-US" dirty="0"/>
              <a:t>Covers the cost of new capital facility capacity</a:t>
            </a:r>
          </a:p>
          <a:p>
            <a:pPr>
              <a:lnSpc>
                <a:spcPct val="130000"/>
              </a:lnSpc>
            </a:pPr>
            <a:r>
              <a:rPr lang="en-US" dirty="0"/>
              <a:t>Implements the CIE and CIP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8CE805-D188-41C8-AD44-8A314C86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65754415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2855-27F5-4C53-AAEC-8F1F5DEA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82A6-691A-4AD1-A8EB-714AAE1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79BA7F-8345-4E48-8363-791AA4C28887}"/>
              </a:ext>
            </a:extLst>
          </p:cNvPr>
          <p:cNvSpPr txBox="1">
            <a:spLocks/>
          </p:cNvSpPr>
          <p:nvPr/>
        </p:nvSpPr>
        <p:spPr>
          <a:xfrm>
            <a:off x="497711" y="1659938"/>
            <a:ext cx="11354765" cy="99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FF4A7A-734F-47A1-B83D-86C413A9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268801"/>
              </p:ext>
            </p:extLst>
          </p:nvPr>
        </p:nvGraphicFramePr>
        <p:xfrm>
          <a:off x="658442" y="2657626"/>
          <a:ext cx="1005840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4629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Funding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92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$19.5 M General Obligation Refunding Bonds, Series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dirty="0"/>
                        <a:t>Ad‐Valorem Tax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$4,120,000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1,052,045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$3.92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$11.9 M Refunding Bonds, Series 2014 (Library Facilities)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/>
                        <a:t>Ad‐Valorem Tax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$5,899,714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1,063,989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$5.54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140056"/>
                  </a:ext>
                </a:extLst>
              </a:tr>
              <a:tr h="313175">
                <a:tc gridSpan="5">
                  <a:txBody>
                    <a:bodyPr/>
                    <a:lstStyle/>
                    <a:p>
                      <a:r>
                        <a:rPr lang="en-US" sz="1800" b="0" i="0" dirty="0"/>
                        <a:t>Total 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047078"/>
                  </a:ext>
                </a:extLst>
              </a:tr>
              <a:tr h="268020">
                <a:tc gridSpan="5">
                  <a:txBody>
                    <a:bodyPr/>
                    <a:lstStyle/>
                    <a:p>
                      <a:r>
                        <a:rPr lang="en-US" sz="1800" b="0" i="0" dirty="0"/>
                        <a:t>Credit Adjustment Factor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95887"/>
                  </a:ext>
                </a:extLst>
              </a:tr>
              <a:tr h="268020">
                <a:tc gridSpan="5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Adjusted Debt Service Credit per Resident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$16.08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8424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47298"/>
              </p:ext>
            </p:extLst>
          </p:nvPr>
        </p:nvGraphicFramePr>
        <p:xfrm>
          <a:off x="612508" y="2521044"/>
          <a:ext cx="6250799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55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Revenue Credit: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Average Annual Capital Improvement Credit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$2.84</a:t>
                      </a:r>
                      <a:endParaRPr lang="en-US" sz="1600" b="0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Capitalization Rate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2.4%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74855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Capitalization Period (years)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20959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Capital Improvement Credit per Resident]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$52.93</a:t>
                      </a:r>
                      <a:endParaRPr lang="en-US" sz="1600" b="0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Debt Service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0870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Debt Service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06517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841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 per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$69.01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53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72192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811458"/>
              </p:ext>
            </p:extLst>
          </p:nvPr>
        </p:nvGraphicFramePr>
        <p:xfrm>
          <a:off x="525142" y="2595146"/>
          <a:ext cx="5252495" cy="2729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8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$191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97031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r>
                        <a:rPr lang="en-US" sz="1800" b="1" i="1" dirty="0"/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 per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$69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53965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Net Impact Cost per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 descr="A picture containing outdoor, sky, grass, road&#10;&#10;Description automatically generated">
            <a:extLst>
              <a:ext uri="{FF2B5EF4-FFF2-40B4-BE49-F238E27FC236}">
                <a16:creationId xmlns:a16="http://schemas.microsoft.com/office/drawing/2014/main" id="{5C5528FB-49E6-4A52-BCBC-3AE179C90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41" y="2595146"/>
            <a:ext cx="4080321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997680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1D83DD-866B-492A-9176-B0C6C1C4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77244"/>
              </p:ext>
            </p:extLst>
          </p:nvPr>
        </p:nvGraphicFramePr>
        <p:xfrm>
          <a:off x="586201" y="2469466"/>
          <a:ext cx="7807100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17913130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8585744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sq ft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801 – 1,399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254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1,400 – 1,999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49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2,000 – 3,599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0114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3,600 &amp; Over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38102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863709-1208-4F25-9B9A-F2A4C354E9F0}"/>
              </a:ext>
            </a:extLst>
          </p:cNvPr>
          <p:cNvSpPr/>
          <p:nvPr/>
        </p:nvSpPr>
        <p:spPr>
          <a:xfrm>
            <a:off x="4822178" y="2457986"/>
            <a:ext cx="1160933" cy="31204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492CC-1829-406C-91BB-C9B7624C50A2}"/>
              </a:ext>
            </a:extLst>
          </p:cNvPr>
          <p:cNvSpPr txBox="1"/>
          <p:nvPr/>
        </p:nvSpPr>
        <p:spPr>
          <a:xfrm>
            <a:off x="586201" y="5645528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30789103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1585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2.40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</p:spTree>
    <p:extLst>
      <p:ext uri="{BB962C8B-B14F-4D97-AF65-F5344CB8AC3E}">
        <p14:creationId xmlns:p14="http://schemas.microsoft.com/office/powerpoint/2010/main" val="395677975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737303"/>
              </p:ext>
            </p:extLst>
          </p:nvPr>
        </p:nvGraphicFramePr>
        <p:xfrm>
          <a:off x="616315" y="2685141"/>
          <a:ext cx="9584527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8255806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82453455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12138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6803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Fully Calculated 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Study</a:t>
                      </a:r>
                      <a:r>
                        <a:rPr lang="en-US" sz="1600" b="0" baseline="0" dirty="0"/>
                        <a:t> Date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66">
                <a:tc gridSpan="8">
                  <a:txBody>
                    <a:bodyPr/>
                    <a:lstStyle/>
                    <a:p>
                      <a:pPr algn="l"/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Single</a:t>
                      </a:r>
                      <a:r>
                        <a:rPr lang="en-US" sz="1600" b="0" baseline="0" dirty="0"/>
                        <a:t> Family (2,000 sf)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$276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Multi-Family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$192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Mobile Home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$174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8B939CB-0570-4329-AFEB-7DDEDCFC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3E8EC-4FAE-4038-A73F-DD332F01F763}"/>
              </a:ext>
            </a:extLst>
          </p:cNvPr>
          <p:cNvSpPr/>
          <p:nvPr/>
        </p:nvSpPr>
        <p:spPr>
          <a:xfrm>
            <a:off x="3510844" y="2685141"/>
            <a:ext cx="3386667" cy="2926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E505D-5F4D-4EDB-8D82-E031BE60141D}"/>
              </a:ext>
            </a:extLst>
          </p:cNvPr>
          <p:cNvSpPr txBox="1"/>
          <p:nvPr/>
        </p:nvSpPr>
        <p:spPr>
          <a:xfrm>
            <a:off x="616315" y="5683109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428478201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calculated/max allowable rates ≈</a:t>
            </a:r>
            <a:r>
              <a:rPr lang="en-US" sz="2800" u="sng" dirty="0"/>
              <a:t>$0.9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Canyon Branch Library:  $20.6 million</a:t>
            </a:r>
          </a:p>
          <a:p>
            <a:pPr lvl="2">
              <a:lnSpc>
                <a:spcPct val="120000"/>
              </a:lnSpc>
            </a:pPr>
            <a:endParaRPr lang="en-US" sz="2800" u="sng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057821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9A52-5660-47C7-AEE0-62093FFD6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2005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000" b="1" dirty="0">
                <a:solidFill>
                  <a:srgbClr val="FFFFFF"/>
                </a:solidFill>
              </a:rPr>
              <a:t>Parks &amp; Recreation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57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749618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35345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</a:t>
            </a:r>
            <a:r>
              <a:rPr lang="en-US" sz="2800" b="1" dirty="0"/>
              <a:t> </a:t>
            </a:r>
            <a:r>
              <a:rPr lang="en-US" sz="3200" b="1" dirty="0"/>
              <a:t>Service Area: </a:t>
            </a:r>
            <a:r>
              <a:rPr lang="en-US" sz="3200" b="1" dirty="0">
                <a:solidFill>
                  <a:srgbClr val="FFC000"/>
                </a:solidFill>
              </a:rPr>
              <a:t>Countywide</a:t>
            </a:r>
            <a:r>
              <a:rPr lang="en-US" sz="2800" b="1" dirty="0"/>
              <a:t> </a:t>
            </a: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29894"/>
              </p:ext>
            </p:extLst>
          </p:nvPr>
        </p:nvGraphicFramePr>
        <p:xfrm>
          <a:off x="1193381" y="3238235"/>
          <a:ext cx="6857999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258435617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671016142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392080316"/>
                    </a:ext>
                  </a:extLst>
                </a:gridCol>
              </a:tblGrid>
              <a:tr h="6284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Achieved 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Adopted LOS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Total Acres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5,516.31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3.45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3.31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266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471.77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5355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2,049.22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sng" dirty="0">
                          <a:solidFill>
                            <a:srgbClr val="FF0000"/>
                          </a:solidFill>
                        </a:rPr>
                        <a:t>1.22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2632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8,037.30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5.03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24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721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dirty="0"/>
                        <a:t>2021 Countywide 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1,598,324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en-US" sz="1600" b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1256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E0C6D6-5428-4580-9A47-A6FC3B762C80}"/>
              </a:ext>
            </a:extLst>
          </p:cNvPr>
          <p:cNvSpPr/>
          <p:nvPr/>
        </p:nvSpPr>
        <p:spPr>
          <a:xfrm>
            <a:off x="7015223" y="4409490"/>
            <a:ext cx="1036157" cy="12810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155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Cost Component</a:t>
            </a:r>
            <a:endParaRPr lang="en-US" sz="2800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D922B3B1-DB86-470C-B67C-D9C826688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933150"/>
              </p:ext>
            </p:extLst>
          </p:nvPr>
        </p:nvGraphicFramePr>
        <p:xfrm>
          <a:off x="618121" y="2287097"/>
          <a:ext cx="8686800" cy="440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13916372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927690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3543548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035510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4078865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Regional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Total/Weighted Average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654818"/>
                  </a:ext>
                </a:extLst>
              </a:tr>
              <a:tr h="241338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Land 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32766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Land Purchase Cost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$128,517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64212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5,516.31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471.77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2,049.22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8,037.30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801212"/>
                  </a:ext>
                </a:extLst>
              </a:tr>
              <a:tr h="29192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Land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$441.3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$448.2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$143.4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$1.03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313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39802"/>
                  </a:ext>
                </a:extLst>
              </a:tr>
              <a:tr h="241338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Park Development and Facility 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780729"/>
                  </a:ext>
                </a:extLst>
              </a:tr>
              <a:tr h="16202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Park Development and Facility Value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$800,000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$182,390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214746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Developed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4,197.24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296.14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1,385.19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5,878.57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021450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Park Development and Facility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$419.7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$236.9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$415.6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$1.1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96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900345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Land and Facility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$861.0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$685.1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$559.0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$2.1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738931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Facility Value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$156,088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$1,452,177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$272,788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$261,919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99312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Adopted LOS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95352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Land and Facility Value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$516.65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$421.13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$332.80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$1,270.58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8046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F7A7B5A-56FD-4B94-8F1E-23E77BE9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5386567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Why Impact Fees?</a:t>
            </a:r>
          </a:p>
          <a:p>
            <a:pPr>
              <a:lnSpc>
                <a:spcPct val="130000"/>
              </a:lnSpc>
            </a:pPr>
            <a:r>
              <a:rPr lang="en-US" dirty="0"/>
              <a:t>Maintain current level-of-service (LOS)</a:t>
            </a:r>
          </a:p>
          <a:p>
            <a:pPr>
              <a:lnSpc>
                <a:spcPct val="130000"/>
              </a:lnSpc>
            </a:pPr>
            <a:r>
              <a:rPr lang="en-US" dirty="0"/>
              <a:t>Calculate the cost of growth</a:t>
            </a:r>
          </a:p>
          <a:p>
            <a:pPr>
              <a:lnSpc>
                <a:spcPct val="130000"/>
              </a:lnSpc>
            </a:pPr>
            <a:r>
              <a:rPr lang="en-US" dirty="0"/>
              <a:t>Potential large developments</a:t>
            </a:r>
          </a:p>
          <a:p>
            <a:pPr>
              <a:lnSpc>
                <a:spcPct val="130000"/>
              </a:lnSpc>
            </a:pPr>
            <a:r>
              <a:rPr lang="en-US" dirty="0"/>
              <a:t>Most needed when: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High growth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Limited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A group of people stan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8194673-18CF-4F14-AF33-6EEB89743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73" y="2510191"/>
            <a:ext cx="4037934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0749C8-1AC2-4078-AFB4-AC76E419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317302283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59938"/>
            <a:ext cx="11354765" cy="99768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B1F68C-7BDF-4B0A-85E5-57CD2DFCE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97438"/>
              </p:ext>
            </p:extLst>
          </p:nvPr>
        </p:nvGraphicFramePr>
        <p:xfrm>
          <a:off x="600771" y="2313283"/>
          <a:ext cx="7498080" cy="4053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2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</a:p>
                    <a:p>
                      <a:pPr algn="ctr"/>
                      <a:r>
                        <a:rPr lang="en-US" sz="1600" dirty="0"/>
                        <a:t> FY 2016-2021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  Local Government One-Cent Infrastructure Surtax: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$14,519,797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Ad Valorem / Grants: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sng" dirty="0"/>
                        <a:t>$3,609,099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8328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Cash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$18,128,896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561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8031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Average Annual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$3,021,483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Average Annual Permanent Population ‐ Countywide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1,553,645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Annual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Ad Valorem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2741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Non-Ad Valorem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$1.55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55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471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3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287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2855-27F5-4C53-AAEC-8F1F5DEA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82A6-691A-4AD1-A8EB-714AAE1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79BA7F-8345-4E48-8363-791AA4C28887}"/>
              </a:ext>
            </a:extLst>
          </p:cNvPr>
          <p:cNvSpPr txBox="1">
            <a:spLocks/>
          </p:cNvSpPr>
          <p:nvPr/>
        </p:nvSpPr>
        <p:spPr>
          <a:xfrm>
            <a:off x="497711" y="1659938"/>
            <a:ext cx="11354765" cy="99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FF4A7A-734F-47A1-B83D-86C413A9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127383"/>
              </p:ext>
            </p:extLst>
          </p:nvPr>
        </p:nvGraphicFramePr>
        <p:xfrm>
          <a:off x="658442" y="2657626"/>
          <a:ext cx="9601200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4629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Series 2010 – Recreation and Cultural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$2,110,501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1,643,972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Series 2014 – Waterfront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$15,630,456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1,652,533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566671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Total Debt Service Credit Per Resident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Credit Adjustment Factor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61196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Residential Land Uses: Adjusted 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$18.26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67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207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48154"/>
            <a:ext cx="11354765" cy="1189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E52F1F-D321-476C-98CD-248A9E01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72139"/>
              </p:ext>
            </p:extLst>
          </p:nvPr>
        </p:nvGraphicFramePr>
        <p:xfrm>
          <a:off x="6353816" y="2461550"/>
          <a:ext cx="566928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Debt Service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$18.26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08986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81155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1057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$59.45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88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$46.90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5837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417812-A2D6-45CB-90D3-92EE73599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68642"/>
              </p:ext>
            </p:extLst>
          </p:nvPr>
        </p:nvGraphicFramePr>
        <p:xfrm>
          <a:off x="426720" y="2439544"/>
          <a:ext cx="566928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 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Cash Credit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Annual Capital Improvement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57825"/>
                  </a:ext>
                </a:extLst>
              </a:tr>
              <a:tr h="248017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194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 Improvement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811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$41.19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883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$36.16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5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91181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48154"/>
            <a:ext cx="11354765" cy="1189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E52F1F-D321-476C-98CD-248A9E01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97271"/>
              </p:ext>
            </p:extLst>
          </p:nvPr>
        </p:nvGraphicFramePr>
        <p:xfrm>
          <a:off x="497711" y="2442199"/>
          <a:ext cx="7132320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 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dirty="0"/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923232"/>
                  </a:ext>
                </a:extLst>
              </a:tr>
              <a:tr h="308466">
                <a:tc>
                  <a:txBody>
                    <a:bodyPr/>
                    <a:lstStyle/>
                    <a:p>
                      <a:r>
                        <a:rPr lang="en-US" sz="1800" dirty="0"/>
                        <a:t>Total Impact Cost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$1,271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Revenue Credit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Impact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57825"/>
                  </a:ext>
                </a:extLst>
              </a:tr>
              <a:tr h="248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19403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$1,211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08986"/>
                  </a:ext>
                </a:extLst>
              </a:tr>
            </a:tbl>
          </a:graphicData>
        </a:graphic>
      </p:graphicFrame>
      <p:pic>
        <p:nvPicPr>
          <p:cNvPr id="6" name="Picture 5" descr="A group of people in a boat on a river&#10;&#10;Description automatically generated with medium confidence">
            <a:extLst>
              <a:ext uri="{FF2B5EF4-FFF2-40B4-BE49-F238E27FC236}">
                <a16:creationId xmlns:a16="http://schemas.microsoft.com/office/drawing/2014/main" id="{BBAC526A-2FCF-4DF8-87D6-1116C116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t="30445" r="29178" b="30530"/>
          <a:stretch/>
        </p:blipFill>
        <p:spPr>
          <a:xfrm>
            <a:off x="8216452" y="2534407"/>
            <a:ext cx="3365949" cy="197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064488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1D83DD-866B-492A-9176-B0C6C1C4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68345"/>
              </p:ext>
            </p:extLst>
          </p:nvPr>
        </p:nvGraphicFramePr>
        <p:xfrm>
          <a:off x="653668" y="2487675"/>
          <a:ext cx="7854018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3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7454155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77445249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sq ft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$549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801 – 1,399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34282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1,400 – 1,999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$2,701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$1,182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049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2,000 – 3,599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2027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3,600 &amp; Over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$3,185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$1,227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0389519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Transient, Assisted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Hotel/Motel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$1,799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10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Congregate Living Facility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$1,028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203838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863709-1208-4F25-9B9A-F2A4C354E9F0}"/>
              </a:ext>
            </a:extLst>
          </p:cNvPr>
          <p:cNvSpPr/>
          <p:nvPr/>
        </p:nvSpPr>
        <p:spPr>
          <a:xfrm>
            <a:off x="5173670" y="2487675"/>
            <a:ext cx="1136819" cy="3825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682E14-BFA0-4024-95A8-4635ADDC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753E-8A42-41BA-8A0F-755CAA907C4C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08343112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08074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+172%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$426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+184%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2.30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39726308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9077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917039"/>
              </p:ext>
            </p:extLst>
          </p:nvPr>
        </p:nvGraphicFramePr>
        <p:xfrm>
          <a:off x="588022" y="2595145"/>
          <a:ext cx="11064240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856987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1488254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Broward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Hillsborough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649956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Broward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Hillsborough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$3,628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$1,685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Mobile Home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$2,862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$1,447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352800" y="2576315"/>
            <a:ext cx="3555999" cy="26705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41FB9-C3B8-44B6-BBCF-01894DB92EAE}"/>
              </a:ext>
            </a:extLst>
          </p:cNvPr>
          <p:cNvSpPr txBox="1"/>
          <p:nvPr/>
        </p:nvSpPr>
        <p:spPr>
          <a:xfrm>
            <a:off x="588022" y="530023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07554986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9077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 (continued)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057543"/>
              </p:ext>
            </p:extLst>
          </p:nvPr>
        </p:nvGraphicFramePr>
        <p:xfrm>
          <a:off x="588022" y="2595145"/>
          <a:ext cx="9966960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856987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1488254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5375867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2861405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61298541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Miami-Dade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Orange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649956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Miami-Dade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Orange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$2,613-$4,154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$1,707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$1,721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$1,619-$2,439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$1,523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Mobile Home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$2,613-$4,154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333044" y="2576315"/>
            <a:ext cx="3575756" cy="26705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484EB-43D5-49C1-BBFA-3BBB4C3E01AF}"/>
              </a:ext>
            </a:extLst>
          </p:cNvPr>
          <p:cNvSpPr txBox="1"/>
          <p:nvPr/>
        </p:nvSpPr>
        <p:spPr>
          <a:xfrm>
            <a:off x="588022" y="5265735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93051119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45020"/>
            <a:ext cx="11354764" cy="48143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Review of Benefit Districts: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Geographic boundaries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Location of existing parks &amp; future projects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Impact fee revenue and expenditure distribution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Visitation data from Palm Beach County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Recommendations: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Single district for regional parks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Two districts for districts parks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850877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159474-2195-4D05-AB56-600E66140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4" y="2041449"/>
            <a:ext cx="3651992" cy="47261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C95A3728-E057-4945-A2FD-EC697E8A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72" y="2517146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196B3A0-C16D-4FCD-B5B9-996353AB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405" y="395754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7F2F602E-6466-4F16-A714-8AA0774D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900" y="559996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D075D8-6857-4D26-824B-65808CD66BB2}"/>
              </a:ext>
            </a:extLst>
          </p:cNvPr>
          <p:cNvSpPr txBox="1"/>
          <p:nvPr/>
        </p:nvSpPr>
        <p:spPr>
          <a:xfrm>
            <a:off x="339525" y="168919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Existing Parks &amp; Rec Benefit Zones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1795E5-7DE8-4893-9295-69BBEDDACD0A}"/>
              </a:ext>
            </a:extLst>
          </p:cNvPr>
          <p:cNvSpPr txBox="1"/>
          <p:nvPr/>
        </p:nvSpPr>
        <p:spPr>
          <a:xfrm>
            <a:off x="8200483" y="168770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Proposed – District Parks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C046D-65B8-49BF-A69C-A343476DE581}"/>
              </a:ext>
            </a:extLst>
          </p:cNvPr>
          <p:cNvSpPr txBox="1"/>
          <p:nvPr/>
        </p:nvSpPr>
        <p:spPr>
          <a:xfrm>
            <a:off x="4270076" y="168770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Proposed – Beach &amp; Regional Parks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C586882-7812-4CD1-9E4E-DA39BAAB4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13" y="2047472"/>
            <a:ext cx="3647355" cy="47201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2CCDF-08DC-4133-A284-2C9BFBDAB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9" y="2044460"/>
            <a:ext cx="3647356" cy="4720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542AA087-07E7-44AD-BCA0-CAD07061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2666" y="2543662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37E3AF75-D0D7-4548-BFB6-6994C5C6E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673" y="547465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85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11" y="1588627"/>
            <a:ext cx="11283656" cy="45959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FC000"/>
                </a:solidFill>
              </a:rPr>
              <a:t>Consumption-Based Methodology: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Common methodology </a:t>
            </a:r>
            <a:r>
              <a:rPr lang="en-US" dirty="0"/>
              <a:t>used by many Florida jurisdictions</a:t>
            </a:r>
          </a:p>
          <a:p>
            <a:pPr>
              <a:lnSpc>
                <a:spcPct val="130000"/>
              </a:lnSpc>
            </a:pPr>
            <a:r>
              <a:rPr lang="en-US" dirty="0"/>
              <a:t>Charges new growth </a:t>
            </a:r>
            <a:r>
              <a:rPr lang="en-US" b="1" dirty="0">
                <a:solidFill>
                  <a:srgbClr val="FFC000"/>
                </a:solidFill>
              </a:rPr>
              <a:t>based on its consumption of capacity</a:t>
            </a:r>
          </a:p>
          <a:p>
            <a:pPr>
              <a:lnSpc>
                <a:spcPct val="130000"/>
              </a:lnSpc>
            </a:pPr>
            <a:r>
              <a:rPr lang="en-US" dirty="0"/>
              <a:t>Fees are calculated at </a:t>
            </a:r>
            <a:r>
              <a:rPr lang="en-US" b="1" dirty="0">
                <a:solidFill>
                  <a:srgbClr val="FFC000"/>
                </a:solidFill>
              </a:rPr>
              <a:t>a rate that cannot correct existing deficiencies</a:t>
            </a:r>
          </a:p>
          <a:p>
            <a:pPr>
              <a:lnSpc>
                <a:spcPct val="130000"/>
              </a:lnSpc>
            </a:pPr>
            <a:r>
              <a:rPr lang="en-US" dirty="0"/>
              <a:t>BOCC can adopt fees at a reduced rate</a:t>
            </a:r>
          </a:p>
          <a:p>
            <a:pPr>
              <a:lnSpc>
                <a:spcPct val="130000"/>
              </a:lnSpc>
            </a:pPr>
            <a:r>
              <a:rPr lang="en-US" dirty="0"/>
              <a:t>Study uses the methodology approved by the Impact Fee Review Committee in 2019</a:t>
            </a:r>
          </a:p>
          <a:p>
            <a:pPr marL="0" indent="0">
              <a:lnSpc>
                <a:spcPct val="130000"/>
              </a:lnSpc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E790BA-647C-42F2-B527-52B75DDD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06679035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≈$10.2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$4.6 million per year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12041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Villages of Windsor Park:  $8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Milani Park:  $3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Delray Regional Expansion: $2 million</a:t>
            </a:r>
          </a:p>
          <a:p>
            <a:pPr lvl="2">
              <a:lnSpc>
                <a:spcPct val="120000"/>
              </a:lnSpc>
            </a:pPr>
            <a:r>
              <a:rPr lang="en-US" sz="2800" dirty="0" err="1"/>
              <a:t>Okeeheelee</a:t>
            </a:r>
            <a:r>
              <a:rPr lang="en-US" sz="2800" dirty="0"/>
              <a:t> South Phase 3 Development:  $25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John Prince Park Mound Circle Phase 2:  $2.2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Karen Marcus Preserve Park:  $15 million 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Lantana District “I” Property:  $15 million</a:t>
            </a:r>
          </a:p>
          <a:p>
            <a:pPr lvl="2">
              <a:lnSpc>
                <a:spcPct val="120000"/>
              </a:lnSpc>
            </a:pPr>
            <a:r>
              <a:rPr lang="en-US" sz="2800" dirty="0" err="1"/>
              <a:t>Sansbury</a:t>
            </a:r>
            <a:r>
              <a:rPr lang="en-US" sz="2800" dirty="0"/>
              <a:t> Way Property:  $15 million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445633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E0026-043D-4FB0-8B5E-062B6EA0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0507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72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893688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670838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103 </a:t>
            </a:r>
            <a:r>
              <a:rPr lang="en-US" sz="3200" dirty="0"/>
              <a:t>Elementary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33 </a:t>
            </a:r>
            <a:r>
              <a:rPr lang="en-US" sz="3200" dirty="0"/>
              <a:t>Middle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24 </a:t>
            </a:r>
            <a:r>
              <a:rPr lang="en-US" sz="3200" dirty="0"/>
              <a:t>High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8 </a:t>
            </a:r>
            <a:r>
              <a:rPr lang="en-US" sz="3200" dirty="0"/>
              <a:t>Multi-level Schools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8" name="Picture 7" descr="A person teaching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DF4D7F08-6E56-420F-80B2-D296B2ED3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2095500"/>
            <a:ext cx="2895600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681396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Facility Cost per Student Station: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Costs necessary to build schools</a:t>
            </a: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Architect/site improvements</a:t>
            </a: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Construction</a:t>
            </a:r>
            <a:endParaRPr lang="en-US" sz="2400" dirty="0">
              <a:solidFill>
                <a:srgbClr val="FFC000"/>
              </a:solidFill>
              <a:cs typeface="Arial"/>
            </a:endParaRP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Furniture, fixtures, and equipment (FF&amp;E)</a:t>
            </a:r>
          </a:p>
          <a:p>
            <a:pPr lvl="1">
              <a:lnSpc>
                <a:spcPct val="12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</a:rPr>
              <a:t>Based on estimates included in FY 2021-30 Capital Plan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  <a:cs typeface="Arial"/>
              </a:rPr>
              <a:t>Excludes</a:t>
            </a:r>
            <a:r>
              <a:rPr lang="en-US" sz="2400" dirty="0">
                <a:cs typeface="Arial"/>
              </a:rPr>
              <a:t> costs associated with </a:t>
            </a:r>
            <a:r>
              <a:rPr lang="en-US" sz="2400" dirty="0">
                <a:solidFill>
                  <a:srgbClr val="FFC000"/>
                </a:solidFill>
                <a:cs typeface="Arial"/>
              </a:rPr>
              <a:t>land purchase, transportation &amp; ancillary facilities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87117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418" y="1668853"/>
            <a:ext cx="4127452" cy="5743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14374"/>
              </p:ext>
            </p:extLst>
          </p:nvPr>
        </p:nvGraphicFramePr>
        <p:xfrm>
          <a:off x="1523497" y="2243161"/>
          <a:ext cx="9145005" cy="4445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10679967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Cost 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Permanent Student 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Cost Per Station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US" sz="1400" b="1" dirty="0"/>
                        <a:t>Palm Beach County FY 2021 – 2030 Capital Plan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Boca Raton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$31.15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$32,052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West Acreage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$29.89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$30,810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Scripps / Gardens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$29.89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$30,810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458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Subtotal –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$90.93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2,912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$31,224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921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666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 - Sunset Palms Middle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$46.02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1,459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$31,542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09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 - West Delray Area K-8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$42.00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$28,000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5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Subtotal – Middle/K-8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$88.02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2,959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$29,746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47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Greater Lake Worth Area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$103.09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$38,140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Western Communities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$92.98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$34,477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95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Subtotal -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$196.08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$36,311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634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632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Total/Weighted Average – All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$375.02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11,271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36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363410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Total Facility Impact Cost per Student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34720"/>
              </p:ext>
            </p:extLst>
          </p:nvPr>
        </p:nvGraphicFramePr>
        <p:xfrm>
          <a:off x="674692" y="2826274"/>
          <a:ext cx="6735968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0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Calculation Step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Average/Total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Facility</a:t>
                      </a:r>
                      <a:r>
                        <a:rPr lang="en-US" sz="1800" baseline="0" dirty="0"/>
                        <a:t> Cost per Student Station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$33,273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Existing (2021) Permanent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197,178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Existing (2019-2020) Student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174,637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Ratio</a:t>
                      </a:r>
                      <a:r>
                        <a:rPr lang="en-US" sz="1800" baseline="0" dirty="0"/>
                        <a:t> of Permanent Capacity to Enrollment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Adopted LOS</a:t>
                      </a:r>
                      <a:r>
                        <a:rPr lang="en-US" sz="1800" baseline="0" dirty="0"/>
                        <a:t> Standard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Facility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$33,273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898583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E5BAD24-308B-4E32-9287-FE944EA77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08" y="2826274"/>
            <a:ext cx="36068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102813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33765"/>
              </p:ext>
            </p:extLst>
          </p:nvPr>
        </p:nvGraphicFramePr>
        <p:xfrm>
          <a:off x="585964" y="2569725"/>
          <a:ext cx="6217920" cy="3762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Revenue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 2016-2020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Capital Improvement Tax/Local 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$6,312,925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71409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State 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sng" dirty="0"/>
                        <a:t>$15,000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0079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Total Cash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$6,327,925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848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b="0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25253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Average </a:t>
                      </a:r>
                      <a:r>
                        <a:rPr lang="en-US" sz="1800" baseline="0" dirty="0"/>
                        <a:t>Annual Capital Expansion Expenditures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$1,265,585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Average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171,941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3774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Revenue</a:t>
                      </a:r>
                      <a:r>
                        <a:rPr lang="en-US" sz="1800" baseline="0" dirty="0"/>
                        <a:t> Credit per Student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$7.36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2474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Credit</a:t>
                      </a:r>
                      <a:r>
                        <a:rPr lang="en-US" sz="1800" baseline="0" dirty="0"/>
                        <a:t> Adjustment Factor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19182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Adjusted Revenue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$12.51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543851"/>
                  </a:ext>
                </a:extLst>
              </a:tr>
            </a:tbl>
          </a:graphicData>
        </a:graphic>
      </p:graphicFrame>
      <p:pic>
        <p:nvPicPr>
          <p:cNvPr id="6" name="Picture 5" descr="A picture containing road, sky, outdoor, street&#10;&#10;Description automatically generated">
            <a:extLst>
              <a:ext uri="{FF2B5EF4-FFF2-40B4-BE49-F238E27FC236}">
                <a16:creationId xmlns:a16="http://schemas.microsoft.com/office/drawing/2014/main" id="{11D78D8A-18BD-4F83-B638-98A86A1CA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614871"/>
            <a:ext cx="3643136" cy="273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65414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785936"/>
              </p:ext>
            </p:extLst>
          </p:nvPr>
        </p:nvGraphicFramePr>
        <p:xfrm>
          <a:off x="597253" y="2761857"/>
          <a:ext cx="6675120" cy="18171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Debt Service Credit per Student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Total Debt Service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$2,807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Credit Adjustment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37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Adjusted Total Debt Service Credit </a:t>
                      </a:r>
                      <a:r>
                        <a:rPr lang="en-US" sz="1800" b="1" baseline="0" dirty="0"/>
                        <a:t>per Student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$4,772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2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30612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98272"/>
              </p:ext>
            </p:extLst>
          </p:nvPr>
        </p:nvGraphicFramePr>
        <p:xfrm>
          <a:off x="597253" y="2513281"/>
          <a:ext cx="7040880" cy="40117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Revenue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Figure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Revenue Credit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i="0" u="non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1414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Adjusted Revenue Credit per Student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$12.51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43851"/>
                  </a:ext>
                </a:extLst>
              </a:tr>
              <a:tr h="33828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</a:t>
                      </a:r>
                      <a:r>
                        <a:rPr lang="en-US" sz="1800" b="0" baseline="0" dirty="0"/>
                        <a:t> Rate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4.0%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94623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</a:t>
                      </a:r>
                      <a:r>
                        <a:rPr lang="en-US" sz="1800" b="0" baseline="0" dirty="0"/>
                        <a:t> Period (Years)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25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02117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Capital Improvement Credit per Student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$195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07056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Debt Service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8269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Debt Service Credit per Student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$4,772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76069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Credit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06696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Revenue Credit per Student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$4,967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0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9123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Legal Requirements – F.S. 163.31801:</a:t>
            </a:r>
          </a:p>
          <a:p>
            <a:r>
              <a:rPr lang="en-US" b="1" dirty="0"/>
              <a:t>Most recent and localized data</a:t>
            </a:r>
          </a:p>
          <a:p>
            <a:r>
              <a:rPr lang="en-US" dirty="0"/>
              <a:t>Minimum of </a:t>
            </a:r>
            <a:r>
              <a:rPr lang="en-US" b="1" dirty="0"/>
              <a:t>90-day notice </a:t>
            </a:r>
            <a:r>
              <a:rPr lang="en-US" dirty="0"/>
              <a:t>for any fee increases after adoption</a:t>
            </a:r>
          </a:p>
          <a:p>
            <a:r>
              <a:rPr lang="en-US" dirty="0"/>
              <a:t>May not collect prior to building permit</a:t>
            </a:r>
          </a:p>
          <a:p>
            <a:r>
              <a:rPr lang="en-US" dirty="0"/>
              <a:t>Rational nexus in the amount of collection and expenditures</a:t>
            </a:r>
          </a:p>
          <a:p>
            <a:r>
              <a:rPr lang="en-US" dirty="0"/>
              <a:t>May not use for prior debt or projects unless there is a nexus showing use for need due to new growth</a:t>
            </a:r>
          </a:p>
          <a:p>
            <a:r>
              <a:rPr lang="en-US" b="1" dirty="0"/>
              <a:t>In any action challenging the fee, the government has the burden of proof</a:t>
            </a:r>
          </a:p>
          <a:p>
            <a:r>
              <a:rPr lang="en-US" dirty="0"/>
              <a:t>Accounting of impact fee collections &amp;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7B1C35-D52D-4217-BAAB-7B6FA259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408462545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02594"/>
              </p:ext>
            </p:extLst>
          </p:nvPr>
        </p:nvGraphicFramePr>
        <p:xfrm>
          <a:off x="645195" y="2542219"/>
          <a:ext cx="5358090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13165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dirty="0"/>
                        <a:t>Total Impact Cost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$33,273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68">
                <a:tc gridSpan="2">
                  <a:txBody>
                    <a:bodyPr/>
                    <a:lstStyle/>
                    <a:p>
                      <a:r>
                        <a:rPr lang="en-US" sz="1800" b="1" i="1" dirty="0"/>
                        <a:t>Revenue</a:t>
                      </a:r>
                      <a:r>
                        <a:rPr lang="en-US" sz="1800" b="1" i="1" baseline="0" dirty="0"/>
                        <a:t> Credit</a:t>
                      </a:r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Revenue Credit per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$4,967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02533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321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0" dirty="0"/>
                        <a:t> Net Impact Cost per Student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$28,306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34643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Rates: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Based on current student addresses matched with land use classification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4"/>
                </a:solidFill>
              </a:rPr>
              <a:t>All residential categories are combined &amp; tiered</a:t>
            </a:r>
            <a:endParaRPr lang="en-US" sz="2800" dirty="0">
              <a:solidFill>
                <a:srgbClr val="FFC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800" dirty="0"/>
              <a:t>Age restricted housing units are excluded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Better accounting of these units</a:t>
            </a:r>
          </a:p>
        </p:txBody>
      </p:sp>
    </p:spTree>
    <p:extLst>
      <p:ext uri="{BB962C8B-B14F-4D97-AF65-F5344CB8AC3E}">
        <p14:creationId xmlns:p14="http://schemas.microsoft.com/office/powerpoint/2010/main" val="350751812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B48DC-2FB6-4170-9634-EF7CCDE27C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74692" y="2639584"/>
          <a:ext cx="896112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20355139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6916205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Housing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Students per Unit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 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49,705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231,077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153,887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124,581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586,323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0.292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5770342" y="2639584"/>
            <a:ext cx="1307792" cy="34747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74886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B48DC-2FB6-4170-9634-EF7CCDE27C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43382"/>
              </p:ext>
            </p:extLst>
          </p:nvPr>
        </p:nvGraphicFramePr>
        <p:xfrm>
          <a:off x="674692" y="2639584"/>
          <a:ext cx="1014984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20355139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6916205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89594234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7032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Housing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Students per Unit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 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SGR %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Housing Units %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Students 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49,705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231,077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153,887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124,581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586,323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0.292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5353032" y="2639584"/>
            <a:ext cx="1089809" cy="34747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62961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School Impact Fee Rates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32465"/>
              </p:ext>
            </p:extLst>
          </p:nvPr>
        </p:nvGraphicFramePr>
        <p:xfrm>
          <a:off x="674692" y="2604821"/>
          <a:ext cx="9635386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2977346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43475829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Net Impact Cost per Student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$7,331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$2,362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$3,543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$8,775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$4,330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$6,495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$6,153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$6,397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$6,506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$6,397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6182210" y="2604821"/>
            <a:ext cx="1358768" cy="3108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E25D5-09E9-4322-9FF0-50495C64DE63}"/>
              </a:ext>
            </a:extLst>
          </p:cNvPr>
          <p:cNvSpPr txBox="1"/>
          <p:nvPr/>
        </p:nvSpPr>
        <p:spPr>
          <a:xfrm>
            <a:off x="674692" y="5780883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85400228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94628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(Adopted @95%)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$28,338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$33,273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$6,531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$21,807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Student Generation Rate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$6,956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</p:spTree>
    <p:extLst>
      <p:ext uri="{BB962C8B-B14F-4D97-AF65-F5344CB8AC3E}">
        <p14:creationId xmlns:p14="http://schemas.microsoft.com/office/powerpoint/2010/main" val="376951977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79" y="1621433"/>
            <a:ext cx="7295954" cy="71636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93079"/>
              </p:ext>
            </p:extLst>
          </p:nvPr>
        </p:nvGraphicFramePr>
        <p:xfrm>
          <a:off x="870102" y="2393180"/>
          <a:ext cx="713232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Miami-Dade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$2,448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$2,448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Marion County*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Citrus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$1,660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$4,117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Volusia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$4,483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Indian River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$4,680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St Johns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$4,725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Flagler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$4,756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Nassau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$5,431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$5,431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St Lucie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$6,786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$5,447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766DCB4-1669-405A-9C5D-880F12BDE7BD}"/>
              </a:ext>
            </a:extLst>
          </p:cNvPr>
          <p:cNvSpPr txBox="1"/>
          <p:nvPr/>
        </p:nvSpPr>
        <p:spPr>
          <a:xfrm>
            <a:off x="785001" y="6272687"/>
            <a:ext cx="1003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All fees charged per dwelling unit; rate shown for 2,000 sf single family tier</a:t>
            </a:r>
          </a:p>
          <a:p>
            <a:r>
              <a:rPr lang="en-US" sz="1000" dirty="0">
                <a:solidFill>
                  <a:schemeClr val="bg1"/>
                </a:solidFill>
              </a:rPr>
              <a:t>*Fees suspended until January 2023</a:t>
            </a:r>
          </a:p>
        </p:txBody>
      </p:sp>
    </p:spTree>
    <p:extLst>
      <p:ext uri="{BB962C8B-B14F-4D97-AF65-F5344CB8AC3E}">
        <p14:creationId xmlns:p14="http://schemas.microsoft.com/office/powerpoint/2010/main" val="278674341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777866"/>
              </p:ext>
            </p:extLst>
          </p:nvPr>
        </p:nvGraphicFramePr>
        <p:xfrm>
          <a:off x="813658" y="2526643"/>
          <a:ext cx="727119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Lee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$2,879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$5,484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Martin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$5,567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$5,567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Manatee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$6,127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Hernando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$6,352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Palm Beach County - Adopted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2014-1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$6,608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$6,956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Sarasota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$7,835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Hillsborough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$8,227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Palm Beach County -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Lake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$8,927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$8,927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17725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512893"/>
              </p:ext>
            </p:extLst>
          </p:nvPr>
        </p:nvGraphicFramePr>
        <p:xfrm>
          <a:off x="768501" y="2518909"/>
          <a:ext cx="7132320" cy="3505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Pasco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$7,128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$9,028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Broward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$7,047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Clay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Orange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$9,148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$9,513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Brevard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$5,097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$10,193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Collier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$11,164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Seminole County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$12,322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Osceola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$11,823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24105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≈$32.2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$28.4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Scripps/Gardens Area ES: $30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Acreage Area ES:  $30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Western Communities HS:  $93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Delray Area ES:  $42 million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2107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HB 337 in 2021:</a:t>
            </a:r>
          </a:p>
          <a:p>
            <a:r>
              <a:rPr lang="en-US" dirty="0"/>
              <a:t>Limit on fee increases:</a:t>
            </a:r>
          </a:p>
          <a:p>
            <a:pPr lvl="1"/>
            <a:r>
              <a:rPr lang="en-US" dirty="0"/>
              <a:t>No more than 12.5% per year</a:t>
            </a:r>
          </a:p>
          <a:p>
            <a:pPr lvl="1"/>
            <a:r>
              <a:rPr lang="en-US" dirty="0"/>
              <a:t>Cannot be increased more than 50%</a:t>
            </a:r>
          </a:p>
          <a:p>
            <a:pPr lvl="1"/>
            <a:r>
              <a:rPr lang="en-US" dirty="0"/>
              <a:t>Cannot be increased more than once every four years</a:t>
            </a:r>
          </a:p>
          <a:p>
            <a:r>
              <a:rPr lang="en-US" dirty="0"/>
              <a:t>Exception:</a:t>
            </a:r>
          </a:p>
          <a:p>
            <a:pPr lvl="1"/>
            <a:r>
              <a:rPr lang="en-US" dirty="0"/>
              <a:t>A study within the past 12 months demonstrating extraordinary circumstances</a:t>
            </a:r>
          </a:p>
          <a:p>
            <a:pPr lvl="1"/>
            <a:r>
              <a:rPr lang="en-US" dirty="0"/>
              <a:t>Two public workshops to discuss the extraordinary circumstances</a:t>
            </a:r>
          </a:p>
          <a:p>
            <a:pPr lvl="1"/>
            <a:r>
              <a:rPr lang="en-US" dirty="0"/>
              <a:t>Increase to be approved by 2/3</a:t>
            </a:r>
            <a:r>
              <a:rPr lang="en-US" baseline="30000" dirty="0"/>
              <a:t>rd</a:t>
            </a:r>
            <a:r>
              <a:rPr lang="en-US" dirty="0"/>
              <a:t> of the governing body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7C76BF-01A9-48A1-9A7A-AA65AF5A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03028496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9A52-5660-47C7-AEE0-62093FFD6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1043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199327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90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387499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91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20D211-1FFB-4BF8-974B-03B4C0B4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Transportation:</a:t>
            </a:r>
            <a:br>
              <a:rPr lang="en-US" sz="6000" dirty="0"/>
            </a:br>
            <a:r>
              <a:rPr lang="en-US" sz="3600" dirty="0"/>
              <a:t>Consumption-Based</a:t>
            </a:r>
            <a:endParaRPr lang="en-US" sz="6000" dirty="0"/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A720F1E6-D0EE-49EA-AA89-616F804B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345" y="5388313"/>
            <a:ext cx="2291464" cy="9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Total Impact Cost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$6,700</a:t>
            </a: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CABFD3C0-3AB9-4249-9142-71303E51D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739" y="5562381"/>
            <a:ext cx="22514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17 vehicle-miles of daily travel</a:t>
            </a:r>
          </a:p>
        </p:txBody>
      </p:sp>
      <p:sp>
        <p:nvSpPr>
          <p:cNvPr id="12" name="Text Box 79">
            <a:extLst>
              <a:ext uri="{FF2B5EF4-FFF2-40B4-BE49-F238E27FC236}">
                <a16:creationId xmlns:a16="http://schemas.microsoft.com/office/drawing/2014/main" id="{AB7DD60C-518D-42F6-BBC1-353E7825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292" y="1928993"/>
            <a:ext cx="1573611" cy="9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Capacity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14,000 </a:t>
            </a:r>
          </a:p>
        </p:txBody>
      </p:sp>
      <p:sp>
        <p:nvSpPr>
          <p:cNvPr id="13" name="Text Box 88">
            <a:extLst>
              <a:ext uri="{FF2B5EF4-FFF2-40B4-BE49-F238E27FC236}">
                <a16:creationId xmlns:a16="http://schemas.microsoft.com/office/drawing/2014/main" id="{E0E0A676-663F-4E1F-BDFB-7AD739DD5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975" y="1972001"/>
            <a:ext cx="32618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Vehicle-miles of capacity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$400 </a:t>
            </a:r>
          </a:p>
        </p:txBody>
      </p:sp>
      <p:sp>
        <p:nvSpPr>
          <p:cNvPr id="14" name="Text Box 91">
            <a:extLst>
              <a:ext uri="{FF2B5EF4-FFF2-40B4-BE49-F238E27FC236}">
                <a16:creationId xmlns:a16="http://schemas.microsoft.com/office/drawing/2014/main" id="{E88148F3-C072-4683-96B2-8FAC5C06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53" y="5153122"/>
            <a:ext cx="3807185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Total Credit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$800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</a:rPr>
              <a:t>Net Fee ≈$5,900</a:t>
            </a:r>
          </a:p>
          <a:p>
            <a:pPr algn="ctr"/>
            <a:endParaRPr lang="en-US" sz="1050" b="1" dirty="0">
              <a:solidFill>
                <a:srgbClr val="FFC000"/>
              </a:solidFill>
            </a:endParaRPr>
          </a:p>
        </p:txBody>
      </p:sp>
      <p:sp>
        <p:nvSpPr>
          <p:cNvPr id="15" name="Text Box 100">
            <a:extLst>
              <a:ext uri="{FF2B5EF4-FFF2-40B4-BE49-F238E27FC236}">
                <a16:creationId xmlns:a16="http://schemas.microsoft.com/office/drawing/2014/main" id="{3DA16322-DD74-4AEB-B0DC-DE783F259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653" y="2062729"/>
            <a:ext cx="75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6" name="Text Box 101">
            <a:extLst>
              <a:ext uri="{FF2B5EF4-FFF2-40B4-BE49-F238E27FC236}">
                <a16:creationId xmlns:a16="http://schemas.microsoft.com/office/drawing/2014/main" id="{B781510E-CE7B-423C-A4E3-8970FA9F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589" y="2014320"/>
            <a:ext cx="75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7" name="Text Box 102">
            <a:extLst>
              <a:ext uri="{FF2B5EF4-FFF2-40B4-BE49-F238E27FC236}">
                <a16:creationId xmlns:a16="http://schemas.microsoft.com/office/drawing/2014/main" id="{E5A8B99E-EFFF-47A2-82A1-7AC5EF20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956" y="5703333"/>
            <a:ext cx="3545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" name="Text Box 103">
            <a:extLst>
              <a:ext uri="{FF2B5EF4-FFF2-40B4-BE49-F238E27FC236}">
                <a16:creationId xmlns:a16="http://schemas.microsoft.com/office/drawing/2014/main" id="{6B0E85B8-4C1E-4F16-BADE-C9BDF7C3B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59" y="5581846"/>
            <a:ext cx="6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≈</a:t>
            </a:r>
          </a:p>
        </p:txBody>
      </p:sp>
      <p:sp>
        <p:nvSpPr>
          <p:cNvPr id="19" name="AutoShape 50">
            <a:hlinkClick r:id="" action="ppaction://noaction"/>
            <a:extLst>
              <a:ext uri="{FF2B5EF4-FFF2-40B4-BE49-F238E27FC236}">
                <a16:creationId xmlns:a16="http://schemas.microsoft.com/office/drawing/2014/main" id="{0CE06698-EC12-4B83-8AA2-05E62E7D419E}"/>
              </a:ext>
            </a:extLst>
          </p:cNvPr>
          <p:cNvSpPr>
            <a:spLocks noChangeArrowheads="1"/>
          </p:cNvSpPr>
          <p:nvPr/>
        </p:nvSpPr>
        <p:spPr bwMode="auto">
          <a:xfrm rot="5500622" flipV="1">
            <a:off x="1143104" y="2623255"/>
            <a:ext cx="1262063" cy="465138"/>
          </a:xfrm>
          <a:prstGeom prst="curvedDownArrow">
            <a:avLst>
              <a:gd name="adj1" fmla="val 1608"/>
              <a:gd name="adj2" fmla="val 55874"/>
              <a:gd name="adj3" fmla="val 33333"/>
            </a:avLst>
          </a:prstGeom>
          <a:solidFill>
            <a:srgbClr val="FF3300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1">
            <a:hlinkClick r:id="" action="ppaction://noaction"/>
            <a:extLst>
              <a:ext uri="{FF2B5EF4-FFF2-40B4-BE49-F238E27FC236}">
                <a16:creationId xmlns:a16="http://schemas.microsoft.com/office/drawing/2014/main" id="{9F4F1256-6B8E-4104-8AA0-52C7EAD17196}"/>
              </a:ext>
            </a:extLst>
          </p:cNvPr>
          <p:cNvSpPr>
            <a:spLocks noChangeArrowheads="1"/>
          </p:cNvSpPr>
          <p:nvPr/>
        </p:nvSpPr>
        <p:spPr bwMode="auto">
          <a:xfrm rot="16099378" flipV="1">
            <a:off x="10196842" y="4414162"/>
            <a:ext cx="762000" cy="418204"/>
          </a:xfrm>
          <a:prstGeom prst="curvedDownArrow">
            <a:avLst>
              <a:gd name="adj1" fmla="val 1082"/>
              <a:gd name="adj2" fmla="val 37583"/>
              <a:gd name="adj3" fmla="val 33333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48">
            <a:extLst>
              <a:ext uri="{FF2B5EF4-FFF2-40B4-BE49-F238E27FC236}">
                <a16:creationId xmlns:a16="http://schemas.microsoft.com/office/drawing/2014/main" id="{FF2B22FE-C607-4F93-975D-8A52F2B10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789891"/>
              </p:ext>
            </p:extLst>
          </p:nvPr>
        </p:nvGraphicFramePr>
        <p:xfrm>
          <a:off x="8935530" y="4718091"/>
          <a:ext cx="1303337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orelDRAW" r:id="rId3" imgW="0" imgH="0" progId="CorelDraw.Graphic.8">
                  <p:embed/>
                </p:oleObj>
              </mc:Choice>
              <mc:Fallback>
                <p:oleObj name="CorelDRAW" r:id="rId3" imgW="0" imgH="0" progId="CorelDraw.Graphic.8">
                  <p:embed/>
                  <p:pic>
                    <p:nvPicPr>
                      <p:cNvPr id="87" name="Object 48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935530" y="4718091"/>
                        <a:ext cx="1303337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90">
            <a:extLst>
              <a:ext uri="{FF2B5EF4-FFF2-40B4-BE49-F238E27FC236}">
                <a16:creationId xmlns:a16="http://schemas.microsoft.com/office/drawing/2014/main" id="{86DD2624-33C8-4D43-92AB-58D219C6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767" y="1928993"/>
            <a:ext cx="23386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One Lane Mile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$5.6 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D16054-F41B-44DE-B9A7-0823EB1FB3A3}"/>
              </a:ext>
            </a:extLst>
          </p:cNvPr>
          <p:cNvGrpSpPr/>
          <p:nvPr/>
        </p:nvGrpSpPr>
        <p:grpSpPr>
          <a:xfrm>
            <a:off x="2086041" y="3094130"/>
            <a:ext cx="8202861" cy="1493337"/>
            <a:chOff x="2587920" y="3093539"/>
            <a:chExt cx="8202861" cy="149333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19922410-31AB-41B2-9EF8-F4CCC57AF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942683" y="-261223"/>
              <a:ext cx="1493336" cy="82028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34D756B6-FE83-46D7-B319-C0F887A0F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761" y="3872931"/>
              <a:ext cx="8118985" cy="0"/>
            </a:xfrm>
            <a:prstGeom prst="line">
              <a:avLst/>
            </a:prstGeom>
            <a:solidFill>
              <a:schemeClr val="accent1"/>
            </a:solidFill>
            <a:ln w="22225">
              <a:solidFill>
                <a:srgbClr val="FFFF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9">
              <a:extLst>
                <a:ext uri="{FF2B5EF4-FFF2-40B4-BE49-F238E27FC236}">
                  <a16:creationId xmlns:a16="http://schemas.microsoft.com/office/drawing/2014/main" id="{6AD925D3-E1F1-4AAA-AE51-8A5177A8F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762" y="3831721"/>
              <a:ext cx="8118984" cy="0"/>
            </a:xfrm>
            <a:prstGeom prst="line">
              <a:avLst/>
            </a:prstGeom>
            <a:solidFill>
              <a:schemeClr val="accent1"/>
            </a:solidFill>
            <a:ln w="22225">
              <a:solidFill>
                <a:srgbClr val="FFFF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1102FE-9FEE-4C23-B814-B372F8867BA9}"/>
                </a:ext>
              </a:extLst>
            </p:cNvPr>
            <p:cNvCxnSpPr/>
            <p:nvPr/>
          </p:nvCxnSpPr>
          <p:spPr>
            <a:xfrm>
              <a:off x="2636768" y="4148177"/>
              <a:ext cx="810561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BD7B436F-2D86-4837-A400-6404745F9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56390" y="338531"/>
              <a:ext cx="62633" cy="8180327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168587-04D4-414B-A921-1770CD4685F5}"/>
                </a:ext>
              </a:extLst>
            </p:cNvPr>
            <p:cNvCxnSpPr/>
            <p:nvPr/>
          </p:nvCxnSpPr>
          <p:spPr>
            <a:xfrm>
              <a:off x="30061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EB2346-3326-4DBE-A8FD-BA40CC7CECAC}"/>
                </a:ext>
              </a:extLst>
            </p:cNvPr>
            <p:cNvCxnSpPr/>
            <p:nvPr/>
          </p:nvCxnSpPr>
          <p:spPr>
            <a:xfrm>
              <a:off x="5160683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31A066C-EEC9-4AD4-9BFF-AB0A247D1FE8}"/>
                </a:ext>
              </a:extLst>
            </p:cNvPr>
            <p:cNvCxnSpPr/>
            <p:nvPr/>
          </p:nvCxnSpPr>
          <p:spPr>
            <a:xfrm>
              <a:off x="4709459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75BFD6-032F-44D0-A49E-B4043F559197}"/>
                </a:ext>
              </a:extLst>
            </p:cNvPr>
            <p:cNvCxnSpPr/>
            <p:nvPr/>
          </p:nvCxnSpPr>
          <p:spPr>
            <a:xfrm>
              <a:off x="424761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162C4B-0BF3-4717-95C1-75BE761D0418}"/>
                </a:ext>
              </a:extLst>
            </p:cNvPr>
            <p:cNvCxnSpPr/>
            <p:nvPr/>
          </p:nvCxnSpPr>
          <p:spPr>
            <a:xfrm>
              <a:off x="3836894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1D9AFC-4389-49D4-9A1B-3F48A1D9A75C}"/>
                </a:ext>
              </a:extLst>
            </p:cNvPr>
            <p:cNvCxnSpPr/>
            <p:nvPr/>
          </p:nvCxnSpPr>
          <p:spPr>
            <a:xfrm>
              <a:off x="3397624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B08E85-2C8B-4F8A-8F24-01F110400CF0}"/>
                </a:ext>
              </a:extLst>
            </p:cNvPr>
            <p:cNvCxnSpPr/>
            <p:nvPr/>
          </p:nvCxnSpPr>
          <p:spPr>
            <a:xfrm>
              <a:off x="80634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2C8A75D-35A6-42C7-93EA-C67E18C8A116}"/>
                </a:ext>
              </a:extLst>
            </p:cNvPr>
            <p:cNvCxnSpPr/>
            <p:nvPr/>
          </p:nvCxnSpPr>
          <p:spPr>
            <a:xfrm>
              <a:off x="7611036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409DB9-8109-4250-9F18-EBF1EE3B0B17}"/>
                </a:ext>
              </a:extLst>
            </p:cNvPr>
            <p:cNvCxnSpPr/>
            <p:nvPr/>
          </p:nvCxnSpPr>
          <p:spPr>
            <a:xfrm>
              <a:off x="710602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3DFBCE-A89D-4D58-B205-C4908F8E0133}"/>
                </a:ext>
              </a:extLst>
            </p:cNvPr>
            <p:cNvCxnSpPr/>
            <p:nvPr/>
          </p:nvCxnSpPr>
          <p:spPr>
            <a:xfrm>
              <a:off x="66129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7F708E-5880-477E-94C0-540171000105}"/>
                </a:ext>
              </a:extLst>
            </p:cNvPr>
            <p:cNvCxnSpPr/>
            <p:nvPr/>
          </p:nvCxnSpPr>
          <p:spPr>
            <a:xfrm>
              <a:off x="6161742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A18A399-F45D-42C8-89FC-582E53139A2B}"/>
                </a:ext>
              </a:extLst>
            </p:cNvPr>
            <p:cNvCxnSpPr/>
            <p:nvPr/>
          </p:nvCxnSpPr>
          <p:spPr>
            <a:xfrm>
              <a:off x="566569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815958-7C3D-4D66-B7DA-B3EE1CAB1CD0}"/>
                </a:ext>
              </a:extLst>
            </p:cNvPr>
            <p:cNvCxnSpPr/>
            <p:nvPr/>
          </p:nvCxnSpPr>
          <p:spPr>
            <a:xfrm>
              <a:off x="8570861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81642D-5A4B-469B-BAD0-D1EC3C79745E}"/>
                </a:ext>
              </a:extLst>
            </p:cNvPr>
            <p:cNvCxnSpPr/>
            <p:nvPr/>
          </p:nvCxnSpPr>
          <p:spPr>
            <a:xfrm>
              <a:off x="908185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727B2D-4F58-49E3-9963-ACCBA4C8C6AD}"/>
                </a:ext>
              </a:extLst>
            </p:cNvPr>
            <p:cNvCxnSpPr/>
            <p:nvPr/>
          </p:nvCxnSpPr>
          <p:spPr>
            <a:xfrm>
              <a:off x="10405638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F4C135E-91A1-4A7A-9368-A0B08F344512}"/>
                </a:ext>
              </a:extLst>
            </p:cNvPr>
            <p:cNvCxnSpPr/>
            <p:nvPr/>
          </p:nvCxnSpPr>
          <p:spPr>
            <a:xfrm>
              <a:off x="953418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01118D-F2EF-4606-86FA-5953B42DDF7D}"/>
                </a:ext>
              </a:extLst>
            </p:cNvPr>
            <p:cNvCxnSpPr/>
            <p:nvPr/>
          </p:nvCxnSpPr>
          <p:spPr>
            <a:xfrm>
              <a:off x="9969356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72D875-BA75-4F25-8449-A60AF1C91D78}"/>
                </a:ext>
              </a:extLst>
            </p:cNvPr>
            <p:cNvCxnSpPr/>
            <p:nvPr/>
          </p:nvCxnSpPr>
          <p:spPr>
            <a:xfrm>
              <a:off x="2637972" y="3545968"/>
              <a:ext cx="810561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8BCECF32-6DEC-4FCB-935B-C50C03C57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57464" y="-844273"/>
              <a:ext cx="60484" cy="8180328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1247F4-4488-48ED-9222-E2E8CCA825C7}"/>
                </a:ext>
              </a:extLst>
            </p:cNvPr>
            <p:cNvCxnSpPr/>
            <p:nvPr/>
          </p:nvCxnSpPr>
          <p:spPr>
            <a:xfrm>
              <a:off x="29999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646B45-8559-4FEF-B67E-FEC2869426A1}"/>
                </a:ext>
              </a:extLst>
            </p:cNvPr>
            <p:cNvCxnSpPr/>
            <p:nvPr/>
          </p:nvCxnSpPr>
          <p:spPr>
            <a:xfrm>
              <a:off x="5154451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1034ABB-FAE2-4805-B8DB-46C9CBD72697}"/>
                </a:ext>
              </a:extLst>
            </p:cNvPr>
            <p:cNvCxnSpPr/>
            <p:nvPr/>
          </p:nvCxnSpPr>
          <p:spPr>
            <a:xfrm>
              <a:off x="4703227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6CF075B-3B6F-4389-A806-21AE6307DAA9}"/>
                </a:ext>
              </a:extLst>
            </p:cNvPr>
            <p:cNvCxnSpPr/>
            <p:nvPr/>
          </p:nvCxnSpPr>
          <p:spPr>
            <a:xfrm>
              <a:off x="424137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7FFA6E-8C93-4E46-93E5-15C2CA4C7B52}"/>
                </a:ext>
              </a:extLst>
            </p:cNvPr>
            <p:cNvCxnSpPr/>
            <p:nvPr/>
          </p:nvCxnSpPr>
          <p:spPr>
            <a:xfrm>
              <a:off x="3830662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7E3F0DE-A216-4A96-83B1-AC5E5256D27D}"/>
                </a:ext>
              </a:extLst>
            </p:cNvPr>
            <p:cNvCxnSpPr/>
            <p:nvPr/>
          </p:nvCxnSpPr>
          <p:spPr>
            <a:xfrm>
              <a:off x="3391392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31D1002-F265-4F1F-A4B8-DCADA9DC28C3}"/>
                </a:ext>
              </a:extLst>
            </p:cNvPr>
            <p:cNvCxnSpPr/>
            <p:nvPr/>
          </p:nvCxnSpPr>
          <p:spPr>
            <a:xfrm>
              <a:off x="80572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8F9FF0-F485-45FB-8C9A-4E8EEDC4C7AD}"/>
                </a:ext>
              </a:extLst>
            </p:cNvPr>
            <p:cNvCxnSpPr/>
            <p:nvPr/>
          </p:nvCxnSpPr>
          <p:spPr>
            <a:xfrm>
              <a:off x="7604804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FAE236-7BB9-41E1-B73C-DCB8A1BA108E}"/>
                </a:ext>
              </a:extLst>
            </p:cNvPr>
            <p:cNvCxnSpPr/>
            <p:nvPr/>
          </p:nvCxnSpPr>
          <p:spPr>
            <a:xfrm>
              <a:off x="709979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3622C78-CA71-422C-8236-9724C86D3EC8}"/>
                </a:ext>
              </a:extLst>
            </p:cNvPr>
            <p:cNvCxnSpPr/>
            <p:nvPr/>
          </p:nvCxnSpPr>
          <p:spPr>
            <a:xfrm>
              <a:off x="66067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9EE8F4-FBB5-4BF9-A50E-0DAAF6AD8824}"/>
                </a:ext>
              </a:extLst>
            </p:cNvPr>
            <p:cNvCxnSpPr/>
            <p:nvPr/>
          </p:nvCxnSpPr>
          <p:spPr>
            <a:xfrm>
              <a:off x="6155510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271830E-84E7-4789-BA45-FA6FA86C041A}"/>
                </a:ext>
              </a:extLst>
            </p:cNvPr>
            <p:cNvCxnSpPr/>
            <p:nvPr/>
          </p:nvCxnSpPr>
          <p:spPr>
            <a:xfrm>
              <a:off x="565946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5DC1BD-D953-42F1-BF72-39B75F071E3B}"/>
                </a:ext>
              </a:extLst>
            </p:cNvPr>
            <p:cNvCxnSpPr/>
            <p:nvPr/>
          </p:nvCxnSpPr>
          <p:spPr>
            <a:xfrm>
              <a:off x="8564629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77F551-586B-4CA6-86DD-0EE9D3F3FB40}"/>
                </a:ext>
              </a:extLst>
            </p:cNvPr>
            <p:cNvCxnSpPr/>
            <p:nvPr/>
          </p:nvCxnSpPr>
          <p:spPr>
            <a:xfrm>
              <a:off x="907561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61095E6-0149-41C8-9E54-D56FC1FEFE30}"/>
                </a:ext>
              </a:extLst>
            </p:cNvPr>
            <p:cNvCxnSpPr/>
            <p:nvPr/>
          </p:nvCxnSpPr>
          <p:spPr>
            <a:xfrm>
              <a:off x="10399406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3EEFD06-9EB5-4439-A472-A118ADFDC4C8}"/>
                </a:ext>
              </a:extLst>
            </p:cNvPr>
            <p:cNvCxnSpPr/>
            <p:nvPr/>
          </p:nvCxnSpPr>
          <p:spPr>
            <a:xfrm>
              <a:off x="952794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3703628-633D-4137-88D6-B9B374F4B20D}"/>
                </a:ext>
              </a:extLst>
            </p:cNvPr>
            <p:cNvCxnSpPr/>
            <p:nvPr/>
          </p:nvCxnSpPr>
          <p:spPr>
            <a:xfrm>
              <a:off x="9963124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30D127-CA17-411A-8BC6-B5B53283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570" y="3215430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5997E9A-E750-4FC8-96AC-8D0C29E2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59" y="3826209"/>
              <a:ext cx="856133" cy="282524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A6FC08B-84F1-4D58-B282-D3628586B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29" y="3215430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4363B52-3904-41F6-9FF3-AE15DDBCE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70" y="3463042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A81BC8B-A6D6-4220-A3D1-61BB75E76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460" y="4094579"/>
              <a:ext cx="856133" cy="282524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99EEE2A-E828-4415-B70B-1EB277A53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23" y="5530878"/>
            <a:ext cx="1191680" cy="393254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46192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51EAC-E946-446A-BD4E-6D2BC9B8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1162E0-9745-405C-B215-18393F0C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F1A6C-B66C-43FC-87F0-2558037F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Demand Component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Sources: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National ITE Reference (11</a:t>
            </a:r>
            <a:r>
              <a:rPr lang="en-US" sz="2400" baseline="30000" dirty="0"/>
              <a:t>th</a:t>
            </a:r>
            <a:r>
              <a:rPr lang="en-US" sz="2400" dirty="0"/>
              <a:t> Edition)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Florida Studies Database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Southeast Regional Planning Model (SERPM v8)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Demand Calculation: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Trip Gen. Rate x Trip Length x % New Trips</a:t>
            </a:r>
          </a:p>
        </p:txBody>
      </p:sp>
    </p:spTree>
    <p:extLst>
      <p:ext uri="{BB962C8B-B14F-4D97-AF65-F5344CB8AC3E}">
        <p14:creationId xmlns:p14="http://schemas.microsoft.com/office/powerpoint/2010/main" val="411376764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988348-5789-47C5-879B-FF25ED6A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Cost Component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Palm Beach County Roadway Improvements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Roebuck Rd from Jog Rd to Haverhill Rd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Lyons Rd from Clint Moore Rd to N. of LWDD L-39 Canal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Hood Rd from E. of Florida Turnpike to W. of Central Blvd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Silver Beach Rd from E. of Congress Ave to Old Dixie/Pres. Barack Obama Hwy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</a:rPr>
              <a:t>Construction Cost per Lane Mile </a:t>
            </a:r>
            <a:r>
              <a:rPr lang="en-US" sz="2400" b="1" dirty="0">
                <a:solidFill>
                  <a:srgbClr val="FFC000"/>
                </a:solidFill>
              </a:rPr>
              <a:t>≈$3.5 Million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Recent new construction/lane addition projects throughout Florida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</a:rPr>
              <a:t>Construction Cost per Lane Mile </a:t>
            </a:r>
            <a:r>
              <a:rPr lang="en-US" sz="2400" b="1" dirty="0">
                <a:solidFill>
                  <a:srgbClr val="FFC000"/>
                </a:solidFill>
              </a:rPr>
              <a:t>≈$3.7 Million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8363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30B23-8008-4CFC-9977-F7155DDA0340}"/>
              </a:ext>
            </a:extLst>
          </p:cNvPr>
          <p:cNvSpPr txBox="1"/>
          <p:nvPr/>
        </p:nvSpPr>
        <p:spPr>
          <a:xfrm>
            <a:off x="191387" y="6467144"/>
            <a:ext cx="4635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Source: Florida Dept of Transportation, Long Range Estimates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349637"/>
              </p:ext>
            </p:extLst>
          </p:nvPr>
        </p:nvGraphicFramePr>
        <p:xfrm>
          <a:off x="1080180" y="1658679"/>
          <a:ext cx="10031640" cy="473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F1449FE-13FB-4FCC-AD17-C5516CFA641C}"/>
              </a:ext>
            </a:extLst>
          </p:cNvPr>
          <p:cNvSpPr txBox="1"/>
          <p:nvPr/>
        </p:nvSpPr>
        <p:spPr>
          <a:xfrm>
            <a:off x="7441526" y="4954771"/>
            <a:ext cx="2854335" cy="8237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Construction Costs Continue to Increase</a:t>
            </a:r>
          </a:p>
        </p:txBody>
      </p:sp>
    </p:spTree>
    <p:extLst>
      <p:ext uri="{BB962C8B-B14F-4D97-AF65-F5344CB8AC3E}">
        <p14:creationId xmlns:p14="http://schemas.microsoft.com/office/powerpoint/2010/main" val="2982905409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84479B-22EA-4542-8FB4-F82979C57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Estimated Cost per Lane Mile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277C87-BE7C-483C-A138-2EE4EC72E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59510"/>
              </p:ext>
            </p:extLst>
          </p:nvPr>
        </p:nvGraphicFramePr>
        <p:xfrm>
          <a:off x="2462534" y="2971177"/>
          <a:ext cx="7108747" cy="2971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422">
                  <a:extLst>
                    <a:ext uri="{9D8B030D-6E8A-4147-A177-3AD203B41FA5}">
                      <a16:colId xmlns:a16="http://schemas.microsoft.com/office/drawing/2014/main" val="2557238680"/>
                    </a:ext>
                  </a:extLst>
                </a:gridCol>
                <a:gridCol w="1687570">
                  <a:extLst>
                    <a:ext uri="{9D8B030D-6E8A-4147-A177-3AD203B41FA5}">
                      <a16:colId xmlns:a16="http://schemas.microsoft.com/office/drawing/2014/main" val="203179501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 Roads*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 Roads*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 &amp; State Roads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$347,000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$438,000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Right-of-Way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$521,000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$655,000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01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$3,475,000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$4,368,000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$4,082,000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CEI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$313,000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$427,000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$4,656,000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$5,985,000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$5,559,000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437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dirty="0"/>
                        <a:t>Lane Mile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9483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063A0FA-BC8D-4F63-ADC5-B7180E6A6DE7}"/>
              </a:ext>
            </a:extLst>
          </p:cNvPr>
          <p:cNvSpPr/>
          <p:nvPr/>
        </p:nvSpPr>
        <p:spPr>
          <a:xfrm>
            <a:off x="7879910" y="5131946"/>
            <a:ext cx="1691371" cy="3372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25F70-75EC-40B5-92F1-9A17852D7602}"/>
              </a:ext>
            </a:extLst>
          </p:cNvPr>
          <p:cNvSpPr txBox="1"/>
          <p:nvPr/>
        </p:nvSpPr>
        <p:spPr>
          <a:xfrm>
            <a:off x="2462534" y="6053756"/>
            <a:ext cx="622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*Includes slight cost reduction for future roads that will have open drainage design elements</a:t>
            </a:r>
          </a:p>
        </p:txBody>
      </p:sp>
    </p:spTree>
    <p:extLst>
      <p:ext uri="{BB962C8B-B14F-4D97-AF65-F5344CB8AC3E}">
        <p14:creationId xmlns:p14="http://schemas.microsoft.com/office/powerpoint/2010/main" val="341936933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371FA4-1F7D-449B-9D21-F0E74924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Credit Component: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D5391-E501-4821-AA21-C0029E337C3B}"/>
              </a:ext>
            </a:extLst>
          </p:cNvPr>
          <p:cNvGrpSpPr/>
          <p:nvPr/>
        </p:nvGrpSpPr>
        <p:grpSpPr>
          <a:xfrm>
            <a:off x="7571872" y="2086313"/>
            <a:ext cx="2500312" cy="4262973"/>
            <a:chOff x="6019800" y="1828800"/>
            <a:chExt cx="2500312" cy="42629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603A75F-7298-4D77-AAE2-1419D5F223DD}"/>
                </a:ext>
              </a:extLst>
            </p:cNvPr>
            <p:cNvGrpSpPr/>
            <p:nvPr/>
          </p:nvGrpSpPr>
          <p:grpSpPr>
            <a:xfrm>
              <a:off x="6858000" y="1828800"/>
              <a:ext cx="1524000" cy="1333500"/>
              <a:chOff x="1584" y="3120"/>
              <a:chExt cx="960" cy="840"/>
            </a:xfrm>
          </p:grpSpPr>
          <p:pic>
            <p:nvPicPr>
              <p:cNvPr id="17" name="Picture 16" descr="gascan">
                <a:extLst>
                  <a:ext uri="{FF2B5EF4-FFF2-40B4-BE49-F238E27FC236}">
                    <a16:creationId xmlns:a16="http://schemas.microsoft.com/office/drawing/2014/main" id="{F2FF0EF1-F398-49D8-AF2E-0A6ED9B82B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1584" y="3120"/>
                <a:ext cx="690" cy="840"/>
              </a:xfrm>
              <a:prstGeom prst="rect">
                <a:avLst/>
              </a:prstGeom>
              <a:noFill/>
            </p:spPr>
          </p:pic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70B9BAD0-B043-44F8-93F5-8E89A90BCA48}"/>
                  </a:ext>
                </a:extLst>
              </p:cNvPr>
              <p:cNvSpPr/>
              <p:nvPr/>
            </p:nvSpPr>
            <p:spPr bwMode="auto">
              <a:xfrm>
                <a:off x="2276" y="3148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E9A1F2FA-A6CA-4D6A-9ACD-6A9A0138798C}"/>
                  </a:ext>
                </a:extLst>
              </p:cNvPr>
              <p:cNvSpPr/>
              <p:nvPr/>
            </p:nvSpPr>
            <p:spPr bwMode="auto">
              <a:xfrm>
                <a:off x="2372" y="3244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856D0D95-AE6A-46DC-8A25-9B8DCF907904}"/>
                  </a:ext>
                </a:extLst>
              </p:cNvPr>
              <p:cNvSpPr/>
              <p:nvPr/>
            </p:nvSpPr>
            <p:spPr bwMode="auto">
              <a:xfrm>
                <a:off x="2468" y="3340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82D8AB86-A5B9-41FF-87BD-C29BB0910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3810000"/>
              <a:ext cx="1361463" cy="4001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$.01 penny</a:t>
              </a: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683F05F6-A668-4A11-8069-BA2BEA604F8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591300" y="4076700"/>
              <a:ext cx="17526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4586E4BC-A066-4212-8CED-A2E84D917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4953000"/>
              <a:ext cx="2043112" cy="113877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1 CENT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GAS TAX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PER GALLON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68D67-BF4B-4101-8C72-C64AD48690A0}"/>
              </a:ext>
            </a:extLst>
          </p:cNvPr>
          <p:cNvGrpSpPr/>
          <p:nvPr/>
        </p:nvGrpSpPr>
        <p:grpSpPr>
          <a:xfrm>
            <a:off x="2390272" y="3381713"/>
            <a:ext cx="4689475" cy="2395538"/>
            <a:chOff x="685800" y="3048000"/>
            <a:chExt cx="4689475" cy="2395538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F02CD46F-5D23-4DBA-A82D-860D30165C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5800" y="3276600"/>
            <a:ext cx="1563688" cy="213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6" name="CorelDRAW" r:id="rId4" imgW="0" imgH="0" progId="">
                    <p:embed/>
                  </p:oleObj>
                </mc:Choice>
                <mc:Fallback>
                  <p:oleObj name="CorelDRAW" r:id="rId4" imgW="0" imgH="0" progId="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85800" y="3276600"/>
                          <a:ext cx="1563688" cy="213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FC4A31D3-BCE0-4ABB-AB54-3290E5A5A2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33600" y="3048000"/>
            <a:ext cx="3241675" cy="2395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7" name="CorelDRAW" r:id="rId6" imgW="0" imgH="0" progId="">
                    <p:embed/>
                  </p:oleObj>
                </mc:Choice>
                <mc:Fallback>
                  <p:oleObj name="CorelDRAW" r:id="rId6" imgW="0" imgH="0" progId="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133600" y="3048000"/>
                          <a:ext cx="3241675" cy="2395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13119889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7274F9-2AD4-4FE7-BA71-86E9E7BC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7179439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Credit Component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C000"/>
                </a:solidFill>
              </a:rPr>
              <a:t>State funding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Current County funding is primarily used for operations and maintenance</a:t>
            </a:r>
            <a:endParaRPr lang="en-US" u="sng" dirty="0"/>
          </a:p>
          <a:p>
            <a:pPr lvl="1">
              <a:lnSpc>
                <a:spcPct val="120000"/>
              </a:lnSpc>
            </a:pPr>
            <a:r>
              <a:rPr lang="en-US" dirty="0"/>
              <a:t>Road impact fees (and potentially state funding) will be used for future capacity expansion projects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3C8D924-EAB2-4A6E-BF5B-DA2DC4DBA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3048" y="2587229"/>
            <a:ext cx="3841241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38EBF4-4587-43A9-9456-BD6C645D7DE6}"/>
              </a:ext>
            </a:extLst>
          </p:cNvPr>
          <p:cNvSpPr txBox="1"/>
          <p:nvPr/>
        </p:nvSpPr>
        <p:spPr>
          <a:xfrm>
            <a:off x="7853048" y="5284839"/>
            <a:ext cx="3841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 tooltip="https://lushdollar.com/help-i-need-money-now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14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F6591D-5F37-4B8E-AE96-84594C93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/>
              <a:t>Equivalent Pennies of Fuel Tax Revenue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D465028-B753-49B4-A911-E21DB139C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19385"/>
              </p:ext>
            </p:extLst>
          </p:nvPr>
        </p:nvGraphicFramePr>
        <p:xfrm>
          <a:off x="2974693" y="2979944"/>
          <a:ext cx="6400800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33">
                  <a:extLst>
                    <a:ext uri="{9D8B030D-6E8A-4147-A177-3AD203B41FA5}">
                      <a16:colId xmlns:a16="http://schemas.microsoft.com/office/drawing/2014/main" val="3447881461"/>
                    </a:ext>
                  </a:extLst>
                </a:gridCol>
                <a:gridCol w="1545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Annual Expenditures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 per Penny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</a:rPr>
                        <a:t>Equivalent Pennies per Gallon</a:t>
                      </a:r>
                      <a:endParaRPr lang="en-US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County 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$1,740,000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$5,364,469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State 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$41,151,368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$5,364,469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$42,891,368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7401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5BFF775-F3E8-4976-98A7-F3AA8CBEA6E9}"/>
              </a:ext>
            </a:extLst>
          </p:cNvPr>
          <p:cNvSpPr/>
          <p:nvPr/>
        </p:nvSpPr>
        <p:spPr>
          <a:xfrm>
            <a:off x="7816114" y="4635795"/>
            <a:ext cx="1559380" cy="371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113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644B3A-A9DD-4E0D-989C-8B97873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Fuel Taxes: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000"/>
                </a:solidFill>
              </a:rPr>
              <a:t>State tax indexed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000"/>
                </a:solidFill>
              </a:rPr>
              <a:t>Local tax NOT indexed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Other revenue sources are indexed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11BE8-FAA7-4B7E-97EE-75C436787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6682" y="2033888"/>
            <a:ext cx="3657607" cy="3657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6DB73-17F5-4C3A-95E9-3D0CC265E95C}"/>
              </a:ext>
            </a:extLst>
          </p:cNvPr>
          <p:cNvSpPr txBox="1"/>
          <p:nvPr/>
        </p:nvSpPr>
        <p:spPr>
          <a:xfrm>
            <a:off x="8036682" y="5691495"/>
            <a:ext cx="3657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 tooltip="https://en.wikipedia.org/wiki/Lincoln_c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544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7.01.25"/>
  <p:tag name="AS_TITLE" val="Aspose.Slides for .NET 4.0"/>
  <p:tag name="AS_VERSION" val="1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21129BE4C4E4BAEF1CE8867F7367D" ma:contentTypeVersion="5" ma:contentTypeDescription="Create a new document." ma:contentTypeScope="" ma:versionID="43e1829acb53ffff28a526026d18d248">
  <xsd:schema xmlns:xsd="http://www.w3.org/2001/XMLSchema" xmlns:xs="http://www.w3.org/2001/XMLSchema" xmlns:p="http://schemas.microsoft.com/office/2006/metadata/properties" xmlns:ns2="3a458720-5d06-4124-9ae2-9cfb35b6a5aa" targetNamespace="http://schemas.microsoft.com/office/2006/metadata/properties" ma:root="true" ma:fieldsID="b0aa80b75845cb3ad57228bd57cf6368" ns2:_="">
    <xsd:import namespace="3a458720-5d06-4124-9ae2-9cfb35b6a5aa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8720-5d06-4124-9ae2-9cfb35b6a5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458720-5d06-4124-9ae2-9cfb35b6a5a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FB3167A-EE68-4DCC-A9B8-ECBD7D98FC84}"/>
</file>

<file path=customXml/itemProps2.xml><?xml version="1.0" encoding="utf-8"?>
<ds:datastoreItem xmlns:ds="http://schemas.openxmlformats.org/officeDocument/2006/customXml" ds:itemID="{DBC9A89F-DA86-446F-811A-62350B0DBA71}"/>
</file>

<file path=customXml/itemProps3.xml><?xml version="1.0" encoding="utf-8"?>
<ds:datastoreItem xmlns:ds="http://schemas.openxmlformats.org/officeDocument/2006/customXml" ds:itemID="{0AF211BC-0EE9-4E0A-9DE3-49BF68AA26CC}"/>
</file>

<file path=docProps/app.xml><?xml version="1.0" encoding="utf-8"?>
<Properties xmlns="http://schemas.openxmlformats.org/officeDocument/2006/extended-properties" xmlns:vt="http://schemas.openxmlformats.org/officeDocument/2006/docPropsVTypes">
  <TotalTime>17823</TotalTime>
  <Words>7478</Words>
  <Application>Microsoft Office PowerPoint</Application>
  <PresentationFormat>Widescreen</PresentationFormat>
  <Paragraphs>2748</Paragraphs>
  <Slides>111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7" baseType="lpstr">
      <vt:lpstr>Arial</vt:lpstr>
      <vt:lpstr>Calibri</vt:lpstr>
      <vt:lpstr>Calibri Light</vt:lpstr>
      <vt:lpstr>Wingdings</vt:lpstr>
      <vt:lpstr>Office Theme</vt:lpstr>
      <vt:lpstr>CorelDRAW</vt:lpstr>
      <vt:lpstr>Palm Beach County</vt:lpstr>
      <vt:lpstr>Presentation Overview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Presentation Overview</vt:lpstr>
      <vt:lpstr>Technical Study</vt:lpstr>
      <vt:lpstr>Public 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Law Enforcement</vt:lpstr>
      <vt:lpstr>Law Enforcement</vt:lpstr>
      <vt:lpstr>Law Enforcement</vt:lpstr>
      <vt:lpstr>Law Enforcement</vt:lpstr>
      <vt:lpstr>Law Enforcement</vt:lpstr>
      <vt:lpstr>Law Enforcement</vt:lpstr>
      <vt:lpstr>Law Enforcement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Parks &amp; Recreation</vt:lpstr>
      <vt:lpstr>Parks &amp; Recreation</vt:lpstr>
      <vt:lpstr>Parks &amp; Recreation</vt:lpstr>
      <vt:lpstr>Parks and Recreation</vt:lpstr>
      <vt:lpstr>Parks &amp; Recreation</vt:lpstr>
      <vt:lpstr>Parks &amp; Recreation</vt:lpstr>
      <vt:lpstr>Parks &amp; Recreation</vt:lpstr>
      <vt:lpstr>Parks &amp; Recreation</vt:lpstr>
      <vt:lpstr>Parks &amp; Recreation</vt:lpstr>
      <vt:lpstr>Parks &amp; Recreation</vt:lpstr>
      <vt:lpstr>Parks and Recreation</vt:lpstr>
      <vt:lpstr>Parks and Recreation</vt:lpstr>
      <vt:lpstr>Parks &amp; Recreation</vt:lpstr>
      <vt:lpstr>Parks and Recreation</vt:lpstr>
      <vt:lpstr>Parks and Recreation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Transportation</vt:lpstr>
      <vt:lpstr>Transportation: Consumption-Based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 Decrease in Value of 1¢ of Fuel Tax</vt:lpstr>
      <vt:lpstr>Transportation</vt:lpstr>
      <vt:lpstr>Transportation</vt:lpstr>
      <vt:lpstr>Transportation</vt:lpstr>
      <vt:lpstr>Transportation</vt:lpstr>
      <vt:lpstr>Summary</vt:lpstr>
      <vt:lpstr>Summary</vt:lpstr>
      <vt:lpstr>Presentation Overview</vt:lpstr>
      <vt:lpstr>Next Steps</vt:lpstr>
      <vt:lpstr>Questions?</vt:lpstr>
      <vt:lpstr>School Facilities</vt:lpstr>
      <vt:lpstr>School Facilities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Layton</dc:creator>
  <cp:lastModifiedBy>Kamp, Nilgun</cp:lastModifiedBy>
  <cp:revision>751</cp:revision>
  <cp:lastPrinted>2022-03-24T18:16:38Z</cp:lastPrinted>
  <dcterms:created xsi:type="dcterms:W3CDTF">2016-08-24T14:57:13Z</dcterms:created>
  <dcterms:modified xsi:type="dcterms:W3CDTF">2022-04-01T01:20:36Z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NKTEK-FILE-ID">
    <vt:lpwstr>01C1-C482-5C96-64E5</vt:lpwstr>
  </property>
  <property fmtid="{D5CDD505-2E9C-101B-9397-08002B2CF9AE}" pid="3" name="ContentTypeId">
    <vt:lpwstr>0x01010089221129BE4C4E4BAEF1CE8867F7367D</vt:lpwstr>
  </property>
  <property fmtid="{D5CDD505-2E9C-101B-9397-08002B2CF9AE}" pid="4" name="Order">
    <vt:r8>20800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emplateUrl">
    <vt:lpwstr/>
  </property>
</Properties>
</file>