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8" r:id="rId3"/>
    <p:sldId id="301" r:id="rId4"/>
    <p:sldId id="268" r:id="rId5"/>
    <p:sldId id="270" r:id="rId6"/>
    <p:sldId id="257" r:id="rId7"/>
    <p:sldId id="258" r:id="rId8"/>
    <p:sldId id="269" r:id="rId9"/>
    <p:sldId id="261" r:id="rId10"/>
    <p:sldId id="289" r:id="rId11"/>
    <p:sldId id="273" r:id="rId12"/>
    <p:sldId id="266" r:id="rId13"/>
    <p:sldId id="267" r:id="rId14"/>
    <p:sldId id="285" r:id="rId15"/>
    <p:sldId id="291" r:id="rId16"/>
    <p:sldId id="299" r:id="rId17"/>
    <p:sldId id="295" r:id="rId18"/>
    <p:sldId id="286" r:id="rId19"/>
    <p:sldId id="297" r:id="rId20"/>
    <p:sldId id="288" r:id="rId21"/>
    <p:sldId id="302" r:id="rId22"/>
    <p:sldId id="274" r:id="rId23"/>
    <p:sldId id="262" r:id="rId24"/>
    <p:sldId id="263" r:id="rId25"/>
    <p:sldId id="300" r:id="rId26"/>
    <p:sldId id="304"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FD7AF-A483-405A-93D8-1B74D1587AB3}" v="8" dt="2024-09-08T18:45:06.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660"/>
  </p:normalViewPr>
  <p:slideViewPr>
    <p:cSldViewPr snapToGrid="0">
      <p:cViewPr varScale="1">
        <p:scale>
          <a:sx n="83" d="100"/>
          <a:sy n="83"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Marie Moore" userId="e9bf966a5781a873" providerId="LiveId" clId="{3796BF54-304E-4206-96A3-40C0074703A9}"/>
    <pc:docChg chg="custSel modSld">
      <pc:chgData name="Jean-Marie Moore" userId="e9bf966a5781a873" providerId="LiveId" clId="{3796BF54-304E-4206-96A3-40C0074703A9}" dt="2024-09-08T20:29:33.166" v="7" actId="27636"/>
      <pc:docMkLst>
        <pc:docMk/>
      </pc:docMkLst>
      <pc:sldChg chg="modSp mod">
        <pc:chgData name="Jean-Marie Moore" userId="e9bf966a5781a873" providerId="LiveId" clId="{3796BF54-304E-4206-96A3-40C0074703A9}" dt="2024-09-08T20:29:33.166" v="7" actId="27636"/>
        <pc:sldMkLst>
          <pc:docMk/>
          <pc:sldMk cId="1231005999" sldId="258"/>
        </pc:sldMkLst>
        <pc:spChg chg="mod">
          <ac:chgData name="Jean-Marie Moore" userId="e9bf966a5781a873" providerId="LiveId" clId="{3796BF54-304E-4206-96A3-40C0074703A9}" dt="2024-09-08T20:29:33.166" v="7" actId="27636"/>
          <ac:spMkLst>
            <pc:docMk/>
            <pc:sldMk cId="1231005999" sldId="258"/>
            <ac:spMk id="3" creationId="{4FC962B9-0C13-C381-05A9-ACB5F29E0B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7CCD27-F86F-429A-923B-72B805D67D9F}" type="datetimeFigureOut">
              <a:rPr lang="en-US" smtClean="0"/>
              <a:t>9/26/2024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1B4036E-10CF-4788-98AA-824C68FC4BDA}" type="slidenum">
              <a:rPr lang="en-US" smtClean="0"/>
              <a:t>‹#›</a:t>
            </a:fld>
            <a:endParaRPr lang="en-US"/>
          </a:p>
        </p:txBody>
      </p:sp>
    </p:spTree>
    <p:extLst>
      <p:ext uri="{BB962C8B-B14F-4D97-AF65-F5344CB8AC3E}">
        <p14:creationId xmlns:p14="http://schemas.microsoft.com/office/powerpoint/2010/main" val="401993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21D85-B680-48D8-86DA-753B2DD3BF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1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34532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13040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1073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20577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754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25324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82836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56724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658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44961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35647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43505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57882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08296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76436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71713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42496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5BED1-7CEC-43F7-AC24-AEC1615E10FC}" type="datetimeFigureOut">
              <a:rPr lang="en-US" smtClean="0"/>
              <a:t>9/26/2024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7376E1-BD3C-45A2-861C-43EE3949250D}" type="slidenum">
              <a:rPr lang="en-US" smtClean="0"/>
              <a:t>‹#›</a:t>
            </a:fld>
            <a:endParaRPr lang="en-US" dirty="0"/>
          </a:p>
        </p:txBody>
      </p:sp>
    </p:spTree>
    <p:extLst>
      <p:ext uri="{BB962C8B-B14F-4D97-AF65-F5344CB8AC3E}">
        <p14:creationId xmlns:p14="http://schemas.microsoft.com/office/powerpoint/2010/main" val="288609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bcc.samis.io/go/nofo/" TargetMode="External"/><Relationship Id="rId2" Type="http://schemas.openxmlformats.org/officeDocument/2006/relationships/hyperlink" Target="https://www.hud.gov/program_offices/comm_planning/coc/cocbuil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SD-BUILDS-NOFO@PBC.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ud.gov/program_offices/comm_planning/coc/cocbuil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gov/program_offices/comm_planning/coc/cocbuilds" TargetMode="External"/><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2.xml"/><Relationship Id="rId4" Type="http://schemas.openxmlformats.org/officeDocument/2006/relationships/hyperlink" Target="https://www.hud.gov/program_offices/cfo/gmomgmt/grantsinfo/fundingopps/CoCBuild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CBUILDS@HUD.GOV" TargetMode="External"/><Relationship Id="rId2" Type="http://schemas.openxmlformats.org/officeDocument/2006/relationships/hyperlink" Target="mailto:CSD-BUILDS-NOFO@PBC.GOV" TargetMode="External"/><Relationship Id="rId1" Type="http://schemas.openxmlformats.org/officeDocument/2006/relationships/slideLayout" Target="../slideLayouts/slideLayout2.xml"/><Relationship Id="rId4" Type="http://schemas.openxmlformats.org/officeDocument/2006/relationships/hyperlink" Target="mailto:jmoore@pbc.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2.jp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jp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jpg"/><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39.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gov/program_offices/comm_planning/coc/cocbuilds" TargetMode="External"/><Relationship Id="rId2" Type="http://schemas.openxmlformats.org/officeDocument/2006/relationships/hyperlink" Target="https://www.hud.gov/program_offices/cfo/gmomgmt/grantsinfo/fundingopps/CoCBuil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D03F-9A7B-45E0-1290-7DAC434DB734}"/>
              </a:ext>
            </a:extLst>
          </p:cNvPr>
          <p:cNvSpPr>
            <a:spLocks noGrp="1"/>
          </p:cNvSpPr>
          <p:nvPr>
            <p:ph type="ctrTitle"/>
          </p:nvPr>
        </p:nvSpPr>
        <p:spPr/>
        <p:txBody>
          <a:bodyPr/>
          <a:lstStyle/>
          <a:p>
            <a:r>
              <a:rPr lang="en-US" dirty="0"/>
              <a:t>HUD CoC BUILDS NOFO</a:t>
            </a:r>
          </a:p>
        </p:txBody>
      </p:sp>
      <p:sp>
        <p:nvSpPr>
          <p:cNvPr id="3" name="Subtitle 2">
            <a:extLst>
              <a:ext uri="{FF2B5EF4-FFF2-40B4-BE49-F238E27FC236}">
                <a16:creationId xmlns:a16="http://schemas.microsoft.com/office/drawing/2014/main" id="{BF7004C9-4F6F-23FF-1160-26C6AA837F82}"/>
              </a:ext>
            </a:extLst>
          </p:cNvPr>
          <p:cNvSpPr>
            <a:spLocks noGrp="1"/>
          </p:cNvSpPr>
          <p:nvPr>
            <p:ph type="subTitle" idx="1"/>
          </p:nvPr>
        </p:nvSpPr>
        <p:spPr/>
        <p:txBody>
          <a:bodyPr>
            <a:normAutofit fontScale="85000" lnSpcReduction="20000"/>
          </a:bodyPr>
          <a:lstStyle/>
          <a:p>
            <a:r>
              <a:rPr lang="en-US" sz="4000" dirty="0" smtClean="0"/>
              <a:t>Technical Assistance Meeting </a:t>
            </a:r>
            <a:endParaRPr lang="en-US" sz="4000" dirty="0"/>
          </a:p>
          <a:p>
            <a:r>
              <a:rPr lang="en-US" sz="4000" dirty="0"/>
              <a:t>SEPTEMBER </a:t>
            </a:r>
            <a:r>
              <a:rPr lang="en-US" sz="4000" dirty="0" smtClean="0"/>
              <a:t>26, </a:t>
            </a:r>
            <a:r>
              <a:rPr lang="en-US" sz="4000" dirty="0"/>
              <a:t>2024</a:t>
            </a:r>
          </a:p>
        </p:txBody>
      </p:sp>
    </p:spTree>
    <p:extLst>
      <p:ext uri="{BB962C8B-B14F-4D97-AF65-F5344CB8AC3E}">
        <p14:creationId xmlns:p14="http://schemas.microsoft.com/office/powerpoint/2010/main" val="83330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 OF FUNDING</a:t>
            </a:r>
            <a:endParaRPr lang="en-US" dirty="0"/>
          </a:p>
        </p:txBody>
      </p:sp>
      <p:sp>
        <p:nvSpPr>
          <p:cNvPr id="3" name="Content Placeholder 2"/>
          <p:cNvSpPr>
            <a:spLocks noGrp="1"/>
          </p:cNvSpPr>
          <p:nvPr>
            <p:ph idx="1"/>
          </p:nvPr>
        </p:nvSpPr>
        <p:spPr>
          <a:xfrm>
            <a:off x="677334" y="1440873"/>
            <a:ext cx="8596668" cy="4600489"/>
          </a:xfrm>
        </p:spPr>
        <p:txBody>
          <a:bodyPr>
            <a:normAutofit/>
          </a:bodyPr>
          <a:lstStyle/>
          <a:p>
            <a:r>
              <a:rPr lang="en-US" sz="2800" dirty="0" smtClean="0"/>
              <a:t>THE APPLICATION MUST DESCRIBE THE TYPE OF CAPITAL COSTS BEING REQUESTED – NEW CONSTRUCTION, ACQUISITION OR REHABILITATION </a:t>
            </a:r>
          </a:p>
          <a:p>
            <a:r>
              <a:rPr lang="en-US" sz="2800" dirty="0" smtClean="0"/>
              <a:t>STATE IF REQUESTING OPERATING COSTS OR SUPPORTIVE SERVICES (UP TO 20%) AND ADMINISTRATIVE COSTS (UP TO 10%)</a:t>
            </a:r>
          </a:p>
          <a:p>
            <a:r>
              <a:rPr lang="en-US" sz="2800" dirty="0" smtClean="0"/>
              <a:t>MAJORITY OF FUNDING REQUEST MUST BE FOR CAPITAL COSTS</a:t>
            </a:r>
            <a:endParaRPr lang="en-US" dirty="0"/>
          </a:p>
        </p:txBody>
      </p:sp>
    </p:spTree>
    <p:extLst>
      <p:ext uri="{BB962C8B-B14F-4D97-AF65-F5344CB8AC3E}">
        <p14:creationId xmlns:p14="http://schemas.microsoft.com/office/powerpoint/2010/main" val="303026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665A-F856-FBFE-131F-97FB7F02B016}"/>
              </a:ext>
            </a:extLst>
          </p:cNvPr>
          <p:cNvSpPr>
            <a:spLocks noGrp="1"/>
          </p:cNvSpPr>
          <p:nvPr>
            <p:ph type="title"/>
          </p:nvPr>
        </p:nvSpPr>
        <p:spPr/>
        <p:txBody>
          <a:bodyPr/>
          <a:lstStyle/>
          <a:p>
            <a:pPr algn="ctr"/>
            <a:r>
              <a:rPr lang="en-US" dirty="0">
                <a:solidFill>
                  <a:schemeClr val="tx1"/>
                </a:solidFill>
              </a:rPr>
              <a:t>ELIGIBLE COSTS</a:t>
            </a:r>
          </a:p>
        </p:txBody>
      </p:sp>
      <p:sp>
        <p:nvSpPr>
          <p:cNvPr id="3" name="Content Placeholder 2">
            <a:extLst>
              <a:ext uri="{FF2B5EF4-FFF2-40B4-BE49-F238E27FC236}">
                <a16:creationId xmlns:a16="http://schemas.microsoft.com/office/drawing/2014/main" id="{C655A4C5-41E5-2A42-6A2F-BC71CC105B7D}"/>
              </a:ext>
            </a:extLst>
          </p:cNvPr>
          <p:cNvSpPr>
            <a:spLocks noGrp="1"/>
          </p:cNvSpPr>
          <p:nvPr>
            <p:ph idx="1"/>
          </p:nvPr>
        </p:nvSpPr>
        <p:spPr>
          <a:xfrm>
            <a:off x="677334" y="1580827"/>
            <a:ext cx="8596668" cy="4460535"/>
          </a:xfrm>
        </p:spPr>
        <p:txBody>
          <a:bodyPr>
            <a:normAutofit/>
          </a:bodyPr>
          <a:lstStyle/>
          <a:p>
            <a:r>
              <a:rPr lang="en-US" sz="2800" dirty="0" smtClean="0"/>
              <a:t>ACQUISITION</a:t>
            </a:r>
          </a:p>
          <a:p>
            <a:r>
              <a:rPr lang="en-US" sz="2800" dirty="0" smtClean="0"/>
              <a:t>REHABILITATION</a:t>
            </a:r>
          </a:p>
          <a:p>
            <a:r>
              <a:rPr lang="en-US" sz="2800" dirty="0" smtClean="0"/>
              <a:t>NEW CONSTRUCTION</a:t>
            </a:r>
          </a:p>
          <a:p>
            <a:r>
              <a:rPr lang="en-US" sz="2800" dirty="0" smtClean="0"/>
              <a:t>PROJECT-BASED RENTAL ASSISTANCE</a:t>
            </a:r>
          </a:p>
          <a:p>
            <a:r>
              <a:rPr lang="en-US" sz="2800" dirty="0" smtClean="0"/>
              <a:t>SUPPORTIVE SERVICES</a:t>
            </a:r>
          </a:p>
          <a:p>
            <a:r>
              <a:rPr lang="en-US" sz="2800" dirty="0" smtClean="0"/>
              <a:t>OPERATING COSTS</a:t>
            </a:r>
          </a:p>
          <a:p>
            <a:r>
              <a:rPr lang="en-US" sz="2800" dirty="0" smtClean="0"/>
              <a:t>ADMINISTRATIVE COSTS</a:t>
            </a:r>
            <a:endParaRPr lang="en-US" sz="2800" dirty="0"/>
          </a:p>
        </p:txBody>
      </p:sp>
    </p:spTree>
    <p:extLst>
      <p:ext uri="{BB962C8B-B14F-4D97-AF65-F5344CB8AC3E}">
        <p14:creationId xmlns:p14="http://schemas.microsoft.com/office/powerpoint/2010/main" val="372800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B37D-17DD-B796-1BDD-27026EAEDC4E}"/>
              </a:ext>
            </a:extLst>
          </p:cNvPr>
          <p:cNvSpPr>
            <a:spLocks noGrp="1"/>
          </p:cNvSpPr>
          <p:nvPr>
            <p:ph type="title"/>
          </p:nvPr>
        </p:nvSpPr>
        <p:spPr/>
        <p:txBody>
          <a:bodyPr/>
          <a:lstStyle/>
          <a:p>
            <a:pPr algn="ctr"/>
            <a:r>
              <a:rPr lang="en-US" dirty="0"/>
              <a:t>MATCH</a:t>
            </a:r>
          </a:p>
        </p:txBody>
      </p:sp>
      <p:sp>
        <p:nvSpPr>
          <p:cNvPr id="3" name="Content Placeholder 2">
            <a:extLst>
              <a:ext uri="{FF2B5EF4-FFF2-40B4-BE49-F238E27FC236}">
                <a16:creationId xmlns:a16="http://schemas.microsoft.com/office/drawing/2014/main" id="{7729E6FD-B21D-B28D-C6A7-6236C5369917}"/>
              </a:ext>
            </a:extLst>
          </p:cNvPr>
          <p:cNvSpPr>
            <a:spLocks noGrp="1"/>
          </p:cNvSpPr>
          <p:nvPr>
            <p:ph idx="1"/>
          </p:nvPr>
        </p:nvSpPr>
        <p:spPr/>
        <p:txBody>
          <a:bodyPr>
            <a:normAutofit/>
          </a:bodyPr>
          <a:lstStyle/>
          <a:p>
            <a:r>
              <a:rPr lang="en-US" sz="3200" dirty="0" smtClean="0"/>
              <a:t>THE RECIPIENT OR SUBRECIPIENT MUST MATCH ALL GRANT FUNDS, EXCEPT FOR LEASING FUNDS, WITH NO LESS THAN 25 PERCENT </a:t>
            </a:r>
            <a:r>
              <a:rPr lang="en-US" sz="3200" dirty="0" smtClean="0"/>
              <a:t>IN CASH </a:t>
            </a:r>
            <a:r>
              <a:rPr lang="en-US" sz="3200" dirty="0" smtClean="0"/>
              <a:t>OR IN-KIND CONTRIBUTIONS FROM OTHER SOURCES. </a:t>
            </a:r>
            <a:endParaRPr lang="en-US" sz="3200" dirty="0"/>
          </a:p>
        </p:txBody>
      </p:sp>
    </p:spTree>
    <p:extLst>
      <p:ext uri="{BB962C8B-B14F-4D97-AF65-F5344CB8AC3E}">
        <p14:creationId xmlns:p14="http://schemas.microsoft.com/office/powerpoint/2010/main" val="24155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8C8C-ADBC-F294-815B-451A8412987D}"/>
              </a:ext>
            </a:extLst>
          </p:cNvPr>
          <p:cNvSpPr>
            <a:spLocks noGrp="1"/>
          </p:cNvSpPr>
          <p:nvPr>
            <p:ph type="title"/>
          </p:nvPr>
        </p:nvSpPr>
        <p:spPr/>
        <p:txBody>
          <a:bodyPr/>
          <a:lstStyle/>
          <a:p>
            <a:pPr algn="ctr"/>
            <a:r>
              <a:rPr lang="en-US" dirty="0"/>
              <a:t>ELIGIBLE APPLICANTS</a:t>
            </a:r>
          </a:p>
        </p:txBody>
      </p:sp>
      <p:sp>
        <p:nvSpPr>
          <p:cNvPr id="3" name="Content Placeholder 2">
            <a:extLst>
              <a:ext uri="{FF2B5EF4-FFF2-40B4-BE49-F238E27FC236}">
                <a16:creationId xmlns:a16="http://schemas.microsoft.com/office/drawing/2014/main" id="{5634116D-6F73-159A-E7C9-9700BC4DB28A}"/>
              </a:ext>
            </a:extLst>
          </p:cNvPr>
          <p:cNvSpPr>
            <a:spLocks noGrp="1"/>
          </p:cNvSpPr>
          <p:nvPr>
            <p:ph idx="1"/>
          </p:nvPr>
        </p:nvSpPr>
        <p:spPr>
          <a:xfrm>
            <a:off x="677333" y="1132115"/>
            <a:ext cx="10273695" cy="4909248"/>
          </a:xfrm>
        </p:spPr>
        <p:txBody>
          <a:bodyPr>
            <a:noAutofit/>
          </a:bodyPr>
          <a:lstStyle/>
          <a:p>
            <a:r>
              <a:rPr lang="en-US" sz="2800" dirty="0"/>
              <a:t>Non-profit Organizations</a:t>
            </a:r>
          </a:p>
          <a:p>
            <a:r>
              <a:rPr lang="en-US" sz="2800" dirty="0"/>
              <a:t>States</a:t>
            </a:r>
          </a:p>
          <a:p>
            <a:r>
              <a:rPr lang="en-US" sz="2800" dirty="0"/>
              <a:t>Local Governments</a:t>
            </a:r>
          </a:p>
          <a:p>
            <a:r>
              <a:rPr lang="en-US" sz="2800" dirty="0"/>
              <a:t>Instrumentalities of State and Local Governments</a:t>
            </a:r>
          </a:p>
          <a:p>
            <a:r>
              <a:rPr lang="en-US" sz="2800" dirty="0"/>
              <a:t>Indian Tribes</a:t>
            </a:r>
          </a:p>
          <a:p>
            <a:r>
              <a:rPr lang="en-US" sz="2800" dirty="0"/>
              <a:t>Public Housing agencies</a:t>
            </a:r>
          </a:p>
          <a:p>
            <a:r>
              <a:rPr lang="en-US" sz="2800" dirty="0"/>
              <a:t>For-profit entities are ineligible to apply and </a:t>
            </a:r>
            <a:r>
              <a:rPr lang="en-US" sz="2800" dirty="0" smtClean="0"/>
              <a:t>are </a:t>
            </a:r>
            <a:r>
              <a:rPr lang="en-US" sz="2800" dirty="0"/>
              <a:t>prohibited from being subrecipients; individuals, foreign entities and sole proprietorships are also excluded.</a:t>
            </a:r>
          </a:p>
        </p:txBody>
      </p:sp>
    </p:spTree>
    <p:extLst>
      <p:ext uri="{BB962C8B-B14F-4D97-AF65-F5344CB8AC3E}">
        <p14:creationId xmlns:p14="http://schemas.microsoft.com/office/powerpoint/2010/main" val="154747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SUBMISSION</a:t>
            </a:r>
            <a:endParaRPr lang="en-US" dirty="0"/>
          </a:p>
        </p:txBody>
      </p:sp>
      <p:sp>
        <p:nvSpPr>
          <p:cNvPr id="3" name="Content Placeholder 2"/>
          <p:cNvSpPr>
            <a:spLocks noGrp="1"/>
          </p:cNvSpPr>
          <p:nvPr>
            <p:ph idx="1"/>
          </p:nvPr>
        </p:nvSpPr>
        <p:spPr/>
        <p:txBody>
          <a:bodyPr>
            <a:normAutofit/>
          </a:bodyPr>
          <a:lstStyle/>
          <a:p>
            <a:pPr algn="ctr"/>
            <a:r>
              <a:rPr lang="en-US" sz="3200" b="1" dirty="0" smtClean="0">
                <a:solidFill>
                  <a:srgbClr val="FF0000"/>
                </a:solidFill>
              </a:rPr>
              <a:t>DEADLINE FOR SUBMISSION TO THE COC IS OCTOBER 22, 2024</a:t>
            </a:r>
          </a:p>
          <a:p>
            <a:pPr lvl="0"/>
            <a:r>
              <a:rPr lang="en-US" sz="3200" dirty="0" smtClean="0"/>
              <a:t>Late </a:t>
            </a:r>
            <a:r>
              <a:rPr lang="en-US" sz="3200" dirty="0"/>
              <a:t>applications will not be accepted.</a:t>
            </a:r>
          </a:p>
          <a:p>
            <a:pPr lvl="0"/>
            <a:r>
              <a:rPr lang="en-US" sz="3200" dirty="0"/>
              <a:t>Incomplete applications cannot be cured by the NCG Review Committee. If an application is incomplete, the application will be scored accordingly</a:t>
            </a:r>
          </a:p>
          <a:p>
            <a:pPr algn="ctr"/>
            <a:endParaRPr lang="en-US" sz="3200" b="1" dirty="0" smtClean="0">
              <a:solidFill>
                <a:schemeClr val="tx1"/>
              </a:solidFill>
            </a:endParaRPr>
          </a:p>
        </p:txBody>
      </p:sp>
    </p:spTree>
    <p:extLst>
      <p:ext uri="{BB962C8B-B14F-4D97-AF65-F5344CB8AC3E}">
        <p14:creationId xmlns:p14="http://schemas.microsoft.com/office/powerpoint/2010/main" val="195402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IS A FIVE STEP PROCESS</a:t>
            </a:r>
            <a:endParaRPr lang="en-US" dirty="0"/>
          </a:p>
        </p:txBody>
      </p:sp>
      <p:sp>
        <p:nvSpPr>
          <p:cNvPr id="3" name="Content Placeholder 2"/>
          <p:cNvSpPr>
            <a:spLocks noGrp="1"/>
          </p:cNvSpPr>
          <p:nvPr>
            <p:ph idx="1"/>
          </p:nvPr>
        </p:nvSpPr>
        <p:spPr>
          <a:xfrm>
            <a:off x="687262" y="2151353"/>
            <a:ext cx="8937029" cy="4184792"/>
          </a:xfrm>
        </p:spPr>
        <p:txBody>
          <a:bodyPr>
            <a:normAutofit fontScale="25000" lnSpcReduction="20000"/>
          </a:bodyPr>
          <a:lstStyle/>
          <a:p>
            <a:pPr marL="0" indent="0">
              <a:buNone/>
            </a:pPr>
            <a:r>
              <a:rPr lang="en-US" sz="9600" b="1" dirty="0"/>
              <a:t>Step 1:  Using the HUD NOFO</a:t>
            </a:r>
            <a:r>
              <a:rPr lang="en-US" sz="9600" dirty="0"/>
              <a:t> </a:t>
            </a:r>
            <a:r>
              <a:rPr lang="en-US" sz="9600" dirty="0" smtClean="0"/>
              <a:t>the project applicant develops the project application. The HUD NOFO is available </a:t>
            </a:r>
            <a:r>
              <a:rPr lang="en-US" sz="9600" dirty="0"/>
              <a:t>at</a:t>
            </a:r>
            <a:r>
              <a:rPr lang="en-US" sz="9600" b="1" dirty="0"/>
              <a:t> </a:t>
            </a:r>
            <a:r>
              <a:rPr lang="en-US" sz="9600" u="sng" dirty="0">
                <a:hlinkClick r:id="rId2"/>
              </a:rPr>
              <a:t>https://</a:t>
            </a:r>
            <a:r>
              <a:rPr lang="en-US" sz="9600" u="sng" dirty="0" smtClean="0">
                <a:hlinkClick r:id="rId2"/>
              </a:rPr>
              <a:t>www.hud.gov/program_offices/comm_planning/coc/cocbuilds</a:t>
            </a:r>
            <a:endParaRPr lang="en-US" sz="9600" dirty="0"/>
          </a:p>
          <a:p>
            <a:pPr marL="0" indent="0">
              <a:buNone/>
            </a:pPr>
            <a:r>
              <a:rPr lang="en-US" sz="9600" b="1" dirty="0"/>
              <a:t> </a:t>
            </a:r>
            <a:endParaRPr lang="en-US" sz="9600" dirty="0"/>
          </a:p>
          <a:p>
            <a:pPr marL="0" indent="0">
              <a:buNone/>
            </a:pPr>
            <a:r>
              <a:rPr lang="en-US" sz="9600" b="1" dirty="0"/>
              <a:t>Step 2:  </a:t>
            </a:r>
            <a:r>
              <a:rPr lang="en-US" sz="9600" dirty="0"/>
              <a:t>CoC BUILDS PROJECT APPLICANTS upload their PROJECT APPLICATIONS into the PBC CSD</a:t>
            </a:r>
          </a:p>
          <a:p>
            <a:pPr marL="0" indent="0">
              <a:buNone/>
            </a:pPr>
            <a:r>
              <a:rPr lang="en-US" sz="9600" dirty="0"/>
              <a:t>NOFO website, Web Author (SAMIS) located at </a:t>
            </a:r>
            <a:r>
              <a:rPr lang="en-US" sz="9600" u="sng" dirty="0">
                <a:hlinkClick r:id="rId3"/>
              </a:rPr>
              <a:t>https://pbcc.samis.io/go/nofo/</a:t>
            </a:r>
            <a:r>
              <a:rPr lang="en-US" sz="9600" dirty="0"/>
              <a:t> The project application must be submitted through SAMIS </a:t>
            </a:r>
            <a:r>
              <a:rPr lang="en-US" sz="9600" dirty="0">
                <a:solidFill>
                  <a:srgbClr val="FF0000"/>
                </a:solidFill>
              </a:rPr>
              <a:t>by the </a:t>
            </a:r>
            <a:r>
              <a:rPr lang="en-US" sz="9600" dirty="0" smtClean="0">
                <a:solidFill>
                  <a:srgbClr val="FF0000"/>
                </a:solidFill>
              </a:rPr>
              <a:t>project application deadline</a:t>
            </a:r>
            <a:r>
              <a:rPr lang="en-US" sz="9600" b="1" dirty="0">
                <a:solidFill>
                  <a:srgbClr val="FF0000"/>
                </a:solidFill>
              </a:rPr>
              <a:t>, which is October 22, 2024 at 12:00 p.m. Noon, EST.   </a:t>
            </a:r>
            <a:endParaRPr lang="en-US" sz="9600" dirty="0">
              <a:solidFill>
                <a:srgbClr val="FF0000"/>
              </a:solidFill>
            </a:endParaRPr>
          </a:p>
          <a:p>
            <a:pPr marL="0" indent="0">
              <a:buNone/>
            </a:pPr>
            <a:r>
              <a:rPr lang="en-US" sz="6000" b="1" dirty="0"/>
              <a:t> </a:t>
            </a:r>
            <a:endParaRPr lang="en-US" sz="6000" dirty="0"/>
          </a:p>
          <a:p>
            <a:pPr marL="0" indent="0">
              <a:buNone/>
            </a:pPr>
            <a:r>
              <a:rPr lang="en-US" dirty="0"/>
              <a:t> </a:t>
            </a:r>
          </a:p>
          <a:p>
            <a:endParaRPr lang="en-US" dirty="0"/>
          </a:p>
        </p:txBody>
      </p:sp>
    </p:spTree>
    <p:extLst>
      <p:ext uri="{BB962C8B-B14F-4D97-AF65-F5344CB8AC3E}">
        <p14:creationId xmlns:p14="http://schemas.microsoft.com/office/powerpoint/2010/main" val="364159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 3</a:t>
            </a:r>
            <a:endParaRPr lang="en-US" dirty="0"/>
          </a:p>
        </p:txBody>
      </p:sp>
      <p:sp>
        <p:nvSpPr>
          <p:cNvPr id="3" name="Content Placeholder 2"/>
          <p:cNvSpPr>
            <a:spLocks noGrp="1"/>
          </p:cNvSpPr>
          <p:nvPr>
            <p:ph idx="1"/>
          </p:nvPr>
        </p:nvSpPr>
        <p:spPr>
          <a:xfrm>
            <a:off x="677334" y="1256145"/>
            <a:ext cx="8596668" cy="5227782"/>
          </a:xfrm>
        </p:spPr>
        <p:txBody>
          <a:bodyPr>
            <a:noAutofit/>
          </a:bodyPr>
          <a:lstStyle/>
          <a:p>
            <a:pPr marL="0" indent="0">
              <a:buNone/>
            </a:pPr>
            <a:r>
              <a:rPr lang="en-US" sz="2400" b="1" dirty="0"/>
              <a:t>Step 3: </a:t>
            </a:r>
            <a:r>
              <a:rPr lang="en-US" sz="2400" dirty="0" smtClean="0"/>
              <a:t>Project applicants will </a:t>
            </a:r>
            <a:r>
              <a:rPr lang="en-US" sz="2400" dirty="0"/>
              <a:t>print the </a:t>
            </a:r>
            <a:r>
              <a:rPr lang="en-US" sz="2400" dirty="0" smtClean="0"/>
              <a:t>project application to pdf and submit the entire project application package, including all required attachments </a:t>
            </a:r>
            <a:r>
              <a:rPr lang="en-US" sz="2400" dirty="0"/>
              <a:t>and match documentation, by email to the </a:t>
            </a:r>
            <a:r>
              <a:rPr lang="en-US" sz="2400" dirty="0" smtClean="0"/>
              <a:t>collaborative applicant at </a:t>
            </a:r>
            <a:r>
              <a:rPr lang="en-US" sz="2400" b="1" u="sng" dirty="0">
                <a:hlinkClick r:id="rId2"/>
              </a:rPr>
              <a:t>CSD-BUILDS-NOFO@PBC.GOV</a:t>
            </a:r>
            <a:r>
              <a:rPr lang="en-US" sz="2400" b="1" dirty="0"/>
              <a:t>  </a:t>
            </a:r>
            <a:r>
              <a:rPr lang="en-US" sz="2400" dirty="0"/>
              <a:t>by the </a:t>
            </a:r>
            <a:r>
              <a:rPr lang="en-US" sz="2400" dirty="0">
                <a:solidFill>
                  <a:srgbClr val="FF0000"/>
                </a:solidFill>
              </a:rPr>
              <a:t>project application deadline date, </a:t>
            </a:r>
            <a:r>
              <a:rPr lang="en-US" sz="2400" b="1" dirty="0">
                <a:solidFill>
                  <a:srgbClr val="FF0000"/>
                </a:solidFill>
              </a:rPr>
              <a:t>which is October 22, 2024, at 12:00 p.m. Noon, EST</a:t>
            </a:r>
            <a:r>
              <a:rPr lang="en-US" sz="2400" dirty="0">
                <a:solidFill>
                  <a:srgbClr val="FF0000"/>
                </a:solidFill>
              </a:rPr>
              <a:t>.</a:t>
            </a:r>
          </a:p>
          <a:p>
            <a:pPr marL="0" indent="0">
              <a:buNone/>
            </a:pPr>
            <a:r>
              <a:rPr lang="en-US" sz="2400" dirty="0" smtClean="0"/>
              <a:t>To </a:t>
            </a:r>
            <a:r>
              <a:rPr lang="en-US" sz="2400" dirty="0"/>
              <a:t>access the NOFO Invitation Code, applicants must review the SAMIS Access Guide</a:t>
            </a:r>
          </a:p>
          <a:p>
            <a:endParaRPr lang="en-US" sz="2400" dirty="0"/>
          </a:p>
        </p:txBody>
      </p:sp>
    </p:spTree>
    <p:extLst>
      <p:ext uri="{BB962C8B-B14F-4D97-AF65-F5344CB8AC3E}">
        <p14:creationId xmlns:p14="http://schemas.microsoft.com/office/powerpoint/2010/main" val="415046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4 &amp; 5</a:t>
            </a:r>
            <a:endParaRPr lang="en-US" dirty="0"/>
          </a:p>
        </p:txBody>
      </p:sp>
      <p:sp>
        <p:nvSpPr>
          <p:cNvPr id="3" name="Content Placeholder 2"/>
          <p:cNvSpPr>
            <a:spLocks noGrp="1"/>
          </p:cNvSpPr>
          <p:nvPr>
            <p:ph idx="1"/>
          </p:nvPr>
        </p:nvSpPr>
        <p:spPr/>
        <p:txBody>
          <a:bodyPr/>
          <a:lstStyle/>
          <a:p>
            <a:r>
              <a:rPr lang="en-US" sz="2400" b="1" dirty="0"/>
              <a:t>Step 4: </a:t>
            </a:r>
            <a:r>
              <a:rPr lang="en-US" sz="2400" dirty="0"/>
              <a:t> If more than one PROJECT APPLICATION is received, each PROJECT APPLICATION will be rated by the NCG Review Committee and their recommendation for the application to be submitted to HUD will be presented to the HHA Governance Board for approval.</a:t>
            </a:r>
          </a:p>
          <a:p>
            <a:pPr marL="0" indent="0">
              <a:buNone/>
            </a:pPr>
            <a:r>
              <a:rPr lang="en-US" sz="2400" dirty="0"/>
              <a:t> </a:t>
            </a:r>
          </a:p>
          <a:p>
            <a:r>
              <a:rPr lang="en-US" sz="2400" b="1" dirty="0"/>
              <a:t>Step 5: </a:t>
            </a:r>
            <a:r>
              <a:rPr lang="en-US" sz="2400" dirty="0"/>
              <a:t>The COLLABORATIVE APPLICANT will enter the PROJECT APPLICATION into grants.gov for submission to </a:t>
            </a:r>
            <a:r>
              <a:rPr lang="en-US" sz="2400" dirty="0" smtClean="0"/>
              <a:t>HUD  </a:t>
            </a:r>
            <a:endParaRPr lang="en-US" sz="2400" dirty="0"/>
          </a:p>
          <a:p>
            <a:endParaRPr lang="en-US" dirty="0"/>
          </a:p>
        </p:txBody>
      </p:sp>
    </p:spTree>
    <p:extLst>
      <p:ext uri="{BB962C8B-B14F-4D97-AF65-F5344CB8AC3E}">
        <p14:creationId xmlns:p14="http://schemas.microsoft.com/office/powerpoint/2010/main" val="65670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DEVELOPMENT</a:t>
            </a:r>
            <a:endParaRPr lang="en-US" dirty="0"/>
          </a:p>
        </p:txBody>
      </p:sp>
      <p:sp>
        <p:nvSpPr>
          <p:cNvPr id="3" name="Content Placeholder 2"/>
          <p:cNvSpPr>
            <a:spLocks noGrp="1"/>
          </p:cNvSpPr>
          <p:nvPr>
            <p:ph idx="1"/>
          </p:nvPr>
        </p:nvSpPr>
        <p:spPr>
          <a:xfrm>
            <a:off x="677334" y="1644073"/>
            <a:ext cx="8596668" cy="4655127"/>
          </a:xfrm>
        </p:spPr>
        <p:txBody>
          <a:bodyPr>
            <a:normAutofit fontScale="40000" lnSpcReduction="20000"/>
          </a:bodyPr>
          <a:lstStyle/>
          <a:p>
            <a:pPr lvl="0"/>
            <a:r>
              <a:rPr lang="en-US" sz="5900" smtClean="0"/>
              <a:t>The </a:t>
            </a:r>
            <a:r>
              <a:rPr lang="en-US" sz="5900" dirty="0"/>
              <a:t>responses required for the application are outlined in the HUD NOFO Section V. A. Review Criteria.  </a:t>
            </a:r>
          </a:p>
          <a:p>
            <a:pPr lvl="0"/>
            <a:r>
              <a:rPr lang="en-US" sz="5900" dirty="0"/>
              <a:t>Each response has a specific number of pages allowed</a:t>
            </a:r>
          </a:p>
          <a:p>
            <a:pPr lvl="0"/>
            <a:r>
              <a:rPr lang="en-US" sz="5900" dirty="0"/>
              <a:t>Responses must be typed in Times New Roman, 12 pitch font, 8 ½ X 11 page size, with a one inch margin on all sides.</a:t>
            </a:r>
          </a:p>
          <a:p>
            <a:pPr lvl="0"/>
            <a:r>
              <a:rPr lang="en-US" sz="5900" dirty="0"/>
              <a:t>The Rating Factor should be used as the heading for each response.</a:t>
            </a:r>
          </a:p>
          <a:p>
            <a:pPr lvl="0"/>
            <a:r>
              <a:rPr lang="en-US" sz="5900" dirty="0"/>
              <a:t>There are also four Equity narratives required for this application, three of which are required but not scored by HUD.  Please see Section III F of the HUD NOFO</a:t>
            </a:r>
          </a:p>
          <a:p>
            <a:endParaRPr lang="en-US" dirty="0"/>
          </a:p>
        </p:txBody>
      </p:sp>
    </p:spTree>
    <p:extLst>
      <p:ext uri="{BB962C8B-B14F-4D97-AF65-F5344CB8AC3E}">
        <p14:creationId xmlns:p14="http://schemas.microsoft.com/office/powerpoint/2010/main" val="24602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a:t>
            </a:r>
            <a:endParaRPr lang="en-US" dirty="0"/>
          </a:p>
        </p:txBody>
      </p:sp>
      <p:sp>
        <p:nvSpPr>
          <p:cNvPr id="3" name="Content Placeholder 2"/>
          <p:cNvSpPr>
            <a:spLocks noGrp="1"/>
          </p:cNvSpPr>
          <p:nvPr>
            <p:ph idx="1"/>
          </p:nvPr>
        </p:nvSpPr>
        <p:spPr/>
        <p:txBody>
          <a:bodyPr>
            <a:normAutofit/>
          </a:bodyPr>
          <a:lstStyle/>
          <a:p>
            <a:pPr lvl="0"/>
            <a:r>
              <a:rPr lang="en-US" sz="2400" dirty="0"/>
              <a:t>The total number of pages (excluding the budget) cannot exceed 25 pages</a:t>
            </a:r>
          </a:p>
          <a:p>
            <a:pPr lvl="0"/>
            <a:r>
              <a:rPr lang="en-US" sz="2400" dirty="0"/>
              <a:t>Some federally required forms may only be submitted through grants.gov at the time of application submission to HUD.  These forms will be required to be completed by the successful PROJECT APPLICANT prior to the time of submission by the COLLABORATIVE APPLICANT and do not have to be submitted in your response to this NOFO.  These forms are those listed in Section IV B 1 of the HUD NOFO.</a:t>
            </a:r>
          </a:p>
        </p:txBody>
      </p:sp>
    </p:spTree>
    <p:extLst>
      <p:ext uri="{BB962C8B-B14F-4D97-AF65-F5344CB8AC3E}">
        <p14:creationId xmlns:p14="http://schemas.microsoft.com/office/powerpoint/2010/main" val="61092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CALENDAR FOR NOFO</a:t>
            </a:r>
            <a:endParaRPr lang="en-US" dirty="0"/>
          </a:p>
        </p:txBody>
      </p:sp>
      <p:sp>
        <p:nvSpPr>
          <p:cNvPr id="3" name="Content Placeholder 2"/>
          <p:cNvSpPr>
            <a:spLocks noGrp="1"/>
          </p:cNvSpPr>
          <p:nvPr>
            <p:ph idx="1"/>
          </p:nvPr>
        </p:nvSpPr>
        <p:spPr>
          <a:xfrm>
            <a:off x="677334" y="1764145"/>
            <a:ext cx="8596668" cy="4277217"/>
          </a:xfrm>
        </p:spPr>
        <p:txBody>
          <a:bodyPr>
            <a:normAutofit/>
          </a:bodyPr>
          <a:lstStyle/>
          <a:p>
            <a:r>
              <a:rPr lang="en-US" sz="2800" dirty="0" smtClean="0">
                <a:solidFill>
                  <a:schemeClr val="accent1">
                    <a:lumMod val="75000"/>
                  </a:schemeClr>
                </a:solidFill>
              </a:rPr>
              <a:t>Application Release Date:</a:t>
            </a:r>
            <a:r>
              <a:rPr lang="en-US" sz="2800" dirty="0" smtClean="0"/>
              <a:t>  September 23, 2024</a:t>
            </a:r>
          </a:p>
          <a:p>
            <a:r>
              <a:rPr lang="en-US" sz="2800" dirty="0" smtClean="0">
                <a:solidFill>
                  <a:schemeClr val="accent1">
                    <a:lumMod val="75000"/>
                  </a:schemeClr>
                </a:solidFill>
              </a:rPr>
              <a:t>Application Due Date:  </a:t>
            </a:r>
            <a:r>
              <a:rPr lang="en-US" sz="2800" dirty="0" smtClean="0"/>
              <a:t>October 22, 2024 (Noon)</a:t>
            </a:r>
          </a:p>
          <a:p>
            <a:pPr marL="0" indent="0" algn="ctr">
              <a:buNone/>
            </a:pPr>
            <a:r>
              <a:rPr lang="en-US" sz="2800" dirty="0">
                <a:solidFill>
                  <a:srgbClr val="FF0000"/>
                </a:solidFill>
              </a:rPr>
              <a:t>Late Applications will not be accepted</a:t>
            </a:r>
          </a:p>
          <a:p>
            <a:r>
              <a:rPr lang="en-US" sz="2800" dirty="0" smtClean="0">
                <a:solidFill>
                  <a:schemeClr val="accent1">
                    <a:lumMod val="75000"/>
                  </a:schemeClr>
                </a:solidFill>
              </a:rPr>
              <a:t>CoC Non-Conflict Grant (NCG) Review Committee Meeting:</a:t>
            </a:r>
            <a:r>
              <a:rPr lang="en-US" sz="2800" dirty="0" smtClean="0"/>
              <a:t> November 4, 2024 </a:t>
            </a:r>
          </a:p>
          <a:p>
            <a:r>
              <a:rPr lang="en-US" sz="2800" dirty="0" smtClean="0">
                <a:solidFill>
                  <a:schemeClr val="accent1">
                    <a:lumMod val="75000"/>
                  </a:schemeClr>
                </a:solidFill>
              </a:rPr>
              <a:t>Appeal Submission Deadline: </a:t>
            </a:r>
            <a:r>
              <a:rPr lang="en-US" sz="2800" dirty="0" smtClean="0">
                <a:solidFill>
                  <a:schemeClr val="tx1"/>
                </a:solidFill>
              </a:rPr>
              <a:t>November 7, </a:t>
            </a:r>
            <a:r>
              <a:rPr lang="en-US" sz="2800" dirty="0" smtClean="0">
                <a:solidFill>
                  <a:schemeClr val="tx1"/>
                </a:solidFill>
              </a:rPr>
              <a:t>2024</a:t>
            </a:r>
          </a:p>
          <a:p>
            <a:r>
              <a:rPr lang="en-US" sz="2800" dirty="0" smtClean="0">
                <a:solidFill>
                  <a:schemeClr val="tx1"/>
                </a:solidFill>
              </a:rPr>
              <a:t>Deadline for Collaborative Applicant</a:t>
            </a:r>
            <a:endParaRPr lang="en-US" sz="2800" dirty="0" smtClean="0">
              <a:solidFill>
                <a:schemeClr val="tx1"/>
              </a:solidFill>
            </a:endParaRPr>
          </a:p>
        </p:txBody>
      </p:sp>
    </p:spTree>
    <p:extLst>
      <p:ext uri="{BB962C8B-B14F-4D97-AF65-F5344CB8AC3E}">
        <p14:creationId xmlns:p14="http://schemas.microsoft.com/office/powerpoint/2010/main" val="12817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HELPFUL INFORMATION FROM HUD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HUD FAQs, Transcripts and Slides:</a:t>
            </a:r>
            <a:endParaRPr lang="en-US" sz="2800" dirty="0"/>
          </a:p>
        </p:txBody>
      </p:sp>
      <p:sp>
        <p:nvSpPr>
          <p:cNvPr id="4" name="Rectangle 3"/>
          <p:cNvSpPr/>
          <p:nvPr/>
        </p:nvSpPr>
        <p:spPr>
          <a:xfrm>
            <a:off x="677334" y="2690336"/>
            <a:ext cx="8466666" cy="3108543"/>
          </a:xfrm>
          <a:prstGeom prst="rect">
            <a:avLst/>
          </a:prstGeom>
        </p:spPr>
        <p:txBody>
          <a:bodyPr wrap="square">
            <a:spAutoFit/>
          </a:bodyPr>
          <a:lstStyle/>
          <a:p>
            <a:pPr marL="285750" lvl="0" indent="-285750">
              <a:buFont typeface="Wingdings" panose="05000000000000000000" pitchFamily="2" charset="2"/>
              <a:buChar char="Ø"/>
            </a:pPr>
            <a:r>
              <a:rPr lang="en-US" sz="2800" u="sng" dirty="0">
                <a:hlinkClick r:id="rId2"/>
              </a:rPr>
              <a:t>https://www.hud.gov/program_offices/comm_planning/coc/cocbuilds</a:t>
            </a:r>
            <a:r>
              <a:rPr lang="en-US" sz="2800" dirty="0"/>
              <a:t> has FAQs which may be very helpful in developing the PROJECT </a:t>
            </a:r>
            <a:r>
              <a:rPr lang="en-US" sz="2800" dirty="0" smtClean="0"/>
              <a:t>APPLICATION</a:t>
            </a:r>
          </a:p>
          <a:p>
            <a:pPr lvl="0"/>
            <a:endParaRPr lang="en-US" sz="2800" dirty="0"/>
          </a:p>
          <a:p>
            <a:pPr marL="285750" lvl="0" indent="-285750">
              <a:buFont typeface="Wingdings" panose="05000000000000000000" pitchFamily="2" charset="2"/>
              <a:buChar char="Ø"/>
            </a:pPr>
            <a:r>
              <a:rPr lang="en-US" sz="2800" dirty="0"/>
              <a:t>T</a:t>
            </a:r>
            <a:r>
              <a:rPr lang="en-US" sz="2800" dirty="0" smtClean="0"/>
              <a:t>ranscript </a:t>
            </a:r>
            <a:r>
              <a:rPr lang="en-US" sz="2800" dirty="0"/>
              <a:t>and slides of a CoC BUILDS webinar on the same site which may also be very helpful</a:t>
            </a:r>
          </a:p>
        </p:txBody>
      </p:sp>
    </p:spTree>
    <p:extLst>
      <p:ext uri="{BB962C8B-B14F-4D97-AF65-F5344CB8AC3E}">
        <p14:creationId xmlns:p14="http://schemas.microsoft.com/office/powerpoint/2010/main" val="367193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Program Guidance</a:t>
            </a:r>
            <a:endParaRPr lang="en-US" dirty="0"/>
          </a:p>
        </p:txBody>
      </p:sp>
      <p:sp>
        <p:nvSpPr>
          <p:cNvPr id="3" name="Content Placeholder 2"/>
          <p:cNvSpPr>
            <a:spLocks noGrp="1"/>
          </p:cNvSpPr>
          <p:nvPr>
            <p:ph idx="1"/>
          </p:nvPr>
        </p:nvSpPr>
        <p:spPr>
          <a:xfrm>
            <a:off x="677334" y="1283855"/>
            <a:ext cx="8596668" cy="4757507"/>
          </a:xfrm>
        </p:spPr>
        <p:txBody>
          <a:bodyPr>
            <a:normAutofit/>
          </a:bodyPr>
          <a:lstStyle/>
          <a:p>
            <a:endParaRPr lang="en-US" dirty="0" smtClean="0"/>
          </a:p>
          <a:p>
            <a:r>
              <a:rPr lang="en-US" sz="2400" dirty="0" smtClean="0"/>
              <a:t>Local NOFO Application Program Guidance </a:t>
            </a:r>
          </a:p>
          <a:p>
            <a:pPr marL="0" indent="0">
              <a:buNone/>
            </a:pPr>
            <a:r>
              <a:rPr lang="en-US" sz="2400" u="sng" dirty="0">
                <a:solidFill>
                  <a:srgbClr val="5271FF"/>
                </a:solidFill>
                <a:latin typeface="Muli Regular"/>
              </a:rPr>
              <a:t>https://discover.pbcgov.org/communityservices/humanservices/Pages/CoC-Grant-Apps.aspx</a:t>
            </a:r>
          </a:p>
          <a:p>
            <a:r>
              <a:rPr lang="en-US" sz="2400" dirty="0" smtClean="0"/>
              <a:t>Continuum </a:t>
            </a:r>
            <a:r>
              <a:rPr lang="en-US" sz="2400" dirty="0" smtClean="0"/>
              <a:t>of Care Program Interim Rule</a:t>
            </a:r>
          </a:p>
          <a:p>
            <a:pPr marL="0" indent="0">
              <a:buNone/>
            </a:pPr>
            <a:r>
              <a:rPr lang="en-US" sz="2400" u="sng" dirty="0">
                <a:solidFill>
                  <a:srgbClr val="EDD8BC"/>
                </a:solidFill>
                <a:latin typeface="Open Sans Extra Bold"/>
              </a:rPr>
              <a:t> </a:t>
            </a:r>
            <a:r>
              <a:rPr lang="en-US" sz="2400" u="sng" dirty="0">
                <a:solidFill>
                  <a:srgbClr val="EDD8BC"/>
                </a:solidFill>
                <a:latin typeface="Open Sans Extra Bold"/>
                <a:hlinkClick r:id="rId2"/>
              </a:rPr>
              <a:t>https://</a:t>
            </a:r>
            <a:r>
              <a:rPr lang="en-US" sz="2400" u="sng" dirty="0" smtClean="0">
                <a:solidFill>
                  <a:srgbClr val="EDD8BC"/>
                </a:solidFill>
                <a:latin typeface="Open Sans Extra Bold"/>
                <a:hlinkClick r:id="rId2"/>
              </a:rPr>
              <a:t>www.hudexchange.info/resource/2033/hearth-coc-program-interim-rule</a:t>
            </a:r>
            <a:endParaRPr lang="en-US" sz="2400" u="sng" dirty="0" smtClean="0">
              <a:solidFill>
                <a:srgbClr val="EDD8BC"/>
              </a:solidFill>
              <a:latin typeface="Open Sans Extra Bold"/>
            </a:endParaRPr>
          </a:p>
          <a:p>
            <a:r>
              <a:rPr lang="en-US" sz="2400" dirty="0" smtClean="0"/>
              <a:t>HUD </a:t>
            </a:r>
            <a:r>
              <a:rPr lang="en-US" sz="2400" dirty="0" smtClean="0"/>
              <a:t>CoC BUILDS NOFO</a:t>
            </a:r>
            <a:endParaRPr lang="en-US" sz="2400" u="sng" dirty="0">
              <a:solidFill>
                <a:srgbClr val="EDD8BC"/>
              </a:solidFill>
              <a:latin typeface="Open Sans Extra Bold"/>
            </a:endParaRPr>
          </a:p>
          <a:p>
            <a:pPr marL="0" indent="0" algn="ctr">
              <a:buNone/>
            </a:pPr>
            <a:r>
              <a:rPr lang="en-US" sz="2400" u="sng" dirty="0" smtClean="0">
                <a:hlinkClick r:id="rId3"/>
              </a:rPr>
              <a:t>https</a:t>
            </a:r>
            <a:r>
              <a:rPr lang="en-US" sz="2400" u="sng" dirty="0">
                <a:hlinkClick r:id="rId3"/>
              </a:rPr>
              <a:t>://www.hud.gov/program_offices/comm_planning/coc/cocbuilds</a:t>
            </a:r>
            <a:endParaRPr lang="en-US" sz="2400" dirty="0">
              <a:solidFill>
                <a:srgbClr val="467886"/>
              </a:solidFill>
              <a:hlinkClick r:id="rId4">
                <a:extLst>
                  <a:ext uri="{A12FA001-AC4F-418D-AE19-62706E023703}">
                    <ahyp:hlinkClr xmlns:ahyp="http://schemas.microsoft.com/office/drawing/2018/hyperlinkcolor" xmlns="" xmlns:lc="http://schemas.openxmlformats.org/drawingml/2006/lockedCanvas" val="tx"/>
                  </a:ext>
                </a:extLst>
              </a:hlinkClick>
            </a:endParaRPr>
          </a:p>
          <a:p>
            <a:endParaRPr lang="en-US" u="sng" dirty="0" smtClean="0">
              <a:solidFill>
                <a:srgbClr val="EDD8BC"/>
              </a:solidFill>
              <a:latin typeface="Open Sans Extra Bold"/>
            </a:endParaRPr>
          </a:p>
          <a:p>
            <a:pPr marL="0" indent="0">
              <a:buNone/>
            </a:pPr>
            <a:endParaRPr lang="en-US" u="sng" dirty="0" smtClean="0">
              <a:solidFill>
                <a:srgbClr val="EDD8BC"/>
              </a:solidFill>
              <a:latin typeface="Open Sans Extra Bold"/>
            </a:endParaRPr>
          </a:p>
          <a:p>
            <a:pPr marL="0" indent="0">
              <a:buNone/>
            </a:pPr>
            <a:endParaRPr lang="en-US" dirty="0"/>
          </a:p>
        </p:txBody>
      </p:sp>
    </p:spTree>
    <p:extLst>
      <p:ext uri="{BB962C8B-B14F-4D97-AF65-F5344CB8AC3E}">
        <p14:creationId xmlns:p14="http://schemas.microsoft.com/office/powerpoint/2010/main" val="200137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CB1-ECAC-5A2B-A203-11DF77A65600}"/>
              </a:ext>
            </a:extLst>
          </p:cNvPr>
          <p:cNvSpPr>
            <a:spLocks noGrp="1"/>
          </p:cNvSpPr>
          <p:nvPr>
            <p:ph type="title"/>
          </p:nvPr>
        </p:nvSpPr>
        <p:spPr/>
        <p:txBody>
          <a:bodyPr/>
          <a:lstStyle/>
          <a:p>
            <a:pPr algn="ctr"/>
            <a:r>
              <a:rPr lang="en-US" dirty="0"/>
              <a:t>REVIEW CRITERIA</a:t>
            </a:r>
          </a:p>
        </p:txBody>
      </p:sp>
      <p:sp>
        <p:nvSpPr>
          <p:cNvPr id="3" name="Content Placeholder 2">
            <a:extLst>
              <a:ext uri="{FF2B5EF4-FFF2-40B4-BE49-F238E27FC236}">
                <a16:creationId xmlns:a16="http://schemas.microsoft.com/office/drawing/2014/main" id="{0D6EA5A9-3C47-EAD8-A1E4-765F4E7A8521}"/>
              </a:ext>
            </a:extLst>
          </p:cNvPr>
          <p:cNvSpPr>
            <a:spLocks noGrp="1"/>
          </p:cNvSpPr>
          <p:nvPr>
            <p:ph idx="1"/>
          </p:nvPr>
        </p:nvSpPr>
        <p:spPr>
          <a:xfrm>
            <a:off x="677334" y="1379349"/>
            <a:ext cx="8596668" cy="4662013"/>
          </a:xfrm>
        </p:spPr>
        <p:txBody>
          <a:bodyPr>
            <a:normAutofit/>
          </a:bodyPr>
          <a:lstStyle/>
          <a:p>
            <a:endParaRPr lang="en-US" sz="2800" dirty="0" smtClean="0"/>
          </a:p>
          <a:p>
            <a:r>
              <a:rPr lang="en-US" sz="2800" dirty="0" smtClean="0"/>
              <a:t>The CoC Non-Conflict Grant Review Committee will choose the application to be submitted to HUD using the same criteria that HUD will use to select the winning applications</a:t>
            </a:r>
          </a:p>
          <a:p>
            <a:r>
              <a:rPr lang="en-US" sz="2800" dirty="0" smtClean="0"/>
              <a:t>BASED </a:t>
            </a:r>
            <a:r>
              <a:rPr lang="en-US" sz="2800" dirty="0"/>
              <a:t>ON A 100 </a:t>
            </a:r>
            <a:r>
              <a:rPr lang="en-US" sz="2800" dirty="0" smtClean="0"/>
              <a:t>POINTS</a:t>
            </a:r>
            <a:endParaRPr lang="en-US" sz="2800" dirty="0"/>
          </a:p>
        </p:txBody>
      </p:sp>
    </p:spTree>
    <p:extLst>
      <p:ext uri="{BB962C8B-B14F-4D97-AF65-F5344CB8AC3E}">
        <p14:creationId xmlns:p14="http://schemas.microsoft.com/office/powerpoint/2010/main" val="353230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B488-B407-6A86-5FB6-29E84768B1D5}"/>
              </a:ext>
            </a:extLst>
          </p:cNvPr>
          <p:cNvSpPr>
            <a:spLocks noGrp="1"/>
          </p:cNvSpPr>
          <p:nvPr>
            <p:ph type="title"/>
          </p:nvPr>
        </p:nvSpPr>
        <p:spPr/>
        <p:txBody>
          <a:bodyPr/>
          <a:lstStyle/>
          <a:p>
            <a:pPr algn="ctr"/>
            <a:r>
              <a:rPr lang="en-US" dirty="0" smtClean="0"/>
              <a:t>HUD and CoC RATING FACTORS</a:t>
            </a:r>
            <a:br>
              <a:rPr lang="en-US" dirty="0" smtClean="0"/>
            </a:br>
            <a:r>
              <a:rPr lang="en-US" dirty="0" smtClean="0"/>
              <a:t>SECTION V.A.1</a:t>
            </a:r>
            <a:endParaRPr lang="en-US" dirty="0"/>
          </a:p>
        </p:txBody>
      </p:sp>
      <p:sp>
        <p:nvSpPr>
          <p:cNvPr id="3" name="Content Placeholder 2">
            <a:extLst>
              <a:ext uri="{FF2B5EF4-FFF2-40B4-BE49-F238E27FC236}">
                <a16:creationId xmlns:a16="http://schemas.microsoft.com/office/drawing/2014/main" id="{AB7523A3-60DF-1AA7-5B1D-3C08B3AE9D3E}"/>
              </a:ext>
            </a:extLst>
          </p:cNvPr>
          <p:cNvSpPr>
            <a:spLocks noGrp="1"/>
          </p:cNvSpPr>
          <p:nvPr>
            <p:ph idx="1"/>
          </p:nvPr>
        </p:nvSpPr>
        <p:spPr>
          <a:xfrm>
            <a:off x="677333" y="2160589"/>
            <a:ext cx="9555237" cy="3880773"/>
          </a:xfrm>
        </p:spPr>
        <p:txBody>
          <a:bodyPr>
            <a:normAutofit/>
          </a:bodyPr>
          <a:lstStyle/>
          <a:p>
            <a:pPr>
              <a:buFont typeface="Wingdings" panose="05000000000000000000" pitchFamily="2" charset="2"/>
              <a:buChar char="Ø"/>
            </a:pPr>
            <a:r>
              <a:rPr lang="en-US" sz="2800" dirty="0" smtClean="0"/>
              <a:t>Development Experiencing and Leveraging</a:t>
            </a:r>
          </a:p>
          <a:p>
            <a:pPr>
              <a:buFont typeface="Wingdings" panose="05000000000000000000" pitchFamily="2" charset="2"/>
              <a:buChar char="Ø"/>
            </a:pPr>
            <a:r>
              <a:rPr lang="en-US" sz="2800" dirty="0" smtClean="0"/>
              <a:t>Managing Homeless Projects</a:t>
            </a:r>
          </a:p>
          <a:p>
            <a:pPr>
              <a:buFont typeface="Wingdings" panose="05000000000000000000" pitchFamily="2" charset="2"/>
              <a:buChar char="Ø"/>
            </a:pPr>
            <a:r>
              <a:rPr lang="en-US" sz="2800" dirty="0" smtClean="0"/>
              <a:t>Implementation Schedule</a:t>
            </a:r>
          </a:p>
          <a:p>
            <a:pPr>
              <a:buFont typeface="Wingdings" panose="05000000000000000000" pitchFamily="2" charset="2"/>
              <a:buChar char="Ø"/>
            </a:pPr>
            <a:r>
              <a:rPr lang="en-US" sz="2800" dirty="0" smtClean="0"/>
              <a:t>Property Maintenance</a:t>
            </a:r>
          </a:p>
          <a:p>
            <a:pPr>
              <a:buFont typeface="Wingdings" panose="05000000000000000000" pitchFamily="2" charset="2"/>
              <a:buChar char="Ø"/>
            </a:pPr>
            <a:r>
              <a:rPr lang="en-US" sz="2800" dirty="0" smtClean="0"/>
              <a:t>Unmet Housing Need</a:t>
            </a:r>
          </a:p>
          <a:p>
            <a:pPr>
              <a:buFont typeface="Wingdings" panose="05000000000000000000" pitchFamily="2" charset="2"/>
              <a:buChar char="Ø"/>
            </a:pPr>
            <a:r>
              <a:rPr lang="en-US" sz="2800" dirty="0" smtClean="0"/>
              <a:t>Management of Rental Housing</a:t>
            </a:r>
            <a:endParaRPr lang="en-US" sz="2800" dirty="0"/>
          </a:p>
        </p:txBody>
      </p:sp>
    </p:spTree>
    <p:extLst>
      <p:ext uri="{BB962C8B-B14F-4D97-AF65-F5344CB8AC3E}">
        <p14:creationId xmlns:p14="http://schemas.microsoft.com/office/powerpoint/2010/main" val="420803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587-016D-8DD2-4C32-E58EF69AD9DB}"/>
              </a:ext>
            </a:extLst>
          </p:cNvPr>
          <p:cNvSpPr>
            <a:spLocks noGrp="1"/>
          </p:cNvSpPr>
          <p:nvPr>
            <p:ph type="title"/>
          </p:nvPr>
        </p:nvSpPr>
        <p:spPr/>
        <p:txBody>
          <a:bodyPr/>
          <a:lstStyle/>
          <a:p>
            <a:pPr algn="ctr"/>
            <a:r>
              <a:rPr lang="en-US" dirty="0"/>
              <a:t>HUD and CoC RATING FACTORS</a:t>
            </a:r>
            <a:br>
              <a:rPr lang="en-US" dirty="0"/>
            </a:br>
            <a:r>
              <a:rPr lang="en-US" dirty="0"/>
              <a:t>SECTION </a:t>
            </a:r>
            <a:r>
              <a:rPr lang="en-US" dirty="0" smtClean="0"/>
              <a:t>V.A.1 (cont.)</a:t>
            </a:r>
            <a:endParaRPr lang="en-US" dirty="0"/>
          </a:p>
        </p:txBody>
      </p:sp>
      <p:sp>
        <p:nvSpPr>
          <p:cNvPr id="3" name="Content Placeholder 2">
            <a:extLst>
              <a:ext uri="{FF2B5EF4-FFF2-40B4-BE49-F238E27FC236}">
                <a16:creationId xmlns:a16="http://schemas.microsoft.com/office/drawing/2014/main" id="{A35777BE-EBA1-B33A-E977-1AD65C7DD4DF}"/>
              </a:ext>
            </a:extLst>
          </p:cNvPr>
          <p:cNvSpPr>
            <a:spLocks noGrp="1"/>
          </p:cNvSpPr>
          <p:nvPr>
            <p:ph idx="1"/>
          </p:nvPr>
        </p:nvSpPr>
        <p:spPr>
          <a:xfrm>
            <a:off x="677334" y="1930400"/>
            <a:ext cx="9751180" cy="4110962"/>
          </a:xfrm>
        </p:spPr>
        <p:txBody>
          <a:bodyPr>
            <a:noAutofit/>
          </a:bodyPr>
          <a:lstStyle/>
          <a:p>
            <a:pPr>
              <a:buFont typeface="Wingdings" panose="05000000000000000000" pitchFamily="2" charset="2"/>
              <a:buChar char="Ø"/>
            </a:pPr>
            <a:r>
              <a:rPr lang="en-US" sz="2400" dirty="0" smtClean="0"/>
              <a:t>Coordinated Entry</a:t>
            </a:r>
          </a:p>
          <a:p>
            <a:pPr>
              <a:buFont typeface="Wingdings" panose="05000000000000000000" pitchFamily="2" charset="2"/>
              <a:buChar char="Ø"/>
            </a:pPr>
            <a:r>
              <a:rPr lang="en-US" sz="2400" dirty="0" smtClean="0"/>
              <a:t>Coordination with Housing Providers, Healthcare Organizations, and Social Service Providers</a:t>
            </a:r>
          </a:p>
          <a:p>
            <a:pPr>
              <a:buFont typeface="Wingdings" panose="05000000000000000000" pitchFamily="2" charset="2"/>
              <a:buChar char="Ø"/>
            </a:pPr>
            <a:r>
              <a:rPr lang="en-US" sz="2400" dirty="0" smtClean="0"/>
              <a:t>Experience Promoting Racial Equity</a:t>
            </a:r>
          </a:p>
          <a:p>
            <a:pPr>
              <a:buFont typeface="Wingdings" panose="05000000000000000000" pitchFamily="2" charset="2"/>
              <a:buChar char="Ø"/>
            </a:pPr>
            <a:r>
              <a:rPr lang="en-US" sz="2400" dirty="0" smtClean="0"/>
              <a:t>Community Integration for Persons with Disabilities</a:t>
            </a:r>
          </a:p>
          <a:p>
            <a:pPr>
              <a:buFont typeface="Wingdings" panose="05000000000000000000" pitchFamily="2" charset="2"/>
              <a:buChar char="Ø"/>
            </a:pPr>
            <a:r>
              <a:rPr lang="en-US" sz="2400" dirty="0" smtClean="0"/>
              <a:t>Section 3 Requirement</a:t>
            </a:r>
          </a:p>
          <a:p>
            <a:pPr lvl="1"/>
            <a:r>
              <a:rPr lang="en-US" sz="2400" dirty="0"/>
              <a:t>Employment And Training</a:t>
            </a:r>
          </a:p>
          <a:p>
            <a:pPr lvl="1"/>
            <a:r>
              <a:rPr lang="en-US" sz="2400" dirty="0"/>
              <a:t>Including access to contracting and other economic opportunities.</a:t>
            </a:r>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62935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sz="2400" dirty="0" smtClean="0"/>
              <a:t>Local NOFO:     </a:t>
            </a:r>
            <a:r>
              <a:rPr lang="en-US" sz="2400" dirty="0" smtClean="0">
                <a:hlinkClick r:id="rId2"/>
              </a:rPr>
              <a:t>CSD-BUILDS-NOFO@PBC.GOV</a:t>
            </a:r>
            <a:endParaRPr lang="en-US" sz="2400" dirty="0" smtClean="0"/>
          </a:p>
          <a:p>
            <a:r>
              <a:rPr lang="en-US" sz="2400" dirty="0" smtClean="0"/>
              <a:t>HUD NOFO: </a:t>
            </a:r>
            <a:r>
              <a:rPr lang="en-US" sz="2400" dirty="0" smtClean="0">
                <a:hlinkClick r:id="rId3"/>
              </a:rPr>
              <a:t>COCBUILDS@HUD.GOV</a:t>
            </a:r>
            <a:r>
              <a:rPr lang="en-US" sz="2400" dirty="0" smtClean="0"/>
              <a:t>	</a:t>
            </a:r>
          </a:p>
          <a:p>
            <a:endParaRPr lang="en-US" sz="2400" dirty="0"/>
          </a:p>
          <a:p>
            <a:r>
              <a:rPr lang="en-US" sz="2400" dirty="0" smtClean="0"/>
              <a:t>HSCA Staff Contact:  Jean-Marie Moore, Program Evaluator </a:t>
            </a:r>
            <a:r>
              <a:rPr lang="en-US" sz="2400" dirty="0" smtClean="0">
                <a:hlinkClick r:id="rId4"/>
              </a:rPr>
              <a:t>jmoore@pbc.gov</a:t>
            </a:r>
            <a:endParaRPr lang="en-US" sz="2400" dirty="0" smtClean="0"/>
          </a:p>
          <a:p>
            <a:endParaRPr lang="en-US" sz="2400" dirty="0" smtClean="0"/>
          </a:p>
          <a:p>
            <a:endParaRPr lang="en-US" dirty="0"/>
          </a:p>
        </p:txBody>
      </p:sp>
    </p:spTree>
    <p:extLst>
      <p:ext uri="{BB962C8B-B14F-4D97-AF65-F5344CB8AC3E}">
        <p14:creationId xmlns:p14="http://schemas.microsoft.com/office/powerpoint/2010/main" val="315974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unty Logo Color .tif"/>
          <p:cNvPicPr>
            <a:picLocks noChangeAspect="1"/>
          </p:cNvPicPr>
          <p:nvPr/>
        </p:nvPicPr>
        <p:blipFill>
          <a:blip r:embed="rId3" cstate="print">
            <a:lum bright="84000" contrast="-70000"/>
          </a:blip>
          <a:srcRect/>
          <a:stretch>
            <a:fillRect/>
          </a:stretch>
        </p:blipFill>
        <p:spPr bwMode="auto">
          <a:xfrm>
            <a:off x="4038600" y="685800"/>
            <a:ext cx="5486400" cy="5486400"/>
          </a:xfrm>
          <a:prstGeom prst="rect">
            <a:avLst/>
          </a:prstGeom>
          <a:noFill/>
          <a:ln w="9525">
            <a:noFill/>
            <a:miter lim="800000"/>
            <a:headEnd/>
            <a:tailEnd/>
          </a:ln>
        </p:spPr>
      </p:pic>
      <p:sp>
        <p:nvSpPr>
          <p:cNvPr id="16387" name="Rectangle 4"/>
          <p:cNvSpPr>
            <a:spLocks noChangeArrowheads="1"/>
          </p:cNvSpPr>
          <p:nvPr/>
        </p:nvSpPr>
        <p:spPr bwMode="auto">
          <a:xfrm>
            <a:off x="1524000" y="2259452"/>
            <a:ext cx="10515600" cy="2339102"/>
          </a:xfrm>
          <a:prstGeom prst="rect">
            <a:avLst/>
          </a:prstGeom>
          <a:noFill/>
          <a:ln w="9525">
            <a:noFill/>
            <a:miter lim="800000"/>
            <a:headEnd/>
            <a:tailEnd/>
          </a:ln>
        </p:spPr>
        <p:txBody>
          <a:bodyPr wrap="square" lIns="91440" tIns="91440" rIns="91440" bIns="91440" anchor="ctr">
            <a:spAutoFit/>
          </a:bodyPr>
          <a:lstStyle/>
          <a:p>
            <a:pPr algn="ctr" defTabSz="914446" eaLnBrk="0" hangingPunct="0">
              <a:tabLst>
                <a:tab pos="1143057" algn="l"/>
              </a:tabLst>
            </a:pPr>
            <a:r>
              <a:rPr lang="en-US" sz="4400" b="1" dirty="0">
                <a:solidFill>
                  <a:prstClr val="black"/>
                </a:solidFill>
                <a:latin typeface="Calibri" panose="020F0502020204030204"/>
                <a:cs typeface="Arial" panose="020B0604020202020204" pitchFamily="34" charset="0"/>
              </a:rPr>
              <a:t>SAMIS Application</a:t>
            </a:r>
          </a:p>
          <a:p>
            <a:pPr algn="ctr" defTabSz="914446" eaLnBrk="0" hangingPunct="0">
              <a:tabLst>
                <a:tab pos="1143057" algn="l"/>
              </a:tabLst>
            </a:pPr>
            <a:endParaRPr lang="en-US" sz="4000" b="1" dirty="0">
              <a:solidFill>
                <a:srgbClr val="FF0000"/>
              </a:solidFill>
              <a:latin typeface="Calibri" panose="020F0502020204030204"/>
              <a:cs typeface="Arial" panose="020B0604020202020204" pitchFamily="34" charset="0"/>
            </a:endParaRPr>
          </a:p>
          <a:p>
            <a:pPr algn="ctr" defTabSz="914446" eaLnBrk="0" hangingPunct="0">
              <a:tabLst>
                <a:tab pos="1143057" algn="l"/>
              </a:tabLst>
            </a:pPr>
            <a:r>
              <a:rPr lang="en-US" sz="2800" dirty="0">
                <a:solidFill>
                  <a:prstClr val="black"/>
                </a:solidFill>
                <a:latin typeface="Calibri" panose="020F0502020204030204"/>
                <a:cs typeface="Arial" panose="020B0604020202020204" pitchFamily="34" charset="0"/>
              </a:rPr>
              <a:t>Elcana Dantzler, Contracts/Grants Coordinator</a:t>
            </a:r>
            <a:endParaRPr lang="en-US" sz="2800" dirty="0">
              <a:solidFill>
                <a:prstClr val="black"/>
              </a:solidFill>
              <a:latin typeface="Calibri" panose="020F0502020204030204"/>
              <a:ea typeface="Calibri" panose="020F0502020204030204" pitchFamily="34" charset="0"/>
              <a:cs typeface="Arial" panose="020B0604020202020204" pitchFamily="34" charset="0"/>
            </a:endParaRPr>
          </a:p>
          <a:p>
            <a:pPr algn="ctr" defTabSz="914446" eaLnBrk="0" hangingPunct="0">
              <a:tabLst>
                <a:tab pos="1143057" algn="l"/>
              </a:tabLst>
            </a:pPr>
            <a:endParaRPr lang="en-US" sz="2800" dirty="0">
              <a:solidFill>
                <a:prstClr val="black"/>
              </a:solidFill>
              <a:latin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800" y="5920435"/>
            <a:ext cx="1828800" cy="821741"/>
          </a:xfrm>
          <a:prstGeom prst="rect">
            <a:avLst/>
          </a:prstGeom>
        </p:spPr>
      </p:pic>
    </p:spTree>
    <p:extLst>
      <p:ext uri="{BB962C8B-B14F-4D97-AF65-F5344CB8AC3E}">
        <p14:creationId xmlns:p14="http://schemas.microsoft.com/office/powerpoint/2010/main" val="3571498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59083" y="5958840"/>
            <a:ext cx="580644" cy="377952"/>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152400" y="561118"/>
            <a:ext cx="12039600"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726135" y="4514851"/>
            <a:ext cx="6736080" cy="228268"/>
          </a:xfrm>
          <a:prstGeom prst="rect">
            <a:avLst/>
          </a:prstGeom>
        </p:spPr>
        <p:txBody>
          <a:bodyPr vert="horz" wrap="square" lIns="0" tIns="12700" rIns="0" bIns="0" rtlCol="0">
            <a:spAutoFit/>
          </a:bodyPr>
          <a:lstStyle/>
          <a:p>
            <a:pPr marL="12701" defTabSz="914446">
              <a:spcBef>
                <a:spcPts val="100"/>
              </a:spcBef>
              <a:defRPr/>
            </a:pPr>
            <a:r>
              <a:rPr sz="1400" b="1" kern="0" dirty="0">
                <a:solidFill>
                  <a:srgbClr val="C00000"/>
                </a:solidFill>
                <a:latin typeface="Calibri"/>
                <a:ea typeface="ＭＳ Ｐゴシック" pitchFamily="32" charset="-128"/>
                <a:cs typeface="Calibri"/>
              </a:rPr>
              <a:t>Click</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here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begin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or</a:t>
            </a:r>
            <a:r>
              <a:rPr sz="1400" b="1" kern="0" spc="-10" dirty="0">
                <a:solidFill>
                  <a:srgbClr val="C00000"/>
                </a:solidFill>
                <a:latin typeface="Calibri"/>
                <a:ea typeface="ＭＳ Ｐゴシック" pitchFamily="32" charset="-128"/>
                <a:cs typeface="Calibri"/>
              </a:rPr>
              <a:t> continue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already</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started</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543305" y="1408507"/>
            <a:ext cx="10706100" cy="3202305"/>
            <a:chOff x="544068" y="1350263"/>
            <a:chExt cx="10706100" cy="3202305"/>
          </a:xfrm>
        </p:grpSpPr>
        <p:pic>
          <p:nvPicPr>
            <p:cNvPr id="8" name="object 8"/>
            <p:cNvPicPr/>
            <p:nvPr/>
          </p:nvPicPr>
          <p:blipFill>
            <a:blip r:embed="rId5" cstate="print"/>
            <a:stretch>
              <a:fillRect/>
            </a:stretch>
          </p:blipFill>
          <p:spPr>
            <a:xfrm>
              <a:off x="544068" y="1437131"/>
              <a:ext cx="10515600" cy="2548128"/>
            </a:xfrm>
            <a:prstGeom prst="rect">
              <a:avLst/>
            </a:prstGeom>
          </p:spPr>
        </p:pic>
        <p:pic>
          <p:nvPicPr>
            <p:cNvPr id="9" name="object 9"/>
            <p:cNvPicPr/>
            <p:nvPr/>
          </p:nvPicPr>
          <p:blipFill>
            <a:blip r:embed="rId6" cstate="print"/>
            <a:stretch>
              <a:fillRect/>
            </a:stretch>
          </p:blipFill>
          <p:spPr>
            <a:xfrm>
              <a:off x="1161287" y="1609343"/>
              <a:ext cx="1335024" cy="362712"/>
            </a:xfrm>
            <a:prstGeom prst="rect">
              <a:avLst/>
            </a:prstGeom>
          </p:spPr>
        </p:pic>
        <p:pic>
          <p:nvPicPr>
            <p:cNvPr id="10" name="object 10"/>
            <p:cNvPicPr/>
            <p:nvPr/>
          </p:nvPicPr>
          <p:blipFill>
            <a:blip r:embed="rId7" cstate="print"/>
            <a:stretch>
              <a:fillRect/>
            </a:stretch>
          </p:blipFill>
          <p:spPr>
            <a:xfrm>
              <a:off x="2679191" y="1866900"/>
              <a:ext cx="1780032" cy="670560"/>
            </a:xfrm>
            <a:prstGeom prst="rect">
              <a:avLst/>
            </a:prstGeom>
          </p:spPr>
        </p:pic>
        <p:pic>
          <p:nvPicPr>
            <p:cNvPr id="11" name="object 11"/>
            <p:cNvPicPr/>
            <p:nvPr/>
          </p:nvPicPr>
          <p:blipFill>
            <a:blip r:embed="rId8" cstate="print"/>
            <a:stretch>
              <a:fillRect/>
            </a:stretch>
          </p:blipFill>
          <p:spPr>
            <a:xfrm>
              <a:off x="5416296" y="1350263"/>
              <a:ext cx="5833872" cy="1243584"/>
            </a:xfrm>
            <a:prstGeom prst="rect">
              <a:avLst/>
            </a:prstGeom>
          </p:spPr>
        </p:pic>
        <p:pic>
          <p:nvPicPr>
            <p:cNvPr id="12" name="object 12"/>
            <p:cNvPicPr/>
            <p:nvPr/>
          </p:nvPicPr>
          <p:blipFill>
            <a:blip r:embed="rId9" cstate="print"/>
            <a:stretch>
              <a:fillRect/>
            </a:stretch>
          </p:blipFill>
          <p:spPr>
            <a:xfrm>
              <a:off x="3249168" y="3677412"/>
              <a:ext cx="6053328" cy="225551"/>
            </a:xfrm>
            <a:prstGeom prst="rect">
              <a:avLst/>
            </a:prstGeom>
          </p:spPr>
        </p:pic>
        <p:pic>
          <p:nvPicPr>
            <p:cNvPr id="13" name="object 13"/>
            <p:cNvPicPr/>
            <p:nvPr/>
          </p:nvPicPr>
          <p:blipFill>
            <a:blip r:embed="rId10" cstate="print"/>
            <a:stretch>
              <a:fillRect/>
            </a:stretch>
          </p:blipFill>
          <p:spPr>
            <a:xfrm>
              <a:off x="2334768" y="3979163"/>
              <a:ext cx="847344" cy="573024"/>
            </a:xfrm>
            <a:prstGeom prst="rect">
              <a:avLst/>
            </a:prstGeom>
          </p:spPr>
        </p:pic>
        <p:sp>
          <p:nvSpPr>
            <p:cNvPr id="14" name="object 14"/>
            <p:cNvSpPr/>
            <p:nvPr/>
          </p:nvSpPr>
          <p:spPr>
            <a:xfrm>
              <a:off x="7886699" y="2029968"/>
              <a:ext cx="1077595" cy="228600"/>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7886699" y="2029968"/>
              <a:ext cx="1077595" cy="228600"/>
            </a:xfrm>
            <a:custGeom>
              <a:avLst/>
              <a:gdLst/>
              <a:ahLst/>
              <a:cxnLst/>
              <a:rect l="l" t="t" r="r" b="b"/>
              <a:pathLst>
                <a:path w="1077595" h="228600">
                  <a:moveTo>
                    <a:pt x="0" y="228600"/>
                  </a:moveTo>
                  <a:lnTo>
                    <a:pt x="1077341" y="228600"/>
                  </a:lnTo>
                  <a:lnTo>
                    <a:pt x="1077341" y="0"/>
                  </a:lnTo>
                  <a:lnTo>
                    <a:pt x="0" y="0"/>
                  </a:lnTo>
                  <a:lnTo>
                    <a:pt x="0" y="2286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3311651" y="2854452"/>
              <a:ext cx="1246505" cy="228600"/>
            </a:xfrm>
            <a:custGeom>
              <a:avLst/>
              <a:gdLst/>
              <a:ahLst/>
              <a:cxnLst/>
              <a:rect l="l" t="t" r="r" b="b"/>
              <a:pathLst>
                <a:path w="1246504" h="228600">
                  <a:moveTo>
                    <a:pt x="1246124" y="0"/>
                  </a:moveTo>
                  <a:lnTo>
                    <a:pt x="0" y="0"/>
                  </a:lnTo>
                  <a:lnTo>
                    <a:pt x="0" y="228600"/>
                  </a:lnTo>
                  <a:lnTo>
                    <a:pt x="1246124" y="228600"/>
                  </a:lnTo>
                  <a:lnTo>
                    <a:pt x="12461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3311651" y="2854452"/>
              <a:ext cx="1246505" cy="228600"/>
            </a:xfrm>
            <a:custGeom>
              <a:avLst/>
              <a:gdLst/>
              <a:ahLst/>
              <a:cxnLst/>
              <a:rect l="l" t="t" r="r" b="b"/>
              <a:pathLst>
                <a:path w="1246504" h="228600">
                  <a:moveTo>
                    <a:pt x="0" y="228600"/>
                  </a:moveTo>
                  <a:lnTo>
                    <a:pt x="1246124" y="228600"/>
                  </a:lnTo>
                  <a:lnTo>
                    <a:pt x="1246124" y="0"/>
                  </a:lnTo>
                  <a:lnTo>
                    <a:pt x="0" y="0"/>
                  </a:lnTo>
                  <a:lnTo>
                    <a:pt x="0" y="2286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Tree>
    <p:extLst>
      <p:ext uri="{BB962C8B-B14F-4D97-AF65-F5344CB8AC3E}">
        <p14:creationId xmlns:p14="http://schemas.microsoft.com/office/powerpoint/2010/main" val="1289065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942341"/>
            <a:ext cx="9781540" cy="5339080"/>
            <a:chOff x="1106424" y="896111"/>
            <a:chExt cx="9781540" cy="5339080"/>
          </a:xfrm>
        </p:grpSpPr>
        <p:pic>
          <p:nvPicPr>
            <p:cNvPr id="3" name="object 3"/>
            <p:cNvPicPr/>
            <p:nvPr/>
          </p:nvPicPr>
          <p:blipFill>
            <a:blip r:embed="rId2" cstate="print"/>
            <a:stretch>
              <a:fillRect/>
            </a:stretch>
          </p:blipFill>
          <p:spPr>
            <a:xfrm>
              <a:off x="9869424" y="5777483"/>
              <a:ext cx="1018031" cy="457200"/>
            </a:xfrm>
            <a:prstGeom prst="rect">
              <a:avLst/>
            </a:prstGeom>
          </p:spPr>
        </p:pic>
        <p:pic>
          <p:nvPicPr>
            <p:cNvPr id="4" name="object 4"/>
            <p:cNvPicPr/>
            <p:nvPr/>
          </p:nvPicPr>
          <p:blipFill>
            <a:blip r:embed="rId3" cstate="print"/>
            <a:stretch>
              <a:fillRect/>
            </a:stretch>
          </p:blipFill>
          <p:spPr>
            <a:xfrm>
              <a:off x="1106424" y="896111"/>
              <a:ext cx="9131808" cy="4876800"/>
            </a:xfrm>
            <a:prstGeom prst="rect">
              <a:avLst/>
            </a:prstGeom>
          </p:spPr>
        </p:pic>
      </p:grpSp>
      <p:sp>
        <p:nvSpPr>
          <p:cNvPr id="5" name="object 5"/>
          <p:cNvSpPr txBox="1">
            <a:spLocks noGrp="1"/>
          </p:cNvSpPr>
          <p:nvPr>
            <p:ph type="title"/>
          </p:nvPr>
        </p:nvSpPr>
        <p:spPr>
          <a:xfrm>
            <a:off x="761491" y="238709"/>
            <a:ext cx="11125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smtClean="0">
                <a:latin typeface="Perpetua"/>
                <a:cs typeface="Perpetua"/>
              </a:rPr>
              <a:t>2024 COC BUILDS LOCAL PROJECTS </a:t>
            </a:r>
            <a:r>
              <a:rPr lang="en-US" sz="2800" b="1" dirty="0">
                <a:latin typeface="Perpetua"/>
                <a:cs typeface="Perpetua"/>
              </a:rPr>
              <a:t>NOFO</a:t>
            </a:r>
            <a:endParaRPr sz="2800" spc="-20" dirty="0"/>
          </a:p>
        </p:txBody>
      </p:sp>
      <p:sp>
        <p:nvSpPr>
          <p:cNvPr id="6" name="object 6"/>
          <p:cNvSpPr txBox="1"/>
          <p:nvPr/>
        </p:nvSpPr>
        <p:spPr>
          <a:xfrm>
            <a:off x="6175628" y="4438650"/>
            <a:ext cx="556133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If</a:t>
            </a:r>
            <a:r>
              <a:rPr sz="1400" b="1" kern="0" spc="1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are</a:t>
            </a:r>
            <a:r>
              <a:rPr sz="1400" b="1" kern="0" spc="1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1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brand</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10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a:t>
            </a:r>
            <a:r>
              <a:rPr sz="1400" b="1" kern="0" spc="1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type</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1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11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1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name,</a:t>
            </a:r>
            <a:r>
              <a:rPr sz="1400" b="1" kern="0" spc="114"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last </a:t>
            </a:r>
            <a:r>
              <a:rPr sz="1400" b="1" kern="0" dirty="0">
                <a:solidFill>
                  <a:srgbClr val="C00000"/>
                </a:solidFill>
                <a:latin typeface="Calibri"/>
                <a:ea typeface="ＭＳ Ｐゴシック" pitchFamily="32" charset="-128"/>
                <a:cs typeface="Calibri"/>
              </a:rPr>
              <a:t>name</a:t>
            </a:r>
            <a:r>
              <a:rPr sz="1400" b="1" kern="0" spc="1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under</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begin</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process</a:t>
            </a:r>
            <a:r>
              <a:rPr sz="1400" b="1" kern="0" spc="1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creating</a:t>
            </a:r>
            <a:r>
              <a:rPr sz="1400" b="1" kern="0" spc="1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a:t>
            </a:r>
            <a:endParaRPr sz="1400" kern="0">
              <a:solidFill>
                <a:sysClr val="windowText" lastClr="000000"/>
              </a:solidFill>
              <a:latin typeface="Calibri"/>
              <a:ea typeface="ＭＳ Ｐゴシック" pitchFamily="32" charset="-128"/>
              <a:cs typeface="Calibri"/>
            </a:endParaRPr>
          </a:p>
        </p:txBody>
      </p:sp>
      <p:sp>
        <p:nvSpPr>
          <p:cNvPr id="7" name="object 7"/>
          <p:cNvSpPr txBox="1"/>
          <p:nvPr/>
        </p:nvSpPr>
        <p:spPr>
          <a:xfrm>
            <a:off x="6175629" y="4865624"/>
            <a:ext cx="5563235" cy="228268"/>
          </a:xfrm>
          <a:prstGeom prst="rect">
            <a:avLst/>
          </a:prstGeom>
        </p:spPr>
        <p:txBody>
          <a:bodyPr vert="horz" wrap="square" lIns="0" tIns="12700" rIns="0" bIns="0" rtlCol="0">
            <a:spAutoFit/>
          </a:bodyPr>
          <a:lstStyle/>
          <a:p>
            <a:pPr marL="12701" defTabSz="914446">
              <a:spcBef>
                <a:spcPts val="100"/>
              </a:spcBef>
              <a:tabLst>
                <a:tab pos="852212" algn="l"/>
              </a:tabLst>
              <a:defRPr/>
            </a:pPr>
            <a:r>
              <a:rPr sz="1400" b="1" kern="0" spc="-10" dirty="0">
                <a:solidFill>
                  <a:srgbClr val="C00000"/>
                </a:solidFill>
                <a:latin typeface="Calibri"/>
                <a:ea typeface="ＭＳ Ｐゴシック" pitchFamily="32" charset="-128"/>
                <a:cs typeface="Calibri"/>
              </a:rPr>
              <a:t>account.</a:t>
            </a:r>
            <a:r>
              <a:rPr sz="1400" b="1" kern="0" dirty="0">
                <a:solidFill>
                  <a:srgbClr val="C00000"/>
                </a:solidFill>
                <a:latin typeface="Calibri"/>
                <a:ea typeface="ＭＳ Ｐゴシック" pitchFamily="32" charset="-128"/>
                <a:cs typeface="Calibri"/>
              </a:rPr>
              <a:t>	By</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creating</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account,</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48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able</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4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9"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a:t>
            </a:r>
            <a:endParaRPr sz="1400" kern="0">
              <a:solidFill>
                <a:sysClr val="windowText" lastClr="000000"/>
              </a:solidFill>
              <a:latin typeface="Calibri"/>
              <a:ea typeface="ＭＳ Ｐゴシック" pitchFamily="32" charset="-128"/>
              <a:cs typeface="Calibri"/>
            </a:endParaRPr>
          </a:p>
        </p:txBody>
      </p:sp>
      <p:sp>
        <p:nvSpPr>
          <p:cNvPr id="8" name="object 8"/>
          <p:cNvSpPr txBox="1"/>
          <p:nvPr/>
        </p:nvSpPr>
        <p:spPr>
          <a:xfrm>
            <a:off x="6175628" y="5078984"/>
            <a:ext cx="556514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application</a:t>
            </a:r>
            <a:r>
              <a:rPr sz="1400" b="1" kern="0" spc="4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4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started</a:t>
            </a:r>
            <a:r>
              <a:rPr sz="1400" b="1" kern="0" spc="4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apply</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459"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future</a:t>
            </a:r>
            <a:r>
              <a:rPr sz="1400" b="1" kern="0" spc="4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grants</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using</a:t>
            </a:r>
            <a:r>
              <a:rPr sz="1400" b="1" kern="0" spc="4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your </a:t>
            </a:r>
            <a:r>
              <a:rPr sz="1400" b="1" kern="0" spc="-10" dirty="0">
                <a:solidFill>
                  <a:srgbClr val="C00000"/>
                </a:solidFill>
                <a:latin typeface="Calibri"/>
                <a:ea typeface="ＭＳ Ｐゴシック" pitchFamily="32" charset="-128"/>
                <a:cs typeface="Calibri"/>
              </a:rPr>
              <a:t>previously</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created</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account.</a:t>
            </a:r>
            <a:endParaRPr sz="1400" kern="0">
              <a:solidFill>
                <a:sysClr val="windowText" lastClr="000000"/>
              </a:solidFill>
              <a:latin typeface="Calibri"/>
              <a:ea typeface="ＭＳ Ｐゴシック" pitchFamily="32" charset="-128"/>
              <a:cs typeface="Calibri"/>
            </a:endParaRPr>
          </a:p>
        </p:txBody>
      </p:sp>
      <p:sp>
        <p:nvSpPr>
          <p:cNvPr id="9" name="object 9"/>
          <p:cNvSpPr txBox="1"/>
          <p:nvPr/>
        </p:nvSpPr>
        <p:spPr>
          <a:xfrm>
            <a:off x="1286383" y="4357243"/>
            <a:ext cx="4163060"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If</a:t>
            </a:r>
            <a:r>
              <a:rPr sz="1400" b="1" kern="0" spc="1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previously</a:t>
            </a:r>
            <a:r>
              <a:rPr sz="1400" b="1" kern="0" spc="1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submitted</a:t>
            </a:r>
            <a:r>
              <a:rPr sz="1400" b="1" kern="0" spc="1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1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1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through</a:t>
            </a:r>
            <a:r>
              <a:rPr sz="1400" b="1" kern="0" spc="1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SAMIS,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password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created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log </a:t>
            </a:r>
            <a:r>
              <a:rPr sz="1400" b="1" kern="0" dirty="0">
                <a:solidFill>
                  <a:srgbClr val="C00000"/>
                </a:solidFill>
                <a:latin typeface="Calibri"/>
                <a:ea typeface="ＭＳ Ｐゴシック" pitchFamily="32" charset="-128"/>
                <a:cs typeface="Calibri"/>
              </a:rPr>
              <a:t>in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under</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“Existing</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User.”</a:t>
            </a:r>
            <a:endParaRPr sz="1400" kern="0">
              <a:solidFill>
                <a:sysClr val="windowText" lastClr="000000"/>
              </a:solidFill>
              <a:latin typeface="Calibri"/>
              <a:ea typeface="ＭＳ Ｐゴシック" pitchFamily="32" charset="-128"/>
              <a:cs typeface="Calibri"/>
            </a:endParaRPr>
          </a:p>
        </p:txBody>
      </p:sp>
      <p:grpSp>
        <p:nvGrpSpPr>
          <p:cNvPr id="10" name="object 10"/>
          <p:cNvGrpSpPr/>
          <p:nvPr/>
        </p:nvGrpSpPr>
        <p:grpSpPr>
          <a:xfrm>
            <a:off x="152400" y="3605785"/>
            <a:ext cx="7226934" cy="3142615"/>
            <a:chOff x="152400" y="3605784"/>
            <a:chExt cx="7226934" cy="3142615"/>
          </a:xfrm>
        </p:grpSpPr>
        <p:sp>
          <p:nvSpPr>
            <p:cNvPr id="11" name="object 11"/>
            <p:cNvSpPr/>
            <p:nvPr/>
          </p:nvSpPr>
          <p:spPr>
            <a:xfrm>
              <a:off x="7211568" y="4117848"/>
              <a:ext cx="161925" cy="327660"/>
            </a:xfrm>
            <a:custGeom>
              <a:avLst/>
              <a:gdLst/>
              <a:ahLst/>
              <a:cxnLst/>
              <a:rect l="l" t="t" r="r" b="b"/>
              <a:pathLst>
                <a:path w="161925" h="327660">
                  <a:moveTo>
                    <a:pt x="58165" y="0"/>
                  </a:moveTo>
                  <a:lnTo>
                    <a:pt x="0" y="88518"/>
                  </a:lnTo>
                  <a:lnTo>
                    <a:pt x="36702" y="81025"/>
                  </a:lnTo>
                  <a:lnTo>
                    <a:pt x="87883" y="327406"/>
                  </a:lnTo>
                  <a:lnTo>
                    <a:pt x="161416" y="312165"/>
                  </a:lnTo>
                  <a:lnTo>
                    <a:pt x="110108" y="65785"/>
                  </a:lnTo>
                  <a:lnTo>
                    <a:pt x="146811" y="58038"/>
                  </a:lnTo>
                  <a:lnTo>
                    <a:pt x="58165"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211568" y="4117848"/>
              <a:ext cx="161925" cy="327660"/>
            </a:xfrm>
            <a:custGeom>
              <a:avLst/>
              <a:gdLst/>
              <a:ahLst/>
              <a:cxnLst/>
              <a:rect l="l" t="t" r="r" b="b"/>
              <a:pathLst>
                <a:path w="161925" h="327660">
                  <a:moveTo>
                    <a:pt x="87883" y="327406"/>
                  </a:moveTo>
                  <a:lnTo>
                    <a:pt x="36702" y="81025"/>
                  </a:lnTo>
                  <a:lnTo>
                    <a:pt x="0" y="88518"/>
                  </a:lnTo>
                  <a:lnTo>
                    <a:pt x="58165" y="0"/>
                  </a:lnTo>
                  <a:lnTo>
                    <a:pt x="146811" y="58038"/>
                  </a:lnTo>
                  <a:lnTo>
                    <a:pt x="110108" y="65785"/>
                  </a:lnTo>
                  <a:lnTo>
                    <a:pt x="161416" y="312165"/>
                  </a:lnTo>
                  <a:lnTo>
                    <a:pt x="87883" y="327406"/>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2987039" y="3611880"/>
              <a:ext cx="538480" cy="609600"/>
            </a:xfrm>
            <a:custGeom>
              <a:avLst/>
              <a:gdLst/>
              <a:ahLst/>
              <a:cxnLst/>
              <a:rect l="l" t="t" r="r" b="b"/>
              <a:pathLst>
                <a:path w="538479" h="609600">
                  <a:moveTo>
                    <a:pt x="3429" y="0"/>
                  </a:moveTo>
                  <a:lnTo>
                    <a:pt x="0" y="49530"/>
                  </a:lnTo>
                  <a:lnTo>
                    <a:pt x="13208" y="37973"/>
                  </a:lnTo>
                  <a:lnTo>
                    <a:pt x="511429" y="609473"/>
                  </a:lnTo>
                  <a:lnTo>
                    <a:pt x="537972" y="586359"/>
                  </a:lnTo>
                  <a:lnTo>
                    <a:pt x="39751" y="14859"/>
                  </a:lnTo>
                  <a:lnTo>
                    <a:pt x="52959" y="3302"/>
                  </a:lnTo>
                  <a:lnTo>
                    <a:pt x="342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2987039" y="3611880"/>
              <a:ext cx="538480" cy="609600"/>
            </a:xfrm>
            <a:custGeom>
              <a:avLst/>
              <a:gdLst/>
              <a:ahLst/>
              <a:cxnLst/>
              <a:rect l="l" t="t" r="r" b="b"/>
              <a:pathLst>
                <a:path w="538479" h="609600">
                  <a:moveTo>
                    <a:pt x="511429" y="609473"/>
                  </a:moveTo>
                  <a:lnTo>
                    <a:pt x="13208" y="37973"/>
                  </a:lnTo>
                  <a:lnTo>
                    <a:pt x="0" y="49530"/>
                  </a:lnTo>
                  <a:lnTo>
                    <a:pt x="3429" y="0"/>
                  </a:lnTo>
                  <a:lnTo>
                    <a:pt x="52959" y="3302"/>
                  </a:lnTo>
                  <a:lnTo>
                    <a:pt x="39751" y="14859"/>
                  </a:lnTo>
                  <a:lnTo>
                    <a:pt x="537972" y="586359"/>
                  </a:lnTo>
                  <a:lnTo>
                    <a:pt x="511429" y="609473"/>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15" name="object 15"/>
            <p:cNvPicPr/>
            <p:nvPr/>
          </p:nvPicPr>
          <p:blipFill>
            <a:blip r:embed="rId4" cstate="print"/>
            <a:stretch>
              <a:fillRect/>
            </a:stretch>
          </p:blipFill>
          <p:spPr>
            <a:xfrm>
              <a:off x="152400" y="5791198"/>
              <a:ext cx="990600" cy="957072"/>
            </a:xfrm>
            <a:prstGeom prst="rect">
              <a:avLst/>
            </a:prstGeom>
          </p:spPr>
        </p:pic>
      </p:grpSp>
    </p:spTree>
    <p:extLst>
      <p:ext uri="{BB962C8B-B14F-4D97-AF65-F5344CB8AC3E}">
        <p14:creationId xmlns:p14="http://schemas.microsoft.com/office/powerpoint/2010/main" val="426756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456692" y="316229"/>
            <a:ext cx="11354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838200" y="1324356"/>
            <a:ext cx="10180320" cy="4183379"/>
            <a:chOff x="838200" y="1324355"/>
            <a:chExt cx="10180320" cy="4183379"/>
          </a:xfrm>
        </p:grpSpPr>
        <p:pic>
          <p:nvPicPr>
            <p:cNvPr id="5" name="object 5"/>
            <p:cNvPicPr/>
            <p:nvPr/>
          </p:nvPicPr>
          <p:blipFill>
            <a:blip r:embed="rId3" cstate="print"/>
            <a:stretch>
              <a:fillRect/>
            </a:stretch>
          </p:blipFill>
          <p:spPr>
            <a:xfrm>
              <a:off x="838200" y="1324355"/>
              <a:ext cx="9906000" cy="397763"/>
            </a:xfrm>
            <a:prstGeom prst="rect">
              <a:avLst/>
            </a:prstGeom>
          </p:spPr>
        </p:pic>
        <p:sp>
          <p:nvSpPr>
            <p:cNvPr id="6" name="object 6"/>
            <p:cNvSpPr/>
            <p:nvPr/>
          </p:nvSpPr>
          <p:spPr>
            <a:xfrm>
              <a:off x="3658361" y="1430273"/>
              <a:ext cx="7086600" cy="172085"/>
            </a:xfrm>
            <a:custGeom>
              <a:avLst/>
              <a:gdLst/>
              <a:ahLst/>
              <a:cxnLst/>
              <a:rect l="l" t="t" r="r" b="b"/>
              <a:pathLst>
                <a:path w="7086600" h="172084">
                  <a:moveTo>
                    <a:pt x="0" y="171703"/>
                  </a:moveTo>
                  <a:lnTo>
                    <a:pt x="7086600" y="171703"/>
                  </a:lnTo>
                  <a:lnTo>
                    <a:pt x="7086600" y="0"/>
                  </a:lnTo>
                  <a:lnTo>
                    <a:pt x="0" y="0"/>
                  </a:lnTo>
                  <a:lnTo>
                    <a:pt x="0" y="171703"/>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7" name="object 7"/>
            <p:cNvSpPr/>
            <p:nvPr/>
          </p:nvSpPr>
          <p:spPr>
            <a:xfrm>
              <a:off x="3802379" y="1641347"/>
              <a:ext cx="843280" cy="617220"/>
            </a:xfrm>
            <a:custGeom>
              <a:avLst/>
              <a:gdLst/>
              <a:ahLst/>
              <a:cxnLst/>
              <a:rect l="l" t="t" r="r" b="b"/>
              <a:pathLst>
                <a:path w="843279" h="617219">
                  <a:moveTo>
                    <a:pt x="704723" y="0"/>
                  </a:moveTo>
                  <a:lnTo>
                    <a:pt x="732409" y="41401"/>
                  </a:lnTo>
                  <a:lnTo>
                    <a:pt x="0" y="533907"/>
                  </a:lnTo>
                  <a:lnTo>
                    <a:pt x="55372" y="616712"/>
                  </a:lnTo>
                  <a:lnTo>
                    <a:pt x="787908" y="124205"/>
                  </a:lnTo>
                  <a:lnTo>
                    <a:pt x="815467" y="165480"/>
                  </a:lnTo>
                  <a:lnTo>
                    <a:pt x="842772" y="27304"/>
                  </a:lnTo>
                  <a:lnTo>
                    <a:pt x="704723"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8" name="object 8"/>
            <p:cNvSpPr/>
            <p:nvPr/>
          </p:nvSpPr>
          <p:spPr>
            <a:xfrm>
              <a:off x="3802379" y="1641347"/>
              <a:ext cx="843280" cy="617220"/>
            </a:xfrm>
            <a:custGeom>
              <a:avLst/>
              <a:gdLst/>
              <a:ahLst/>
              <a:cxnLst/>
              <a:rect l="l" t="t" r="r" b="b"/>
              <a:pathLst>
                <a:path w="843279" h="617219">
                  <a:moveTo>
                    <a:pt x="0" y="533907"/>
                  </a:moveTo>
                  <a:lnTo>
                    <a:pt x="732409" y="41401"/>
                  </a:lnTo>
                  <a:lnTo>
                    <a:pt x="704723" y="0"/>
                  </a:lnTo>
                  <a:lnTo>
                    <a:pt x="842772" y="27304"/>
                  </a:lnTo>
                  <a:lnTo>
                    <a:pt x="815467" y="165480"/>
                  </a:lnTo>
                  <a:lnTo>
                    <a:pt x="787908" y="124205"/>
                  </a:lnTo>
                  <a:lnTo>
                    <a:pt x="55372" y="616712"/>
                  </a:lnTo>
                  <a:lnTo>
                    <a:pt x="0" y="533907"/>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9" name="object 9"/>
            <p:cNvPicPr/>
            <p:nvPr/>
          </p:nvPicPr>
          <p:blipFill>
            <a:blip r:embed="rId4" cstate="print"/>
            <a:stretch>
              <a:fillRect/>
            </a:stretch>
          </p:blipFill>
          <p:spPr>
            <a:xfrm>
              <a:off x="4884420" y="2200655"/>
              <a:ext cx="6134100" cy="3113532"/>
            </a:xfrm>
            <a:prstGeom prst="rect">
              <a:avLst/>
            </a:prstGeom>
          </p:spPr>
        </p:pic>
        <p:sp>
          <p:nvSpPr>
            <p:cNvPr id="10" name="object 10"/>
            <p:cNvSpPr/>
            <p:nvPr/>
          </p:nvSpPr>
          <p:spPr>
            <a:xfrm>
              <a:off x="4981955" y="5085588"/>
              <a:ext cx="3547745" cy="415925"/>
            </a:xfrm>
            <a:custGeom>
              <a:avLst/>
              <a:gdLst/>
              <a:ahLst/>
              <a:cxnLst/>
              <a:rect l="l" t="t" r="r" b="b"/>
              <a:pathLst>
                <a:path w="3547745" h="415925">
                  <a:moveTo>
                    <a:pt x="3491992" y="0"/>
                  </a:moveTo>
                  <a:lnTo>
                    <a:pt x="3494404" y="25273"/>
                  </a:lnTo>
                  <a:lnTo>
                    <a:pt x="0" y="365125"/>
                  </a:lnTo>
                  <a:lnTo>
                    <a:pt x="4953" y="415798"/>
                  </a:lnTo>
                  <a:lnTo>
                    <a:pt x="3499358" y="75818"/>
                  </a:lnTo>
                  <a:lnTo>
                    <a:pt x="3501771" y="101092"/>
                  </a:lnTo>
                  <a:lnTo>
                    <a:pt x="3547491" y="45593"/>
                  </a:lnTo>
                  <a:lnTo>
                    <a:pt x="349199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4981955" y="5085588"/>
              <a:ext cx="3547745" cy="415925"/>
            </a:xfrm>
            <a:custGeom>
              <a:avLst/>
              <a:gdLst/>
              <a:ahLst/>
              <a:cxnLst/>
              <a:rect l="l" t="t" r="r" b="b"/>
              <a:pathLst>
                <a:path w="3547745" h="415925">
                  <a:moveTo>
                    <a:pt x="0" y="365125"/>
                  </a:moveTo>
                  <a:lnTo>
                    <a:pt x="3494404" y="25273"/>
                  </a:lnTo>
                  <a:lnTo>
                    <a:pt x="3491992" y="0"/>
                  </a:lnTo>
                  <a:lnTo>
                    <a:pt x="3547491" y="45593"/>
                  </a:lnTo>
                  <a:lnTo>
                    <a:pt x="3501771" y="101092"/>
                  </a:lnTo>
                  <a:lnTo>
                    <a:pt x="3499358" y="75818"/>
                  </a:lnTo>
                  <a:lnTo>
                    <a:pt x="4953" y="415798"/>
                  </a:lnTo>
                  <a:lnTo>
                    <a:pt x="0" y="365125"/>
                  </a:lnTo>
                </a:path>
              </a:pathLst>
            </a:custGeom>
            <a:ln w="12191">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2" name="object 12"/>
          <p:cNvSpPr txBox="1"/>
          <p:nvPr/>
        </p:nvSpPr>
        <p:spPr>
          <a:xfrm>
            <a:off x="871524" y="2296413"/>
            <a:ext cx="3380740" cy="444352"/>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ea typeface="ＭＳ Ｐゴシック" pitchFamily="32" charset="-128"/>
                <a:cs typeface="Calibri"/>
              </a:rPr>
              <a:t>For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users,</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receive</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with</a:t>
            </a:r>
            <a:endParaRPr sz="1400" kern="0">
              <a:solidFill>
                <a:sysClr val="windowText" lastClr="000000"/>
              </a:solidFill>
              <a:latin typeface="Calibri"/>
              <a:ea typeface="ＭＳ Ｐゴシック" pitchFamily="32" charset="-128"/>
              <a:cs typeface="Calibri"/>
            </a:endParaRPr>
          </a:p>
          <a:p>
            <a:pPr marL="12701" defTabSz="914446">
              <a:defRPr/>
            </a:pPr>
            <a:r>
              <a:rPr sz="1400" b="1" kern="0" spc="-10" dirty="0">
                <a:solidFill>
                  <a:srgbClr val="C00000"/>
                </a:solidFill>
                <a:latin typeface="Calibri"/>
                <a:ea typeface="ＭＳ Ｐゴシック" pitchFamily="32" charset="-128"/>
                <a:cs typeface="Calibri"/>
              </a:rPr>
              <a:t>subject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line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:SAMIS:PBCC:</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Account</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Activation.</a:t>
            </a:r>
            <a:endParaRPr sz="1400" kern="0">
              <a:solidFill>
                <a:sysClr val="windowText" lastClr="000000"/>
              </a:solidFill>
              <a:latin typeface="Calibri"/>
              <a:ea typeface="ＭＳ Ｐゴシック" pitchFamily="32" charset="-128"/>
              <a:cs typeface="Calibri"/>
            </a:endParaRPr>
          </a:p>
        </p:txBody>
      </p:sp>
      <p:sp>
        <p:nvSpPr>
          <p:cNvPr id="13" name="object 13"/>
          <p:cNvSpPr txBox="1"/>
          <p:nvPr/>
        </p:nvSpPr>
        <p:spPr>
          <a:xfrm>
            <a:off x="1460119" y="5193284"/>
            <a:ext cx="328422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This</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contain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password</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sign </a:t>
            </a:r>
            <a:r>
              <a:rPr sz="1400" b="1" kern="0" dirty="0">
                <a:solidFill>
                  <a:srgbClr val="C00000"/>
                </a:solidFill>
                <a:latin typeface="Calibri"/>
                <a:ea typeface="ＭＳ Ｐゴシック" pitchFamily="32" charset="-128"/>
                <a:cs typeface="Calibri"/>
              </a:rPr>
              <a:t>into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pic>
        <p:nvPicPr>
          <p:cNvPr id="14" name="object 14"/>
          <p:cNvPicPr/>
          <p:nvPr/>
        </p:nvPicPr>
        <p:blipFill>
          <a:blip r:embed="rId5" cstate="print"/>
          <a:stretch>
            <a:fillRect/>
          </a:stretch>
        </p:blipFill>
        <p:spPr>
          <a:xfrm>
            <a:off x="152400" y="5791198"/>
            <a:ext cx="990600" cy="957072"/>
          </a:xfrm>
          <a:prstGeom prst="rect">
            <a:avLst/>
          </a:prstGeom>
        </p:spPr>
      </p:pic>
      <p:sp>
        <p:nvSpPr>
          <p:cNvPr id="15" name="object 14"/>
          <p:cNvSpPr/>
          <p:nvPr/>
        </p:nvSpPr>
        <p:spPr>
          <a:xfrm>
            <a:off x="9144000" y="4267200"/>
            <a:ext cx="1194815" cy="228600"/>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Tree>
    <p:extLst>
      <p:ext uri="{BB962C8B-B14F-4D97-AF65-F5344CB8AC3E}">
        <p14:creationId xmlns:p14="http://schemas.microsoft.com/office/powerpoint/2010/main" val="121923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CONE OF SILENCE</a:t>
            </a:r>
            <a:endParaRPr lang="en-US" dirty="0"/>
          </a:p>
        </p:txBody>
      </p:sp>
      <p:sp>
        <p:nvSpPr>
          <p:cNvPr id="3" name="Content Placeholder 2"/>
          <p:cNvSpPr>
            <a:spLocks noGrp="1"/>
          </p:cNvSpPr>
          <p:nvPr>
            <p:ph idx="1"/>
          </p:nvPr>
        </p:nvSpPr>
        <p:spPr>
          <a:xfrm>
            <a:off x="677334" y="1422401"/>
            <a:ext cx="8596668" cy="4618962"/>
          </a:xfrm>
        </p:spPr>
        <p:txBody>
          <a:bodyPr>
            <a:normAutofit fontScale="92500" lnSpcReduction="10000"/>
          </a:bodyPr>
          <a:lstStyle/>
          <a:p>
            <a:r>
              <a:rPr lang="en-US" sz="2400" dirty="0">
                <a:solidFill>
                  <a:schemeClr val="tx1"/>
                </a:solidFill>
                <a:latin typeface="Muli Regular"/>
              </a:rPr>
              <a:t>The Cone of Silence is in effect as of the submittal deadline of </a:t>
            </a:r>
            <a:r>
              <a:rPr lang="en-US" sz="2400" dirty="0" smtClean="0">
                <a:solidFill>
                  <a:schemeClr val="tx1"/>
                </a:solidFill>
                <a:latin typeface="Muli Regular"/>
              </a:rPr>
              <a:t> October 22, </a:t>
            </a:r>
            <a:r>
              <a:rPr lang="en-US" sz="2400" dirty="0">
                <a:solidFill>
                  <a:schemeClr val="tx1"/>
                </a:solidFill>
                <a:latin typeface="Muli Regular"/>
              </a:rPr>
              <a:t>2024 and shall terminate at the time that </a:t>
            </a:r>
            <a:r>
              <a:rPr lang="en-US" sz="2400" dirty="0" smtClean="0">
                <a:solidFill>
                  <a:schemeClr val="tx1"/>
                </a:solidFill>
                <a:latin typeface="Muli Regular"/>
              </a:rPr>
              <a:t>the HSCA submits the chosen application to HUD</a:t>
            </a:r>
          </a:p>
          <a:p>
            <a:pPr>
              <a:lnSpc>
                <a:spcPts val="2659"/>
              </a:lnSpc>
            </a:pPr>
            <a:r>
              <a:rPr lang="en-US" sz="2400" dirty="0">
                <a:solidFill>
                  <a:schemeClr val="tx1"/>
                </a:solidFill>
                <a:latin typeface="Muli Regular Bold"/>
              </a:rPr>
              <a:t>Cone of Silence" means a prohibition on any non-written communication regarding this NOFO between any applicant or applicant's representative and any County Commissioner or Commissioners staff, any member of a local governing body or the member's staff, a mayor or chief executive officer that is not a member of a local governing body or the mayor or chief executive officer that is not a member of a local governing body or the mayor or chief executive officer's staff, or any employee authorized to act on behalf of the Commission or local governing body to award a contract.</a:t>
            </a:r>
          </a:p>
        </p:txBody>
      </p:sp>
    </p:spTree>
    <p:extLst>
      <p:ext uri="{BB962C8B-B14F-4D97-AF65-F5344CB8AC3E}">
        <p14:creationId xmlns:p14="http://schemas.microsoft.com/office/powerpoint/2010/main" val="252642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818489" y="165861"/>
            <a:ext cx="11114431"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228600" y="1304117"/>
            <a:ext cx="11704320" cy="4335145"/>
            <a:chOff x="228600" y="1304116"/>
            <a:chExt cx="11704320" cy="4335145"/>
          </a:xfrm>
        </p:grpSpPr>
        <p:pic>
          <p:nvPicPr>
            <p:cNvPr id="5" name="object 5"/>
            <p:cNvPicPr/>
            <p:nvPr/>
          </p:nvPicPr>
          <p:blipFill>
            <a:blip r:embed="rId3" cstate="print"/>
            <a:stretch>
              <a:fillRect/>
            </a:stretch>
          </p:blipFill>
          <p:spPr>
            <a:xfrm>
              <a:off x="228600" y="1304116"/>
              <a:ext cx="7543800" cy="2850307"/>
            </a:xfrm>
            <a:prstGeom prst="rect">
              <a:avLst/>
            </a:prstGeom>
          </p:spPr>
        </p:pic>
        <p:pic>
          <p:nvPicPr>
            <p:cNvPr id="6" name="object 6"/>
            <p:cNvPicPr/>
            <p:nvPr/>
          </p:nvPicPr>
          <p:blipFill>
            <a:blip r:embed="rId4" cstate="print"/>
            <a:stretch>
              <a:fillRect/>
            </a:stretch>
          </p:blipFill>
          <p:spPr>
            <a:xfrm>
              <a:off x="5715000" y="3810000"/>
              <a:ext cx="6217920" cy="1828800"/>
            </a:xfrm>
            <a:prstGeom prst="rect">
              <a:avLst/>
            </a:prstGeom>
          </p:spPr>
        </p:pic>
        <p:sp>
          <p:nvSpPr>
            <p:cNvPr id="7" name="object 7"/>
            <p:cNvSpPr/>
            <p:nvPr/>
          </p:nvSpPr>
          <p:spPr>
            <a:xfrm>
              <a:off x="2631948" y="3744467"/>
              <a:ext cx="725805" cy="732790"/>
            </a:xfrm>
            <a:custGeom>
              <a:avLst/>
              <a:gdLst/>
              <a:ahLst/>
              <a:cxnLst/>
              <a:rect l="l" t="t" r="r" b="b"/>
              <a:pathLst>
                <a:path w="725804" h="732789">
                  <a:moveTo>
                    <a:pt x="725042" y="0"/>
                  </a:moveTo>
                  <a:lnTo>
                    <a:pt x="692785" y="126"/>
                  </a:lnTo>
                  <a:lnTo>
                    <a:pt x="700913" y="8254"/>
                  </a:lnTo>
                  <a:lnTo>
                    <a:pt x="0" y="716660"/>
                  </a:lnTo>
                  <a:lnTo>
                    <a:pt x="16256" y="732789"/>
                  </a:lnTo>
                  <a:lnTo>
                    <a:pt x="717168" y="24256"/>
                  </a:lnTo>
                  <a:lnTo>
                    <a:pt x="725297" y="32384"/>
                  </a:lnTo>
                  <a:lnTo>
                    <a:pt x="72504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8" name="object 8"/>
            <p:cNvSpPr/>
            <p:nvPr/>
          </p:nvSpPr>
          <p:spPr>
            <a:xfrm>
              <a:off x="2631948" y="3744467"/>
              <a:ext cx="725805" cy="732790"/>
            </a:xfrm>
            <a:custGeom>
              <a:avLst/>
              <a:gdLst/>
              <a:ahLst/>
              <a:cxnLst/>
              <a:rect l="l" t="t" r="r" b="b"/>
              <a:pathLst>
                <a:path w="725804" h="732789">
                  <a:moveTo>
                    <a:pt x="0" y="716660"/>
                  </a:moveTo>
                  <a:lnTo>
                    <a:pt x="700913" y="8254"/>
                  </a:lnTo>
                  <a:lnTo>
                    <a:pt x="692785" y="126"/>
                  </a:lnTo>
                  <a:lnTo>
                    <a:pt x="725042" y="0"/>
                  </a:lnTo>
                  <a:lnTo>
                    <a:pt x="725297" y="32384"/>
                  </a:lnTo>
                  <a:lnTo>
                    <a:pt x="717168" y="24256"/>
                  </a:lnTo>
                  <a:lnTo>
                    <a:pt x="16256" y="732789"/>
                  </a:lnTo>
                  <a:lnTo>
                    <a:pt x="0" y="716660"/>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sp>
        <p:nvSpPr>
          <p:cNvPr id="9" name="object 9"/>
          <p:cNvSpPr txBox="1"/>
          <p:nvPr/>
        </p:nvSpPr>
        <p:spPr>
          <a:xfrm>
            <a:off x="992836" y="4455414"/>
            <a:ext cx="2266315" cy="443711"/>
          </a:xfrm>
          <a:prstGeom prst="rect">
            <a:avLst/>
          </a:prstGeom>
        </p:spPr>
        <p:txBody>
          <a:bodyPr vert="horz" wrap="square" lIns="0" tIns="12700" rIns="0" bIns="0" rtlCol="0">
            <a:spAutoFit/>
          </a:bodyPr>
          <a:lstStyle/>
          <a:p>
            <a:pPr marL="12701" marR="5080" defTabSz="914446">
              <a:spcBef>
                <a:spcPts val="100"/>
              </a:spcBef>
              <a:defRPr/>
            </a:pPr>
            <a:r>
              <a:rPr sz="1400" b="1" kern="0" spc="-30" dirty="0">
                <a:solidFill>
                  <a:srgbClr val="C00000"/>
                </a:solidFill>
                <a:latin typeface="Calibri"/>
                <a:cs typeface="Calibri"/>
              </a:rPr>
              <a:t>You</a:t>
            </a:r>
            <a:r>
              <a:rPr sz="1400" b="1" kern="0" spc="-100" dirty="0">
                <a:solidFill>
                  <a:srgbClr val="C00000"/>
                </a:solidFill>
                <a:latin typeface="Calibri"/>
                <a:cs typeface="Calibri"/>
              </a:rPr>
              <a:t> </a:t>
            </a:r>
            <a:r>
              <a:rPr sz="1400" b="1" kern="0" dirty="0">
                <a:solidFill>
                  <a:srgbClr val="C00000"/>
                </a:solidFill>
                <a:latin typeface="Calibri"/>
                <a:cs typeface="Calibri"/>
              </a:rPr>
              <a:t>will</a:t>
            </a:r>
            <a:r>
              <a:rPr sz="1400" b="1" kern="0" spc="-10" dirty="0">
                <a:solidFill>
                  <a:srgbClr val="C00000"/>
                </a:solidFill>
                <a:latin typeface="Calibri"/>
                <a:cs typeface="Calibri"/>
              </a:rPr>
              <a:t> </a:t>
            </a:r>
            <a:r>
              <a:rPr sz="1400" b="1" kern="0" dirty="0">
                <a:solidFill>
                  <a:srgbClr val="C00000"/>
                </a:solidFill>
                <a:latin typeface="Calibri"/>
                <a:cs typeface="Calibri"/>
              </a:rPr>
              <a:t>be</a:t>
            </a:r>
            <a:r>
              <a:rPr sz="1400" b="1" kern="0" spc="-55" dirty="0">
                <a:solidFill>
                  <a:srgbClr val="C00000"/>
                </a:solidFill>
                <a:latin typeface="Calibri"/>
                <a:cs typeface="Calibri"/>
              </a:rPr>
              <a:t> </a:t>
            </a:r>
            <a:r>
              <a:rPr sz="1400" b="1" kern="0" dirty="0">
                <a:solidFill>
                  <a:srgbClr val="C00000"/>
                </a:solidFill>
                <a:latin typeface="Calibri"/>
                <a:cs typeface="Calibri"/>
              </a:rPr>
              <a:t>asked</a:t>
            </a:r>
            <a:r>
              <a:rPr sz="1400" b="1" kern="0" spc="-65" dirty="0">
                <a:solidFill>
                  <a:srgbClr val="C00000"/>
                </a:solidFill>
                <a:latin typeface="Calibri"/>
                <a:cs typeface="Calibri"/>
              </a:rPr>
              <a:t> </a:t>
            </a:r>
            <a:r>
              <a:rPr sz="1400" b="1" kern="0" dirty="0">
                <a:solidFill>
                  <a:srgbClr val="C00000"/>
                </a:solidFill>
                <a:latin typeface="Calibri"/>
                <a:cs typeface="Calibri"/>
              </a:rPr>
              <a:t>to</a:t>
            </a:r>
            <a:r>
              <a:rPr sz="1400" b="1" kern="0" spc="-55" dirty="0">
                <a:solidFill>
                  <a:srgbClr val="C00000"/>
                </a:solidFill>
                <a:latin typeface="Calibri"/>
                <a:cs typeface="Calibri"/>
              </a:rPr>
              <a:t> </a:t>
            </a:r>
            <a:r>
              <a:rPr sz="1400" b="1" kern="0" dirty="0">
                <a:solidFill>
                  <a:srgbClr val="C00000"/>
                </a:solidFill>
                <a:latin typeface="Calibri"/>
                <a:cs typeface="Calibri"/>
              </a:rPr>
              <a:t>accept</a:t>
            </a:r>
            <a:r>
              <a:rPr sz="1400" b="1" kern="0" spc="-65" dirty="0">
                <a:solidFill>
                  <a:srgbClr val="C00000"/>
                </a:solidFill>
                <a:latin typeface="Calibri"/>
                <a:cs typeface="Calibri"/>
              </a:rPr>
              <a:t> </a:t>
            </a:r>
            <a:r>
              <a:rPr sz="1400" b="1" kern="0" spc="-25" dirty="0">
                <a:solidFill>
                  <a:srgbClr val="C00000"/>
                </a:solidFill>
                <a:latin typeface="Calibri"/>
                <a:cs typeface="Calibri"/>
              </a:rPr>
              <a:t>the </a:t>
            </a:r>
            <a:r>
              <a:rPr sz="1400" b="1" kern="0" dirty="0">
                <a:solidFill>
                  <a:srgbClr val="C00000"/>
                </a:solidFill>
                <a:latin typeface="Calibri"/>
                <a:cs typeface="Calibri"/>
              </a:rPr>
              <a:t>terms</a:t>
            </a:r>
            <a:r>
              <a:rPr sz="1400" b="1" kern="0" spc="-65" dirty="0">
                <a:solidFill>
                  <a:srgbClr val="C00000"/>
                </a:solidFill>
                <a:latin typeface="Calibri"/>
                <a:cs typeface="Calibri"/>
              </a:rPr>
              <a:t> </a:t>
            </a:r>
            <a:r>
              <a:rPr sz="1400" b="1" kern="0" dirty="0">
                <a:solidFill>
                  <a:srgbClr val="C00000"/>
                </a:solidFill>
                <a:latin typeface="Calibri"/>
                <a:cs typeface="Calibri"/>
              </a:rPr>
              <a:t>of</a:t>
            </a:r>
            <a:r>
              <a:rPr sz="1400" b="1" kern="0" spc="-50" dirty="0">
                <a:solidFill>
                  <a:srgbClr val="C00000"/>
                </a:solidFill>
                <a:latin typeface="Calibri"/>
                <a:cs typeface="Calibri"/>
              </a:rPr>
              <a:t> </a:t>
            </a:r>
            <a:r>
              <a:rPr sz="1400" b="1" kern="0" dirty="0">
                <a:solidFill>
                  <a:srgbClr val="C00000"/>
                </a:solidFill>
                <a:latin typeface="Calibri"/>
                <a:cs typeface="Calibri"/>
              </a:rPr>
              <a:t>use</a:t>
            </a:r>
            <a:r>
              <a:rPr sz="1400" b="1" kern="0" spc="-60" dirty="0">
                <a:solidFill>
                  <a:srgbClr val="C00000"/>
                </a:solidFill>
                <a:latin typeface="Calibri"/>
                <a:cs typeface="Calibri"/>
              </a:rPr>
              <a:t> </a:t>
            </a:r>
            <a:r>
              <a:rPr sz="1400" b="1" kern="0" dirty="0">
                <a:solidFill>
                  <a:srgbClr val="C00000"/>
                </a:solidFill>
                <a:latin typeface="Calibri"/>
                <a:cs typeface="Calibri"/>
              </a:rPr>
              <a:t>for</a:t>
            </a:r>
            <a:r>
              <a:rPr sz="1400" b="1" kern="0" spc="-35" dirty="0">
                <a:solidFill>
                  <a:srgbClr val="C00000"/>
                </a:solidFill>
                <a:latin typeface="Calibri"/>
                <a:cs typeface="Calibri"/>
              </a:rPr>
              <a:t> </a:t>
            </a:r>
            <a:r>
              <a:rPr sz="1400" b="1" kern="0" spc="-10" dirty="0">
                <a:solidFill>
                  <a:srgbClr val="C00000"/>
                </a:solidFill>
                <a:latin typeface="Calibri"/>
                <a:cs typeface="Calibri"/>
              </a:rPr>
              <a:t>SAMIS…</a:t>
            </a:r>
            <a:endParaRPr sz="1400" kern="0">
              <a:solidFill>
                <a:sysClr val="windowText" lastClr="000000"/>
              </a:solidFill>
              <a:latin typeface="Calibri"/>
              <a:cs typeface="Calibri"/>
            </a:endParaRPr>
          </a:p>
        </p:txBody>
      </p:sp>
      <p:sp>
        <p:nvSpPr>
          <p:cNvPr id="10" name="object 10"/>
          <p:cNvSpPr txBox="1"/>
          <p:nvPr/>
        </p:nvSpPr>
        <p:spPr>
          <a:xfrm>
            <a:off x="8490331" y="3081274"/>
            <a:ext cx="2341880" cy="228909"/>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cs typeface="Calibri"/>
              </a:rPr>
              <a:t>…and,</a:t>
            </a:r>
            <a:r>
              <a:rPr sz="1400" b="1" kern="0" spc="-45" dirty="0">
                <a:solidFill>
                  <a:srgbClr val="C00000"/>
                </a:solidFill>
                <a:latin typeface="Calibri"/>
                <a:cs typeface="Calibri"/>
              </a:rPr>
              <a:t> </a:t>
            </a:r>
            <a:r>
              <a:rPr sz="1400" b="1" kern="0" dirty="0">
                <a:solidFill>
                  <a:srgbClr val="C00000"/>
                </a:solidFill>
                <a:latin typeface="Calibri"/>
                <a:cs typeface="Calibri"/>
              </a:rPr>
              <a:t>to</a:t>
            </a:r>
            <a:r>
              <a:rPr sz="1400" b="1" kern="0" spc="-45" dirty="0">
                <a:solidFill>
                  <a:srgbClr val="C00000"/>
                </a:solidFill>
                <a:latin typeface="Calibri"/>
                <a:cs typeface="Calibri"/>
              </a:rPr>
              <a:t> </a:t>
            </a:r>
            <a:r>
              <a:rPr sz="1400" b="1" kern="0" spc="-10" dirty="0">
                <a:solidFill>
                  <a:srgbClr val="C00000"/>
                </a:solidFill>
                <a:latin typeface="Calibri"/>
                <a:cs typeface="Calibri"/>
              </a:rPr>
              <a:t>change</a:t>
            </a:r>
            <a:r>
              <a:rPr sz="1400" b="1" kern="0" spc="-85" dirty="0">
                <a:solidFill>
                  <a:srgbClr val="C00000"/>
                </a:solidFill>
                <a:latin typeface="Calibri"/>
                <a:cs typeface="Calibri"/>
              </a:rPr>
              <a:t> </a:t>
            </a:r>
            <a:r>
              <a:rPr sz="1400" b="1" kern="0" dirty="0">
                <a:solidFill>
                  <a:srgbClr val="C00000"/>
                </a:solidFill>
                <a:latin typeface="Calibri"/>
                <a:cs typeface="Calibri"/>
              </a:rPr>
              <a:t>your</a:t>
            </a:r>
            <a:r>
              <a:rPr sz="1400" b="1" kern="0" spc="-25" dirty="0">
                <a:solidFill>
                  <a:srgbClr val="C00000"/>
                </a:solidFill>
                <a:latin typeface="Calibri"/>
                <a:cs typeface="Calibri"/>
              </a:rPr>
              <a:t> </a:t>
            </a:r>
            <a:r>
              <a:rPr sz="1400" b="1" kern="0" spc="-10" dirty="0">
                <a:solidFill>
                  <a:srgbClr val="C00000"/>
                </a:solidFill>
                <a:latin typeface="Calibri"/>
                <a:cs typeface="Calibri"/>
              </a:rPr>
              <a:t>password</a:t>
            </a:r>
            <a:endParaRPr sz="1400" kern="0">
              <a:solidFill>
                <a:sysClr val="windowText" lastClr="000000"/>
              </a:solidFill>
              <a:latin typeface="Calibri"/>
              <a:cs typeface="Calibri"/>
            </a:endParaRPr>
          </a:p>
        </p:txBody>
      </p:sp>
      <p:grpSp>
        <p:nvGrpSpPr>
          <p:cNvPr id="11" name="object 11"/>
          <p:cNvGrpSpPr/>
          <p:nvPr/>
        </p:nvGrpSpPr>
        <p:grpSpPr>
          <a:xfrm>
            <a:off x="8011668" y="3343655"/>
            <a:ext cx="1234440" cy="1790700"/>
            <a:chOff x="8011668" y="3343655"/>
            <a:chExt cx="1234440" cy="1790700"/>
          </a:xfrm>
        </p:grpSpPr>
        <p:sp>
          <p:nvSpPr>
            <p:cNvPr id="12" name="object 12"/>
            <p:cNvSpPr/>
            <p:nvPr/>
          </p:nvSpPr>
          <p:spPr>
            <a:xfrm>
              <a:off x="8017764" y="3349751"/>
              <a:ext cx="1221740" cy="1778635"/>
            </a:xfrm>
            <a:custGeom>
              <a:avLst/>
              <a:gdLst/>
              <a:ahLst/>
              <a:cxnLst/>
              <a:rect l="l" t="t" r="r" b="b"/>
              <a:pathLst>
                <a:path w="1221740" h="1778635">
                  <a:moveTo>
                    <a:pt x="1169415" y="0"/>
                  </a:moveTo>
                  <a:lnTo>
                    <a:pt x="26288" y="1708658"/>
                  </a:lnTo>
                  <a:lnTo>
                    <a:pt x="0" y="1691132"/>
                  </a:lnTo>
                  <a:lnTo>
                    <a:pt x="17399" y="1778508"/>
                  </a:lnTo>
                  <a:lnTo>
                    <a:pt x="104901" y="1761236"/>
                  </a:lnTo>
                  <a:lnTo>
                    <a:pt x="78612" y="1743710"/>
                  </a:lnTo>
                  <a:lnTo>
                    <a:pt x="1221739" y="35051"/>
                  </a:lnTo>
                  <a:lnTo>
                    <a:pt x="1169415"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3" name="object 13"/>
            <p:cNvSpPr/>
            <p:nvPr/>
          </p:nvSpPr>
          <p:spPr>
            <a:xfrm>
              <a:off x="8017764" y="3349751"/>
              <a:ext cx="1221740" cy="1778635"/>
            </a:xfrm>
            <a:custGeom>
              <a:avLst/>
              <a:gdLst/>
              <a:ahLst/>
              <a:cxnLst/>
              <a:rect l="l" t="t" r="r" b="b"/>
              <a:pathLst>
                <a:path w="1221740" h="1778635">
                  <a:moveTo>
                    <a:pt x="1221739" y="35051"/>
                  </a:moveTo>
                  <a:lnTo>
                    <a:pt x="78612" y="1743710"/>
                  </a:lnTo>
                  <a:lnTo>
                    <a:pt x="104901" y="1761236"/>
                  </a:lnTo>
                  <a:lnTo>
                    <a:pt x="17399" y="1778508"/>
                  </a:lnTo>
                  <a:lnTo>
                    <a:pt x="0" y="1691132"/>
                  </a:lnTo>
                  <a:lnTo>
                    <a:pt x="26288" y="1708658"/>
                  </a:lnTo>
                  <a:lnTo>
                    <a:pt x="1169415" y="0"/>
                  </a:lnTo>
                  <a:lnTo>
                    <a:pt x="1221739" y="35051"/>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pic>
        <p:nvPicPr>
          <p:cNvPr id="14" name="object 14"/>
          <p:cNvPicPr/>
          <p:nvPr/>
        </p:nvPicPr>
        <p:blipFill>
          <a:blip r:embed="rId5"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908965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2606" y="5980829"/>
            <a:ext cx="551497" cy="359228"/>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533401" y="344245"/>
            <a:ext cx="11582399" cy="444352"/>
          </a:xfrm>
          <a:prstGeom prst="rect">
            <a:avLst/>
          </a:prstGeom>
        </p:spPr>
        <p:txBody>
          <a:bodyPr vert="horz" wrap="square" lIns="0" tIns="13335" rIns="0" bIns="0" rtlCol="0" anchor="ctr">
            <a:spAutoFit/>
          </a:bodyPr>
          <a:lstStyle/>
          <a:p>
            <a:pPr marL="12701">
              <a:spcBef>
                <a:spcPts val="105"/>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6" name="object 6"/>
          <p:cNvSpPr txBox="1"/>
          <p:nvPr/>
        </p:nvSpPr>
        <p:spPr>
          <a:xfrm>
            <a:off x="131470" y="1585341"/>
            <a:ext cx="2306930" cy="875240"/>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appear.</a:t>
            </a:r>
            <a:endParaRPr sz="1400" kern="0" dirty="0">
              <a:solidFill>
                <a:sysClr val="windowText" lastClr="000000"/>
              </a:solidFill>
              <a:latin typeface="Calibri"/>
              <a:ea typeface="ＭＳ Ｐゴシック" pitchFamily="32" charset="-128"/>
              <a:cs typeface="Calibri"/>
            </a:endParaRPr>
          </a:p>
          <a:p>
            <a:pPr marL="12701" defTabSz="914446">
              <a:defRPr/>
            </a:pPr>
            <a:r>
              <a:rPr lang="en-US" sz="1400" b="1" kern="0" dirty="0">
                <a:solidFill>
                  <a:srgbClr val="C00000"/>
                </a:solidFill>
                <a:latin typeface="Calibri"/>
                <a:ea typeface="ＭＳ Ｐゴシック" pitchFamily="32" charset="-128"/>
                <a:cs typeface="Calibri"/>
              </a:rPr>
              <a:t>Enter the NOFO Invitation Code, located on the last slide of the SAMIS ACCESS Guide</a:t>
            </a:r>
            <a:endParaRPr sz="1400" kern="0" dirty="0">
              <a:solidFill>
                <a:sysClr val="windowText" lastClr="000000"/>
              </a:solidFill>
              <a:latin typeface="Calibri"/>
              <a:ea typeface="ＭＳ Ｐゴシック" pitchFamily="32" charset="-128"/>
              <a:cs typeface="Calibri"/>
            </a:endParaRPr>
          </a:p>
        </p:txBody>
      </p:sp>
      <p:pic>
        <p:nvPicPr>
          <p:cNvPr id="8" name="object 8"/>
          <p:cNvPicPr/>
          <p:nvPr/>
        </p:nvPicPr>
        <p:blipFill>
          <a:blip r:embed="rId4" cstate="print"/>
          <a:stretch>
            <a:fillRect/>
          </a:stretch>
        </p:blipFill>
        <p:spPr>
          <a:xfrm>
            <a:off x="152400" y="5791199"/>
            <a:ext cx="990600" cy="957073"/>
          </a:xfrm>
          <a:prstGeom prst="rect">
            <a:avLst/>
          </a:prstGeom>
        </p:spPr>
      </p:pic>
      <p:pic>
        <p:nvPicPr>
          <p:cNvPr id="26" name="Picture 25"/>
          <p:cNvPicPr>
            <a:picLocks noChangeAspect="1"/>
          </p:cNvPicPr>
          <p:nvPr/>
        </p:nvPicPr>
        <p:blipFill>
          <a:blip r:embed="rId5"/>
          <a:stretch>
            <a:fillRect/>
          </a:stretch>
        </p:blipFill>
        <p:spPr>
          <a:xfrm>
            <a:off x="2438400" y="3657600"/>
            <a:ext cx="8201342" cy="974502"/>
          </a:xfrm>
          <a:prstGeom prst="rect">
            <a:avLst/>
          </a:prstGeom>
        </p:spPr>
      </p:pic>
      <p:pic>
        <p:nvPicPr>
          <p:cNvPr id="27" name="object 11"/>
          <p:cNvPicPr/>
          <p:nvPr/>
        </p:nvPicPr>
        <p:blipFill>
          <a:blip r:embed="rId6" cstate="print"/>
          <a:stretch>
            <a:fillRect/>
          </a:stretch>
        </p:blipFill>
        <p:spPr>
          <a:xfrm rot="2518934">
            <a:off x="1390057" y="3173377"/>
            <a:ext cx="812305" cy="243839"/>
          </a:xfrm>
          <a:prstGeom prst="rect">
            <a:avLst/>
          </a:prstGeom>
        </p:spPr>
      </p:pic>
    </p:spTree>
    <p:extLst>
      <p:ext uri="{BB962C8B-B14F-4D97-AF65-F5344CB8AC3E}">
        <p14:creationId xmlns:p14="http://schemas.microsoft.com/office/powerpoint/2010/main" val="3279641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622174" y="334517"/>
            <a:ext cx="11341227" cy="443711"/>
          </a:xfrm>
          <a:prstGeom prst="rect">
            <a:avLst/>
          </a:prstGeom>
        </p:spPr>
        <p:txBody>
          <a:bodyPr vert="horz" wrap="square" lIns="0" tIns="12700" rIns="0" bIns="0" rtlCol="0" anchor="ctr">
            <a:spAutoFit/>
          </a:bodyPr>
          <a:lstStyle/>
          <a:p>
            <a:pPr marL="37467">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4" name="object 4"/>
          <p:cNvSpPr txBox="1"/>
          <p:nvPr/>
        </p:nvSpPr>
        <p:spPr>
          <a:xfrm>
            <a:off x="10385807" y="1687195"/>
            <a:ext cx="1661795" cy="1952458"/>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cs typeface="Calibri"/>
              </a:rPr>
              <a:t>Use</a:t>
            </a:r>
            <a:r>
              <a:rPr sz="1400" b="1" kern="0" spc="-50" dirty="0">
                <a:solidFill>
                  <a:srgbClr val="C00000"/>
                </a:solidFill>
                <a:latin typeface="Calibri"/>
                <a:cs typeface="Calibri"/>
              </a:rPr>
              <a:t> </a:t>
            </a:r>
            <a:r>
              <a:rPr sz="1400" b="1" kern="0" dirty="0">
                <a:solidFill>
                  <a:srgbClr val="C00000"/>
                </a:solidFill>
                <a:latin typeface="Calibri"/>
                <a:cs typeface="Calibri"/>
              </a:rPr>
              <a:t>this</a:t>
            </a:r>
            <a:r>
              <a:rPr sz="1400" b="1" kern="0" spc="-35" dirty="0">
                <a:solidFill>
                  <a:srgbClr val="C00000"/>
                </a:solidFill>
                <a:latin typeface="Calibri"/>
                <a:cs typeface="Calibri"/>
              </a:rPr>
              <a:t> </a:t>
            </a:r>
            <a:r>
              <a:rPr sz="1400" b="1" kern="0" dirty="0">
                <a:solidFill>
                  <a:srgbClr val="C00000"/>
                </a:solidFill>
                <a:latin typeface="Calibri"/>
                <a:cs typeface="Calibri"/>
              </a:rPr>
              <a:t>status</a:t>
            </a:r>
            <a:r>
              <a:rPr sz="1400" b="1" kern="0" spc="-50" dirty="0">
                <a:solidFill>
                  <a:srgbClr val="C00000"/>
                </a:solidFill>
                <a:latin typeface="Calibri"/>
                <a:cs typeface="Calibri"/>
              </a:rPr>
              <a:t> </a:t>
            </a:r>
            <a:r>
              <a:rPr sz="1400" b="1" kern="0" spc="-10" dirty="0">
                <a:solidFill>
                  <a:srgbClr val="C00000"/>
                </a:solidFill>
                <a:latin typeface="Calibri"/>
                <a:cs typeface="Calibri"/>
              </a:rPr>
              <a:t>panel </a:t>
            </a:r>
            <a:r>
              <a:rPr sz="1400" b="1" kern="0" dirty="0">
                <a:solidFill>
                  <a:srgbClr val="C00000"/>
                </a:solidFill>
                <a:latin typeface="Calibri"/>
                <a:cs typeface="Calibri"/>
              </a:rPr>
              <a:t>to</a:t>
            </a:r>
            <a:r>
              <a:rPr sz="1400" b="1" kern="0" spc="-65" dirty="0">
                <a:solidFill>
                  <a:srgbClr val="C00000"/>
                </a:solidFill>
                <a:latin typeface="Calibri"/>
                <a:cs typeface="Calibri"/>
              </a:rPr>
              <a:t> </a:t>
            </a:r>
            <a:r>
              <a:rPr sz="1400" b="1" kern="0" dirty="0">
                <a:solidFill>
                  <a:srgbClr val="C00000"/>
                </a:solidFill>
                <a:latin typeface="Calibri"/>
                <a:cs typeface="Calibri"/>
              </a:rPr>
              <a:t>track</a:t>
            </a:r>
            <a:r>
              <a:rPr sz="1400" b="1" kern="0" spc="-45" dirty="0">
                <a:solidFill>
                  <a:srgbClr val="C00000"/>
                </a:solidFill>
                <a:latin typeface="Calibri"/>
                <a:cs typeface="Calibri"/>
              </a:rPr>
              <a:t> </a:t>
            </a:r>
            <a:r>
              <a:rPr sz="1400" b="1" kern="0" spc="-20" dirty="0">
                <a:solidFill>
                  <a:srgbClr val="C00000"/>
                </a:solidFill>
                <a:latin typeface="Calibri"/>
                <a:cs typeface="Calibri"/>
              </a:rPr>
              <a:t>your </a:t>
            </a:r>
            <a:r>
              <a:rPr sz="1400" b="1" kern="0" spc="-10" dirty="0">
                <a:solidFill>
                  <a:srgbClr val="C00000"/>
                </a:solidFill>
                <a:latin typeface="Calibri"/>
                <a:cs typeface="Calibri"/>
              </a:rPr>
              <a:t>application’s</a:t>
            </a:r>
            <a:r>
              <a:rPr sz="1400" b="1" kern="0" spc="-50" dirty="0">
                <a:solidFill>
                  <a:srgbClr val="C00000"/>
                </a:solidFill>
                <a:latin typeface="Calibri"/>
                <a:cs typeface="Calibri"/>
              </a:rPr>
              <a:t> </a:t>
            </a:r>
            <a:r>
              <a:rPr sz="1400" b="1" kern="0" spc="-10" dirty="0">
                <a:solidFill>
                  <a:srgbClr val="C00000"/>
                </a:solidFill>
                <a:latin typeface="Calibri"/>
                <a:cs typeface="Calibri"/>
              </a:rPr>
              <a:t>progress. </a:t>
            </a:r>
            <a:r>
              <a:rPr sz="1400" b="1" kern="0" dirty="0">
                <a:solidFill>
                  <a:srgbClr val="C00000"/>
                </a:solidFill>
                <a:latin typeface="Calibri"/>
                <a:cs typeface="Calibri"/>
              </a:rPr>
              <a:t>A</a:t>
            </a:r>
            <a:r>
              <a:rPr sz="1400" b="1" kern="0" spc="-10" dirty="0">
                <a:solidFill>
                  <a:srgbClr val="C00000"/>
                </a:solidFill>
                <a:latin typeface="Calibri"/>
                <a:cs typeface="Calibri"/>
              </a:rPr>
              <a:t> green</a:t>
            </a:r>
            <a:r>
              <a:rPr sz="1400" b="1" kern="0" spc="-45" dirty="0">
                <a:solidFill>
                  <a:srgbClr val="C00000"/>
                </a:solidFill>
                <a:latin typeface="Calibri"/>
                <a:cs typeface="Calibri"/>
              </a:rPr>
              <a:t> </a:t>
            </a:r>
            <a:r>
              <a:rPr sz="1400" b="1" kern="0" spc="-25" dirty="0">
                <a:solidFill>
                  <a:srgbClr val="C00000"/>
                </a:solidFill>
                <a:latin typeface="Calibri"/>
                <a:cs typeface="Calibri"/>
              </a:rPr>
              <a:t>“</a:t>
            </a:r>
            <a:r>
              <a:rPr sz="1400" kern="0" spc="-25" dirty="0">
                <a:solidFill>
                  <a:srgbClr val="385521"/>
                </a:solidFill>
                <a:latin typeface="Wingdings"/>
                <a:cs typeface="Wingdings"/>
              </a:rPr>
              <a:t></a:t>
            </a:r>
            <a:r>
              <a:rPr sz="1400" b="1" kern="0" spc="-25" dirty="0">
                <a:solidFill>
                  <a:srgbClr val="C00000"/>
                </a:solidFill>
                <a:latin typeface="Calibri"/>
                <a:cs typeface="Calibri"/>
              </a:rPr>
              <a:t>” </a:t>
            </a:r>
            <a:r>
              <a:rPr sz="1400" b="1" kern="0" spc="-10" dirty="0">
                <a:solidFill>
                  <a:srgbClr val="C00000"/>
                </a:solidFill>
                <a:latin typeface="Calibri"/>
                <a:cs typeface="Calibri"/>
              </a:rPr>
              <a:t>(checkmark)</a:t>
            </a:r>
            <a:r>
              <a:rPr sz="1400" b="1" kern="0" spc="-5" dirty="0">
                <a:solidFill>
                  <a:srgbClr val="C00000"/>
                </a:solidFill>
                <a:latin typeface="Calibri"/>
                <a:cs typeface="Calibri"/>
              </a:rPr>
              <a:t> </a:t>
            </a:r>
            <a:r>
              <a:rPr sz="1400" b="1" kern="0" spc="-10" dirty="0">
                <a:solidFill>
                  <a:srgbClr val="C00000"/>
                </a:solidFill>
                <a:latin typeface="Calibri"/>
                <a:cs typeface="Calibri"/>
              </a:rPr>
              <a:t>means </a:t>
            </a:r>
            <a:r>
              <a:rPr sz="1400" b="1" kern="0" dirty="0">
                <a:solidFill>
                  <a:srgbClr val="C00000"/>
                </a:solidFill>
                <a:latin typeface="Calibri"/>
                <a:cs typeface="Calibri"/>
              </a:rPr>
              <a:t>the</a:t>
            </a:r>
            <a:r>
              <a:rPr sz="1400" b="1" kern="0" spc="-50" dirty="0">
                <a:solidFill>
                  <a:srgbClr val="C00000"/>
                </a:solidFill>
                <a:latin typeface="Calibri"/>
                <a:cs typeface="Calibri"/>
              </a:rPr>
              <a:t> </a:t>
            </a:r>
            <a:r>
              <a:rPr sz="1400" b="1" kern="0" dirty="0">
                <a:solidFill>
                  <a:srgbClr val="C00000"/>
                </a:solidFill>
                <a:latin typeface="Calibri"/>
                <a:cs typeface="Calibri"/>
              </a:rPr>
              <a:t>section</a:t>
            </a:r>
            <a:r>
              <a:rPr sz="1400" b="1" kern="0" spc="-45" dirty="0">
                <a:solidFill>
                  <a:srgbClr val="C00000"/>
                </a:solidFill>
                <a:latin typeface="Calibri"/>
                <a:cs typeface="Calibri"/>
              </a:rPr>
              <a:t> </a:t>
            </a:r>
            <a:r>
              <a:rPr sz="1400" b="1" kern="0" spc="-25" dirty="0">
                <a:solidFill>
                  <a:srgbClr val="C00000"/>
                </a:solidFill>
                <a:latin typeface="Calibri"/>
                <a:cs typeface="Calibri"/>
              </a:rPr>
              <a:t>is </a:t>
            </a:r>
            <a:r>
              <a:rPr sz="1400" b="1" kern="0" spc="-20" dirty="0">
                <a:solidFill>
                  <a:srgbClr val="C00000"/>
                </a:solidFill>
                <a:latin typeface="Calibri"/>
                <a:cs typeface="Calibri"/>
              </a:rPr>
              <a:t>completed.</a:t>
            </a:r>
            <a:r>
              <a:rPr sz="1400" b="1" kern="0" spc="-45" dirty="0">
                <a:solidFill>
                  <a:srgbClr val="C00000"/>
                </a:solidFill>
                <a:latin typeface="Calibri"/>
                <a:cs typeface="Calibri"/>
              </a:rPr>
              <a:t> </a:t>
            </a:r>
            <a:r>
              <a:rPr sz="1400" b="1" kern="0" dirty="0">
                <a:solidFill>
                  <a:srgbClr val="C00000"/>
                </a:solidFill>
                <a:latin typeface="Calibri"/>
                <a:cs typeface="Calibri"/>
              </a:rPr>
              <a:t>A</a:t>
            </a:r>
            <a:r>
              <a:rPr sz="1400" b="1" kern="0" spc="35" dirty="0">
                <a:solidFill>
                  <a:srgbClr val="C00000"/>
                </a:solidFill>
                <a:latin typeface="Calibri"/>
                <a:cs typeface="Calibri"/>
              </a:rPr>
              <a:t> </a:t>
            </a:r>
            <a:r>
              <a:rPr sz="1400" b="1" kern="0" dirty="0">
                <a:solidFill>
                  <a:srgbClr val="C00000"/>
                </a:solidFill>
                <a:latin typeface="Calibri"/>
                <a:cs typeface="Calibri"/>
              </a:rPr>
              <a:t>red</a:t>
            </a:r>
            <a:r>
              <a:rPr sz="1400" b="1" kern="0" spc="-5" dirty="0">
                <a:solidFill>
                  <a:srgbClr val="C00000"/>
                </a:solidFill>
                <a:latin typeface="Calibri"/>
                <a:cs typeface="Calibri"/>
              </a:rPr>
              <a:t> </a:t>
            </a:r>
            <a:r>
              <a:rPr sz="1400" b="1" kern="0" spc="-25" dirty="0">
                <a:solidFill>
                  <a:srgbClr val="C00000"/>
                </a:solidFill>
                <a:latin typeface="Calibri"/>
                <a:cs typeface="Calibri"/>
              </a:rPr>
              <a:t>“X” </a:t>
            </a:r>
            <a:r>
              <a:rPr sz="1400" b="1" kern="0" dirty="0">
                <a:solidFill>
                  <a:srgbClr val="C00000"/>
                </a:solidFill>
                <a:latin typeface="Calibri"/>
                <a:cs typeface="Calibri"/>
              </a:rPr>
              <a:t>means</a:t>
            </a:r>
            <a:r>
              <a:rPr sz="1400" b="1" kern="0" spc="-65" dirty="0">
                <a:solidFill>
                  <a:srgbClr val="C00000"/>
                </a:solidFill>
                <a:latin typeface="Calibri"/>
                <a:cs typeface="Calibri"/>
              </a:rPr>
              <a:t> </a:t>
            </a:r>
            <a:r>
              <a:rPr sz="1400" b="1" kern="0" dirty="0">
                <a:solidFill>
                  <a:srgbClr val="C00000"/>
                </a:solidFill>
                <a:latin typeface="Calibri"/>
                <a:cs typeface="Calibri"/>
              </a:rPr>
              <a:t>the</a:t>
            </a:r>
            <a:r>
              <a:rPr sz="1400" b="1" kern="0" spc="-55" dirty="0">
                <a:solidFill>
                  <a:srgbClr val="C00000"/>
                </a:solidFill>
                <a:latin typeface="Calibri"/>
                <a:cs typeface="Calibri"/>
              </a:rPr>
              <a:t> </a:t>
            </a:r>
            <a:r>
              <a:rPr sz="1400" b="1" kern="0" dirty="0">
                <a:solidFill>
                  <a:srgbClr val="C00000"/>
                </a:solidFill>
                <a:latin typeface="Calibri"/>
                <a:cs typeface="Calibri"/>
              </a:rPr>
              <a:t>section</a:t>
            </a:r>
            <a:r>
              <a:rPr sz="1400" b="1" kern="0" spc="-65" dirty="0">
                <a:solidFill>
                  <a:srgbClr val="C00000"/>
                </a:solidFill>
                <a:latin typeface="Calibri"/>
                <a:cs typeface="Calibri"/>
              </a:rPr>
              <a:t> </a:t>
            </a:r>
            <a:r>
              <a:rPr sz="1400" b="1" kern="0" spc="-25" dirty="0">
                <a:solidFill>
                  <a:srgbClr val="C00000"/>
                </a:solidFill>
                <a:latin typeface="Calibri"/>
                <a:cs typeface="Calibri"/>
              </a:rPr>
              <a:t>is </a:t>
            </a:r>
            <a:r>
              <a:rPr sz="1400" b="1" kern="0" dirty="0">
                <a:solidFill>
                  <a:srgbClr val="C00000"/>
                </a:solidFill>
                <a:latin typeface="Calibri"/>
                <a:cs typeface="Calibri"/>
              </a:rPr>
              <a:t>not</a:t>
            </a:r>
            <a:r>
              <a:rPr sz="1400" b="1" kern="0" spc="-30" dirty="0">
                <a:solidFill>
                  <a:srgbClr val="C00000"/>
                </a:solidFill>
                <a:latin typeface="Calibri"/>
                <a:cs typeface="Calibri"/>
              </a:rPr>
              <a:t> </a:t>
            </a:r>
            <a:r>
              <a:rPr sz="1400" b="1" kern="0" spc="-10" dirty="0">
                <a:solidFill>
                  <a:srgbClr val="C00000"/>
                </a:solidFill>
                <a:latin typeface="Calibri"/>
                <a:cs typeface="Calibri"/>
              </a:rPr>
              <a:t>completed.</a:t>
            </a:r>
            <a:endParaRPr sz="1400" kern="0">
              <a:solidFill>
                <a:sysClr val="windowText" lastClr="000000"/>
              </a:solidFill>
              <a:latin typeface="Calibri"/>
              <a:cs typeface="Calibri"/>
            </a:endParaRPr>
          </a:p>
        </p:txBody>
      </p:sp>
      <p:sp>
        <p:nvSpPr>
          <p:cNvPr id="5" name="object 5"/>
          <p:cNvSpPr txBox="1"/>
          <p:nvPr/>
        </p:nvSpPr>
        <p:spPr>
          <a:xfrm>
            <a:off x="130861" y="1573733"/>
            <a:ext cx="2053589" cy="659796"/>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cs typeface="Calibri"/>
              </a:rPr>
              <a:t>A</a:t>
            </a:r>
            <a:r>
              <a:rPr sz="1400" b="1" kern="0" spc="-55" dirty="0">
                <a:solidFill>
                  <a:srgbClr val="C00000"/>
                </a:solidFill>
                <a:latin typeface="Calibri"/>
                <a:cs typeface="Calibri"/>
              </a:rPr>
              <a:t> </a:t>
            </a:r>
            <a:r>
              <a:rPr sz="1400" b="1" kern="0" dirty="0">
                <a:solidFill>
                  <a:srgbClr val="C00000"/>
                </a:solidFill>
                <a:latin typeface="Calibri"/>
                <a:cs typeface="Calibri"/>
              </a:rPr>
              <a:t>valid</a:t>
            </a:r>
            <a:r>
              <a:rPr sz="1400" b="1" kern="0" spc="-25" dirty="0">
                <a:solidFill>
                  <a:srgbClr val="C00000"/>
                </a:solidFill>
                <a:latin typeface="Calibri"/>
                <a:cs typeface="Calibri"/>
              </a:rPr>
              <a:t> </a:t>
            </a:r>
            <a:r>
              <a:rPr sz="1400" b="1" kern="0" spc="-10" dirty="0">
                <a:solidFill>
                  <a:srgbClr val="C00000"/>
                </a:solidFill>
                <a:latin typeface="Calibri"/>
                <a:cs typeface="Calibri"/>
              </a:rPr>
              <a:t>Federal</a:t>
            </a:r>
            <a:r>
              <a:rPr sz="1400" b="1" kern="0" spc="-90" dirty="0">
                <a:solidFill>
                  <a:srgbClr val="C00000"/>
                </a:solidFill>
                <a:latin typeface="Calibri"/>
                <a:cs typeface="Calibri"/>
              </a:rPr>
              <a:t> </a:t>
            </a:r>
            <a:r>
              <a:rPr sz="1400" b="1" kern="0" dirty="0">
                <a:solidFill>
                  <a:srgbClr val="C00000"/>
                </a:solidFill>
                <a:latin typeface="Calibri"/>
                <a:cs typeface="Calibri"/>
              </a:rPr>
              <a:t>ID</a:t>
            </a:r>
            <a:r>
              <a:rPr sz="1400" b="1" kern="0" spc="-20" dirty="0">
                <a:solidFill>
                  <a:srgbClr val="C00000"/>
                </a:solidFill>
                <a:latin typeface="Calibri"/>
                <a:cs typeface="Calibri"/>
              </a:rPr>
              <a:t> will </a:t>
            </a:r>
            <a:r>
              <a:rPr sz="1400" b="1" kern="0" dirty="0">
                <a:solidFill>
                  <a:srgbClr val="C00000"/>
                </a:solidFill>
                <a:latin typeface="Calibri"/>
                <a:cs typeface="Calibri"/>
              </a:rPr>
              <a:t>populate</a:t>
            </a:r>
            <a:r>
              <a:rPr sz="1400" b="1" kern="0" spc="-105" dirty="0">
                <a:solidFill>
                  <a:srgbClr val="C00000"/>
                </a:solidFill>
                <a:latin typeface="Calibri"/>
                <a:cs typeface="Calibri"/>
              </a:rPr>
              <a:t> </a:t>
            </a:r>
            <a:r>
              <a:rPr sz="1400" b="1" kern="0" dirty="0">
                <a:solidFill>
                  <a:srgbClr val="C00000"/>
                </a:solidFill>
                <a:latin typeface="Calibri"/>
                <a:cs typeface="Calibri"/>
              </a:rPr>
              <a:t>the</a:t>
            </a:r>
            <a:r>
              <a:rPr sz="1400" b="1" kern="0" spc="-45" dirty="0">
                <a:solidFill>
                  <a:srgbClr val="C00000"/>
                </a:solidFill>
                <a:latin typeface="Calibri"/>
                <a:cs typeface="Calibri"/>
              </a:rPr>
              <a:t> </a:t>
            </a:r>
            <a:r>
              <a:rPr sz="1400" b="1" kern="0" spc="-10" dirty="0">
                <a:solidFill>
                  <a:srgbClr val="C00000"/>
                </a:solidFill>
                <a:latin typeface="Calibri"/>
                <a:cs typeface="Calibri"/>
              </a:rPr>
              <a:t>applicant’s </a:t>
            </a:r>
            <a:r>
              <a:rPr sz="1400" b="1" kern="0" dirty="0">
                <a:solidFill>
                  <a:srgbClr val="C00000"/>
                </a:solidFill>
                <a:latin typeface="Calibri"/>
                <a:cs typeface="Calibri"/>
              </a:rPr>
              <a:t>agency</a:t>
            </a:r>
            <a:r>
              <a:rPr sz="1400" b="1" kern="0" spc="-60" dirty="0">
                <a:solidFill>
                  <a:srgbClr val="C00000"/>
                </a:solidFill>
                <a:latin typeface="Calibri"/>
                <a:cs typeface="Calibri"/>
              </a:rPr>
              <a:t> </a:t>
            </a:r>
            <a:r>
              <a:rPr sz="1400" b="1" kern="0" spc="-10" dirty="0">
                <a:solidFill>
                  <a:srgbClr val="C00000"/>
                </a:solidFill>
                <a:latin typeface="Calibri"/>
                <a:cs typeface="Calibri"/>
              </a:rPr>
              <a:t>name</a:t>
            </a:r>
            <a:r>
              <a:rPr sz="1400" b="1" kern="0" spc="-70" dirty="0">
                <a:solidFill>
                  <a:srgbClr val="C00000"/>
                </a:solidFill>
                <a:latin typeface="Calibri"/>
                <a:cs typeface="Calibri"/>
              </a:rPr>
              <a:t> </a:t>
            </a:r>
            <a:r>
              <a:rPr sz="1400" b="1" kern="0" dirty="0">
                <a:solidFill>
                  <a:srgbClr val="C00000"/>
                </a:solidFill>
                <a:latin typeface="Calibri"/>
                <a:cs typeface="Calibri"/>
              </a:rPr>
              <a:t>and</a:t>
            </a:r>
            <a:r>
              <a:rPr sz="1400" b="1" kern="0" spc="-25" dirty="0">
                <a:solidFill>
                  <a:srgbClr val="C00000"/>
                </a:solidFill>
                <a:latin typeface="Calibri"/>
                <a:cs typeface="Calibri"/>
              </a:rPr>
              <a:t> </a:t>
            </a:r>
            <a:r>
              <a:rPr sz="1400" b="1" kern="0" spc="-10" dirty="0">
                <a:solidFill>
                  <a:srgbClr val="C00000"/>
                </a:solidFill>
                <a:latin typeface="Calibri"/>
                <a:cs typeface="Calibri"/>
              </a:rPr>
              <a:t>address.</a:t>
            </a:r>
            <a:endParaRPr sz="1400" kern="0" dirty="0">
              <a:solidFill>
                <a:sysClr val="windowText" lastClr="000000"/>
              </a:solidFill>
              <a:latin typeface="Calibri"/>
              <a:cs typeface="Calibri"/>
            </a:endParaRPr>
          </a:p>
        </p:txBody>
      </p:sp>
      <p:sp>
        <p:nvSpPr>
          <p:cNvPr id="6" name="object 6"/>
          <p:cNvSpPr txBox="1"/>
          <p:nvPr/>
        </p:nvSpPr>
        <p:spPr>
          <a:xfrm>
            <a:off x="340259" y="4042664"/>
            <a:ext cx="1711325"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cs typeface="Calibri"/>
              </a:rPr>
              <a:t>Check the</a:t>
            </a:r>
            <a:r>
              <a:rPr sz="1400" b="1" kern="0" spc="5" dirty="0">
                <a:solidFill>
                  <a:srgbClr val="C00000"/>
                </a:solidFill>
                <a:latin typeface="Calibri"/>
                <a:cs typeface="Calibri"/>
              </a:rPr>
              <a:t> </a:t>
            </a:r>
            <a:r>
              <a:rPr sz="1400" b="1" kern="0" dirty="0">
                <a:solidFill>
                  <a:srgbClr val="C00000"/>
                </a:solidFill>
                <a:latin typeface="Calibri"/>
                <a:cs typeface="Calibri"/>
              </a:rPr>
              <a:t>NOFORFP </a:t>
            </a:r>
            <a:r>
              <a:rPr sz="1400" b="1" kern="0" spc="-25" dirty="0">
                <a:solidFill>
                  <a:srgbClr val="C00000"/>
                </a:solidFill>
                <a:latin typeface="Calibri"/>
                <a:cs typeface="Calibri"/>
              </a:rPr>
              <a:t>to </a:t>
            </a:r>
            <a:r>
              <a:rPr sz="1400" b="1" kern="0" dirty="0">
                <a:solidFill>
                  <a:srgbClr val="C00000"/>
                </a:solidFill>
                <a:latin typeface="Calibri"/>
                <a:cs typeface="Calibri"/>
              </a:rPr>
              <a:t>confirm</a:t>
            </a:r>
            <a:r>
              <a:rPr sz="1400" b="1" kern="0" spc="90" dirty="0">
                <a:solidFill>
                  <a:srgbClr val="C00000"/>
                </a:solidFill>
                <a:latin typeface="Calibri"/>
                <a:cs typeface="Calibri"/>
              </a:rPr>
              <a:t> </a:t>
            </a:r>
            <a:r>
              <a:rPr sz="1400" b="1" kern="0" dirty="0">
                <a:solidFill>
                  <a:srgbClr val="C00000"/>
                </a:solidFill>
                <a:latin typeface="Calibri"/>
                <a:cs typeface="Calibri"/>
              </a:rPr>
              <a:t>you</a:t>
            </a:r>
            <a:r>
              <a:rPr sz="1400" b="1" kern="0" spc="95" dirty="0">
                <a:solidFill>
                  <a:srgbClr val="C00000"/>
                </a:solidFill>
                <a:latin typeface="Calibri"/>
                <a:cs typeface="Calibri"/>
              </a:rPr>
              <a:t> </a:t>
            </a:r>
            <a:r>
              <a:rPr sz="1400" b="1" kern="0" dirty="0">
                <a:solidFill>
                  <a:srgbClr val="C00000"/>
                </a:solidFill>
                <a:latin typeface="Calibri"/>
                <a:cs typeface="Calibri"/>
              </a:rPr>
              <a:t>are</a:t>
            </a:r>
            <a:r>
              <a:rPr sz="1400" b="1" kern="0" spc="95" dirty="0">
                <a:solidFill>
                  <a:srgbClr val="C00000"/>
                </a:solidFill>
                <a:latin typeface="Calibri"/>
                <a:cs typeface="Calibri"/>
              </a:rPr>
              <a:t> </a:t>
            </a:r>
            <a:r>
              <a:rPr sz="1400" b="1" kern="0" dirty="0">
                <a:solidFill>
                  <a:srgbClr val="C00000"/>
                </a:solidFill>
                <a:latin typeface="Calibri"/>
                <a:cs typeface="Calibri"/>
              </a:rPr>
              <a:t>in</a:t>
            </a:r>
            <a:r>
              <a:rPr sz="1400" b="1" kern="0" spc="95" dirty="0">
                <a:solidFill>
                  <a:srgbClr val="C00000"/>
                </a:solidFill>
                <a:latin typeface="Calibri"/>
                <a:cs typeface="Calibri"/>
              </a:rPr>
              <a:t> </a:t>
            </a:r>
            <a:r>
              <a:rPr sz="1400" b="1" kern="0" spc="-25" dirty="0">
                <a:solidFill>
                  <a:srgbClr val="C00000"/>
                </a:solidFill>
                <a:latin typeface="Calibri"/>
                <a:cs typeface="Calibri"/>
              </a:rPr>
              <a:t>the </a:t>
            </a:r>
            <a:r>
              <a:rPr sz="1400" b="1" kern="0" spc="-10" dirty="0">
                <a:solidFill>
                  <a:srgbClr val="C00000"/>
                </a:solidFill>
                <a:latin typeface="Calibri"/>
                <a:cs typeface="Calibri"/>
              </a:rPr>
              <a:t>correct</a:t>
            </a:r>
            <a:r>
              <a:rPr sz="1400" b="1" kern="0" spc="-20" dirty="0">
                <a:solidFill>
                  <a:srgbClr val="C00000"/>
                </a:solidFill>
                <a:latin typeface="Calibri"/>
                <a:cs typeface="Calibri"/>
              </a:rPr>
              <a:t> </a:t>
            </a:r>
            <a:r>
              <a:rPr sz="1400" b="1" kern="0" spc="-10" dirty="0">
                <a:solidFill>
                  <a:srgbClr val="C00000"/>
                </a:solidFill>
                <a:latin typeface="Calibri"/>
                <a:cs typeface="Calibri"/>
              </a:rPr>
              <a:t>application</a:t>
            </a:r>
            <a:endParaRPr sz="1400" kern="0">
              <a:solidFill>
                <a:sysClr val="windowText" lastClr="000000"/>
              </a:solidFill>
              <a:latin typeface="Calibri"/>
              <a:cs typeface="Calibri"/>
            </a:endParaRPr>
          </a:p>
        </p:txBody>
      </p:sp>
      <p:pic>
        <p:nvPicPr>
          <p:cNvPr id="7" name="object 7"/>
          <p:cNvPicPr/>
          <p:nvPr/>
        </p:nvPicPr>
        <p:blipFill>
          <a:blip r:embed="rId3" cstate="print"/>
          <a:stretch>
            <a:fillRect/>
          </a:stretch>
        </p:blipFill>
        <p:spPr>
          <a:xfrm>
            <a:off x="152400" y="5791198"/>
            <a:ext cx="990600" cy="957072"/>
          </a:xfrm>
          <a:prstGeom prst="rect">
            <a:avLst/>
          </a:prstGeom>
        </p:spPr>
      </p:pic>
      <p:grpSp>
        <p:nvGrpSpPr>
          <p:cNvPr id="8" name="object 8"/>
          <p:cNvGrpSpPr/>
          <p:nvPr/>
        </p:nvGrpSpPr>
        <p:grpSpPr>
          <a:xfrm>
            <a:off x="2318004" y="1347217"/>
            <a:ext cx="8021320" cy="4788535"/>
            <a:chOff x="2318004" y="1347216"/>
            <a:chExt cx="8021320" cy="4788535"/>
          </a:xfrm>
        </p:grpSpPr>
        <p:pic>
          <p:nvPicPr>
            <p:cNvPr id="9" name="object 9"/>
            <p:cNvPicPr/>
            <p:nvPr/>
          </p:nvPicPr>
          <p:blipFill>
            <a:blip r:embed="rId4" cstate="print"/>
            <a:stretch>
              <a:fillRect/>
            </a:stretch>
          </p:blipFill>
          <p:spPr>
            <a:xfrm>
              <a:off x="2514600" y="1347216"/>
              <a:ext cx="7142988" cy="4782312"/>
            </a:xfrm>
            <a:prstGeom prst="rect">
              <a:avLst/>
            </a:prstGeom>
          </p:spPr>
        </p:pic>
        <p:pic>
          <p:nvPicPr>
            <p:cNvPr id="10" name="object 10"/>
            <p:cNvPicPr/>
            <p:nvPr/>
          </p:nvPicPr>
          <p:blipFill>
            <a:blip r:embed="rId5" cstate="print"/>
            <a:stretch>
              <a:fillRect/>
            </a:stretch>
          </p:blipFill>
          <p:spPr>
            <a:xfrm>
              <a:off x="2318004" y="4341876"/>
              <a:ext cx="1213104" cy="243839"/>
            </a:xfrm>
            <a:prstGeom prst="rect">
              <a:avLst/>
            </a:prstGeom>
          </p:spPr>
        </p:pic>
        <p:pic>
          <p:nvPicPr>
            <p:cNvPr id="11" name="object 11"/>
            <p:cNvPicPr/>
            <p:nvPr/>
          </p:nvPicPr>
          <p:blipFill>
            <a:blip r:embed="rId6" cstate="print"/>
            <a:stretch>
              <a:fillRect/>
            </a:stretch>
          </p:blipFill>
          <p:spPr>
            <a:xfrm>
              <a:off x="2415540" y="1772412"/>
              <a:ext cx="1018032" cy="188975"/>
            </a:xfrm>
            <a:prstGeom prst="rect">
              <a:avLst/>
            </a:prstGeom>
          </p:spPr>
        </p:pic>
        <p:pic>
          <p:nvPicPr>
            <p:cNvPr id="12" name="object 12"/>
            <p:cNvPicPr/>
            <p:nvPr/>
          </p:nvPicPr>
          <p:blipFill>
            <a:blip r:embed="rId7" cstate="print"/>
            <a:stretch>
              <a:fillRect/>
            </a:stretch>
          </p:blipFill>
          <p:spPr>
            <a:xfrm>
              <a:off x="9589008" y="2365248"/>
              <a:ext cx="749807" cy="664463"/>
            </a:xfrm>
            <a:prstGeom prst="rect">
              <a:avLst/>
            </a:prstGeom>
          </p:spPr>
        </p:pic>
        <p:sp>
          <p:nvSpPr>
            <p:cNvPr id="13" name="object 13"/>
            <p:cNvSpPr/>
            <p:nvPr/>
          </p:nvSpPr>
          <p:spPr>
            <a:xfrm>
              <a:off x="4198620" y="4311395"/>
              <a:ext cx="827405" cy="228600"/>
            </a:xfrm>
            <a:custGeom>
              <a:avLst/>
              <a:gdLst/>
              <a:ahLst/>
              <a:cxnLst/>
              <a:rect l="l" t="t" r="r" b="b"/>
              <a:pathLst>
                <a:path w="827404" h="228600">
                  <a:moveTo>
                    <a:pt x="827024" y="0"/>
                  </a:moveTo>
                  <a:lnTo>
                    <a:pt x="0" y="0"/>
                  </a:lnTo>
                  <a:lnTo>
                    <a:pt x="0" y="228599"/>
                  </a:lnTo>
                  <a:lnTo>
                    <a:pt x="827024" y="228599"/>
                  </a:lnTo>
                  <a:lnTo>
                    <a:pt x="8270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4" name="object 14"/>
            <p:cNvSpPr/>
            <p:nvPr/>
          </p:nvSpPr>
          <p:spPr>
            <a:xfrm>
              <a:off x="4198620" y="4311395"/>
              <a:ext cx="827405" cy="228600"/>
            </a:xfrm>
            <a:custGeom>
              <a:avLst/>
              <a:gdLst/>
              <a:ahLst/>
              <a:cxnLst/>
              <a:rect l="l" t="t" r="r" b="b"/>
              <a:pathLst>
                <a:path w="827404" h="228600">
                  <a:moveTo>
                    <a:pt x="0" y="228599"/>
                  </a:moveTo>
                  <a:lnTo>
                    <a:pt x="827024" y="228599"/>
                  </a:lnTo>
                  <a:lnTo>
                    <a:pt x="827024" y="0"/>
                  </a:lnTo>
                  <a:lnTo>
                    <a:pt x="0" y="0"/>
                  </a:lnTo>
                  <a:lnTo>
                    <a:pt x="0" y="228599"/>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5" name="object 15"/>
            <p:cNvSpPr/>
            <p:nvPr/>
          </p:nvSpPr>
          <p:spPr>
            <a:xfrm>
              <a:off x="4579620" y="5116068"/>
              <a:ext cx="149225" cy="172085"/>
            </a:xfrm>
            <a:custGeom>
              <a:avLst/>
              <a:gdLst/>
              <a:ahLst/>
              <a:cxnLst/>
              <a:rect l="l" t="t" r="r" b="b"/>
              <a:pathLst>
                <a:path w="149225" h="172085">
                  <a:moveTo>
                    <a:pt x="148844" y="0"/>
                  </a:moveTo>
                  <a:lnTo>
                    <a:pt x="0" y="0"/>
                  </a:lnTo>
                  <a:lnTo>
                    <a:pt x="0" y="171703"/>
                  </a:lnTo>
                  <a:lnTo>
                    <a:pt x="148844" y="171703"/>
                  </a:lnTo>
                  <a:lnTo>
                    <a:pt x="1488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6" name="object 16"/>
            <p:cNvSpPr/>
            <p:nvPr/>
          </p:nvSpPr>
          <p:spPr>
            <a:xfrm>
              <a:off x="4579620" y="5116068"/>
              <a:ext cx="149225" cy="172085"/>
            </a:xfrm>
            <a:custGeom>
              <a:avLst/>
              <a:gdLst/>
              <a:ahLst/>
              <a:cxnLst/>
              <a:rect l="l" t="t" r="r" b="b"/>
              <a:pathLst>
                <a:path w="149225" h="172085">
                  <a:moveTo>
                    <a:pt x="0" y="171703"/>
                  </a:moveTo>
                  <a:lnTo>
                    <a:pt x="148844" y="171703"/>
                  </a:lnTo>
                  <a:lnTo>
                    <a:pt x="148844" y="0"/>
                  </a:lnTo>
                  <a:lnTo>
                    <a:pt x="0" y="0"/>
                  </a:lnTo>
                  <a:lnTo>
                    <a:pt x="0" y="1717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7" name="object 17"/>
            <p:cNvSpPr/>
            <p:nvPr/>
          </p:nvSpPr>
          <p:spPr>
            <a:xfrm>
              <a:off x="3230880" y="5116068"/>
              <a:ext cx="149225" cy="172085"/>
            </a:xfrm>
            <a:custGeom>
              <a:avLst/>
              <a:gdLst/>
              <a:ahLst/>
              <a:cxnLst/>
              <a:rect l="l" t="t" r="r" b="b"/>
              <a:pathLst>
                <a:path w="149225" h="172085">
                  <a:moveTo>
                    <a:pt x="148844" y="0"/>
                  </a:moveTo>
                  <a:lnTo>
                    <a:pt x="0" y="0"/>
                  </a:lnTo>
                  <a:lnTo>
                    <a:pt x="0" y="171703"/>
                  </a:lnTo>
                  <a:lnTo>
                    <a:pt x="148844" y="171703"/>
                  </a:lnTo>
                  <a:lnTo>
                    <a:pt x="1488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8" name="object 18"/>
            <p:cNvSpPr/>
            <p:nvPr/>
          </p:nvSpPr>
          <p:spPr>
            <a:xfrm>
              <a:off x="3230880" y="5116068"/>
              <a:ext cx="149225" cy="172085"/>
            </a:xfrm>
            <a:custGeom>
              <a:avLst/>
              <a:gdLst/>
              <a:ahLst/>
              <a:cxnLst/>
              <a:rect l="l" t="t" r="r" b="b"/>
              <a:pathLst>
                <a:path w="149225" h="172085">
                  <a:moveTo>
                    <a:pt x="0" y="171703"/>
                  </a:moveTo>
                  <a:lnTo>
                    <a:pt x="148844" y="171703"/>
                  </a:lnTo>
                  <a:lnTo>
                    <a:pt x="148844" y="0"/>
                  </a:lnTo>
                  <a:lnTo>
                    <a:pt x="0" y="0"/>
                  </a:lnTo>
                  <a:lnTo>
                    <a:pt x="0" y="1717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9" name="object 19"/>
            <p:cNvSpPr/>
            <p:nvPr/>
          </p:nvSpPr>
          <p:spPr>
            <a:xfrm>
              <a:off x="3072384" y="5536692"/>
              <a:ext cx="4728845" cy="593090"/>
            </a:xfrm>
            <a:custGeom>
              <a:avLst/>
              <a:gdLst/>
              <a:ahLst/>
              <a:cxnLst/>
              <a:rect l="l" t="t" r="r" b="b"/>
              <a:pathLst>
                <a:path w="4728845" h="593089">
                  <a:moveTo>
                    <a:pt x="4728464" y="0"/>
                  </a:moveTo>
                  <a:lnTo>
                    <a:pt x="0" y="0"/>
                  </a:lnTo>
                  <a:lnTo>
                    <a:pt x="0" y="592581"/>
                  </a:lnTo>
                  <a:lnTo>
                    <a:pt x="4728464" y="592581"/>
                  </a:lnTo>
                  <a:lnTo>
                    <a:pt x="472846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0" name="object 20"/>
            <p:cNvSpPr/>
            <p:nvPr/>
          </p:nvSpPr>
          <p:spPr>
            <a:xfrm>
              <a:off x="3072384" y="5536692"/>
              <a:ext cx="4728845" cy="593090"/>
            </a:xfrm>
            <a:custGeom>
              <a:avLst/>
              <a:gdLst/>
              <a:ahLst/>
              <a:cxnLst/>
              <a:rect l="l" t="t" r="r" b="b"/>
              <a:pathLst>
                <a:path w="4728845" h="593089">
                  <a:moveTo>
                    <a:pt x="0" y="592581"/>
                  </a:moveTo>
                  <a:lnTo>
                    <a:pt x="4728464" y="592581"/>
                  </a:lnTo>
                  <a:lnTo>
                    <a:pt x="4728464" y="0"/>
                  </a:lnTo>
                  <a:lnTo>
                    <a:pt x="0" y="0"/>
                  </a:lnTo>
                  <a:lnTo>
                    <a:pt x="0" y="5925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1" name="object 21"/>
            <p:cNvSpPr/>
            <p:nvPr/>
          </p:nvSpPr>
          <p:spPr>
            <a:xfrm>
              <a:off x="8388095" y="2109216"/>
              <a:ext cx="1126490" cy="1753870"/>
            </a:xfrm>
            <a:custGeom>
              <a:avLst/>
              <a:gdLst/>
              <a:ahLst/>
              <a:cxnLst/>
              <a:rect l="l" t="t" r="r" b="b"/>
              <a:pathLst>
                <a:path w="1126490" h="1753870">
                  <a:moveTo>
                    <a:pt x="1125981" y="0"/>
                  </a:moveTo>
                  <a:lnTo>
                    <a:pt x="0" y="0"/>
                  </a:lnTo>
                  <a:lnTo>
                    <a:pt x="0" y="1753743"/>
                  </a:lnTo>
                  <a:lnTo>
                    <a:pt x="1125981" y="1753743"/>
                  </a:lnTo>
                  <a:lnTo>
                    <a:pt x="112598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2" name="object 22"/>
            <p:cNvSpPr/>
            <p:nvPr/>
          </p:nvSpPr>
          <p:spPr>
            <a:xfrm>
              <a:off x="8388095" y="2109216"/>
              <a:ext cx="1126490" cy="1753870"/>
            </a:xfrm>
            <a:custGeom>
              <a:avLst/>
              <a:gdLst/>
              <a:ahLst/>
              <a:cxnLst/>
              <a:rect l="l" t="t" r="r" b="b"/>
              <a:pathLst>
                <a:path w="1126490" h="1753870">
                  <a:moveTo>
                    <a:pt x="0" y="1753743"/>
                  </a:moveTo>
                  <a:lnTo>
                    <a:pt x="1125981" y="1753743"/>
                  </a:lnTo>
                  <a:lnTo>
                    <a:pt x="1125981" y="0"/>
                  </a:lnTo>
                  <a:lnTo>
                    <a:pt x="0" y="0"/>
                  </a:lnTo>
                  <a:lnTo>
                    <a:pt x="0" y="175374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3" name="object 23"/>
            <p:cNvSpPr/>
            <p:nvPr/>
          </p:nvSpPr>
          <p:spPr>
            <a:xfrm>
              <a:off x="6301739" y="5119116"/>
              <a:ext cx="147955" cy="173990"/>
            </a:xfrm>
            <a:custGeom>
              <a:avLst/>
              <a:gdLst/>
              <a:ahLst/>
              <a:cxnLst/>
              <a:rect l="l" t="t" r="r" b="b"/>
              <a:pathLst>
                <a:path w="147954" h="173989">
                  <a:moveTo>
                    <a:pt x="147700" y="0"/>
                  </a:moveTo>
                  <a:lnTo>
                    <a:pt x="0" y="0"/>
                  </a:lnTo>
                  <a:lnTo>
                    <a:pt x="0" y="173482"/>
                  </a:lnTo>
                  <a:lnTo>
                    <a:pt x="147700" y="173482"/>
                  </a:lnTo>
                  <a:lnTo>
                    <a:pt x="1477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4" name="object 24"/>
            <p:cNvSpPr/>
            <p:nvPr/>
          </p:nvSpPr>
          <p:spPr>
            <a:xfrm>
              <a:off x="6301739" y="5119116"/>
              <a:ext cx="147955" cy="173990"/>
            </a:xfrm>
            <a:custGeom>
              <a:avLst/>
              <a:gdLst/>
              <a:ahLst/>
              <a:cxnLst/>
              <a:rect l="l" t="t" r="r" b="b"/>
              <a:pathLst>
                <a:path w="147954" h="173989">
                  <a:moveTo>
                    <a:pt x="0" y="173482"/>
                  </a:moveTo>
                  <a:lnTo>
                    <a:pt x="147700" y="173482"/>
                  </a:lnTo>
                  <a:lnTo>
                    <a:pt x="147700" y="0"/>
                  </a:lnTo>
                  <a:lnTo>
                    <a:pt x="0" y="0"/>
                  </a:lnTo>
                  <a:lnTo>
                    <a:pt x="0" y="17348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spTree>
    <p:extLst>
      <p:ext uri="{BB962C8B-B14F-4D97-AF65-F5344CB8AC3E}">
        <p14:creationId xmlns:p14="http://schemas.microsoft.com/office/powerpoint/2010/main" val="76044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64240" y="6115812"/>
            <a:ext cx="551688" cy="359663"/>
          </a:xfrm>
          <a:prstGeom prst="rect">
            <a:avLst/>
          </a:prstGeom>
        </p:spPr>
      </p:pic>
      <p:grpSp>
        <p:nvGrpSpPr>
          <p:cNvPr id="3" name="object 3"/>
          <p:cNvGrpSpPr/>
          <p:nvPr/>
        </p:nvGrpSpPr>
        <p:grpSpPr>
          <a:xfrm>
            <a:off x="2479548" y="1324355"/>
            <a:ext cx="8488678" cy="5202936"/>
            <a:chOff x="2479548" y="1324355"/>
            <a:chExt cx="8488678" cy="5202936"/>
          </a:xfrm>
        </p:grpSpPr>
        <p:pic>
          <p:nvPicPr>
            <p:cNvPr id="4" name="object 4"/>
            <p:cNvPicPr/>
            <p:nvPr/>
          </p:nvPicPr>
          <p:blipFill>
            <a:blip r:embed="rId3" cstate="print"/>
            <a:stretch>
              <a:fillRect/>
            </a:stretch>
          </p:blipFill>
          <p:spPr>
            <a:xfrm>
              <a:off x="9950195" y="6070091"/>
              <a:ext cx="1018031" cy="457200"/>
            </a:xfrm>
            <a:prstGeom prst="rect">
              <a:avLst/>
            </a:prstGeom>
          </p:spPr>
        </p:pic>
        <p:pic>
          <p:nvPicPr>
            <p:cNvPr id="5" name="object 5"/>
            <p:cNvPicPr/>
            <p:nvPr/>
          </p:nvPicPr>
          <p:blipFill>
            <a:blip r:embed="rId4" cstate="print"/>
            <a:stretch>
              <a:fillRect/>
            </a:stretch>
          </p:blipFill>
          <p:spPr>
            <a:xfrm>
              <a:off x="3048000" y="1324355"/>
              <a:ext cx="7696200" cy="4728972"/>
            </a:xfrm>
            <a:prstGeom prst="rect">
              <a:avLst/>
            </a:prstGeom>
          </p:spPr>
        </p:pic>
        <p:pic>
          <p:nvPicPr>
            <p:cNvPr id="6" name="object 6"/>
            <p:cNvPicPr/>
            <p:nvPr/>
          </p:nvPicPr>
          <p:blipFill>
            <a:blip r:embed="rId5" cstate="print"/>
            <a:stretch>
              <a:fillRect/>
            </a:stretch>
          </p:blipFill>
          <p:spPr>
            <a:xfrm>
              <a:off x="3851148" y="4666488"/>
              <a:ext cx="4230624" cy="384048"/>
            </a:xfrm>
            <a:prstGeom prst="rect">
              <a:avLst/>
            </a:prstGeom>
          </p:spPr>
        </p:pic>
        <p:pic>
          <p:nvPicPr>
            <p:cNvPr id="7" name="object 7"/>
            <p:cNvPicPr/>
            <p:nvPr/>
          </p:nvPicPr>
          <p:blipFill>
            <a:blip r:embed="rId6" cstate="print"/>
            <a:stretch>
              <a:fillRect/>
            </a:stretch>
          </p:blipFill>
          <p:spPr>
            <a:xfrm>
              <a:off x="2479548" y="4666488"/>
              <a:ext cx="1360931" cy="579120"/>
            </a:xfrm>
            <a:prstGeom prst="rect">
              <a:avLst/>
            </a:prstGeom>
          </p:spPr>
        </p:pic>
        <p:pic>
          <p:nvPicPr>
            <p:cNvPr id="8" name="object 8"/>
            <p:cNvPicPr/>
            <p:nvPr/>
          </p:nvPicPr>
          <p:blipFill>
            <a:blip r:embed="rId7" cstate="print"/>
            <a:stretch>
              <a:fillRect/>
            </a:stretch>
          </p:blipFill>
          <p:spPr>
            <a:xfrm>
              <a:off x="2749296" y="2659380"/>
              <a:ext cx="1542287" cy="335279"/>
            </a:xfrm>
            <a:prstGeom prst="rect">
              <a:avLst/>
            </a:prstGeom>
          </p:spPr>
        </p:pic>
        <p:sp>
          <p:nvSpPr>
            <p:cNvPr id="9" name="object 9"/>
            <p:cNvSpPr/>
            <p:nvPr/>
          </p:nvSpPr>
          <p:spPr>
            <a:xfrm>
              <a:off x="9387840" y="2060447"/>
              <a:ext cx="1126490" cy="1753870"/>
            </a:xfrm>
            <a:custGeom>
              <a:avLst/>
              <a:gdLst/>
              <a:ahLst/>
              <a:cxnLst/>
              <a:rect l="l" t="t" r="r" b="b"/>
              <a:pathLst>
                <a:path w="1126490" h="1753870">
                  <a:moveTo>
                    <a:pt x="1125981" y="0"/>
                  </a:moveTo>
                  <a:lnTo>
                    <a:pt x="0" y="0"/>
                  </a:lnTo>
                  <a:lnTo>
                    <a:pt x="0" y="1753743"/>
                  </a:lnTo>
                  <a:lnTo>
                    <a:pt x="1125981" y="1753743"/>
                  </a:lnTo>
                  <a:lnTo>
                    <a:pt x="112598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9387840" y="2060447"/>
              <a:ext cx="1126490" cy="1753870"/>
            </a:xfrm>
            <a:custGeom>
              <a:avLst/>
              <a:gdLst/>
              <a:ahLst/>
              <a:cxnLst/>
              <a:rect l="l" t="t" r="r" b="b"/>
              <a:pathLst>
                <a:path w="1126490" h="1753870">
                  <a:moveTo>
                    <a:pt x="0" y="1753743"/>
                  </a:moveTo>
                  <a:lnTo>
                    <a:pt x="1125981" y="1753743"/>
                  </a:lnTo>
                  <a:lnTo>
                    <a:pt x="1125981" y="0"/>
                  </a:lnTo>
                  <a:lnTo>
                    <a:pt x="0" y="0"/>
                  </a:lnTo>
                  <a:lnTo>
                    <a:pt x="0" y="175374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3840480" y="5111496"/>
              <a:ext cx="147955" cy="173990"/>
            </a:xfrm>
            <a:custGeom>
              <a:avLst/>
              <a:gdLst/>
              <a:ahLst/>
              <a:cxnLst/>
              <a:rect l="l" t="t" r="r" b="b"/>
              <a:pathLst>
                <a:path w="147954" h="173989">
                  <a:moveTo>
                    <a:pt x="147700" y="0"/>
                  </a:moveTo>
                  <a:lnTo>
                    <a:pt x="0" y="0"/>
                  </a:lnTo>
                  <a:lnTo>
                    <a:pt x="0" y="173481"/>
                  </a:lnTo>
                  <a:lnTo>
                    <a:pt x="147700" y="173481"/>
                  </a:lnTo>
                  <a:lnTo>
                    <a:pt x="1477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3840480" y="5111496"/>
              <a:ext cx="147955" cy="173990"/>
            </a:xfrm>
            <a:custGeom>
              <a:avLst/>
              <a:gdLst/>
              <a:ahLst/>
              <a:cxnLst/>
              <a:rect l="l" t="t" r="r" b="b"/>
              <a:pathLst>
                <a:path w="147954" h="173989">
                  <a:moveTo>
                    <a:pt x="0" y="173481"/>
                  </a:moveTo>
                  <a:lnTo>
                    <a:pt x="147700" y="173481"/>
                  </a:lnTo>
                  <a:lnTo>
                    <a:pt x="147700" y="0"/>
                  </a:lnTo>
                  <a:lnTo>
                    <a:pt x="0" y="0"/>
                  </a:lnTo>
                  <a:lnTo>
                    <a:pt x="0" y="1734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3640836" y="5495544"/>
              <a:ext cx="4999990" cy="618490"/>
            </a:xfrm>
            <a:custGeom>
              <a:avLst/>
              <a:gdLst/>
              <a:ahLst/>
              <a:cxnLst/>
              <a:rect l="l" t="t" r="r" b="b"/>
              <a:pathLst>
                <a:path w="4999990" h="618489">
                  <a:moveTo>
                    <a:pt x="4999863" y="0"/>
                  </a:moveTo>
                  <a:lnTo>
                    <a:pt x="0" y="0"/>
                  </a:lnTo>
                  <a:lnTo>
                    <a:pt x="0" y="618362"/>
                  </a:lnTo>
                  <a:lnTo>
                    <a:pt x="4999863" y="618362"/>
                  </a:lnTo>
                  <a:lnTo>
                    <a:pt x="49998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3640836" y="5495544"/>
              <a:ext cx="4999990" cy="618490"/>
            </a:xfrm>
            <a:custGeom>
              <a:avLst/>
              <a:gdLst/>
              <a:ahLst/>
              <a:cxnLst/>
              <a:rect l="l" t="t" r="r" b="b"/>
              <a:pathLst>
                <a:path w="4999990" h="618489">
                  <a:moveTo>
                    <a:pt x="0" y="618362"/>
                  </a:moveTo>
                  <a:lnTo>
                    <a:pt x="4999863" y="618362"/>
                  </a:lnTo>
                  <a:lnTo>
                    <a:pt x="4999863" y="0"/>
                  </a:lnTo>
                  <a:lnTo>
                    <a:pt x="0" y="0"/>
                  </a:lnTo>
                  <a:lnTo>
                    <a:pt x="0" y="61836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7" name="object 17"/>
          <p:cNvSpPr txBox="1">
            <a:spLocks noGrp="1"/>
          </p:cNvSpPr>
          <p:nvPr>
            <p:ph type="title"/>
          </p:nvPr>
        </p:nvSpPr>
        <p:spPr>
          <a:xfrm>
            <a:off x="518872" y="217423"/>
            <a:ext cx="1152072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18" name="object 18"/>
          <p:cNvSpPr txBox="1"/>
          <p:nvPr/>
        </p:nvSpPr>
        <p:spPr>
          <a:xfrm>
            <a:off x="481381" y="1734438"/>
            <a:ext cx="2066289" cy="875240"/>
          </a:xfrm>
          <a:prstGeom prst="rect">
            <a:avLst/>
          </a:prstGeom>
        </p:spPr>
        <p:txBody>
          <a:bodyPr vert="horz" wrap="square" lIns="0" tIns="13335" rIns="0" bIns="0" rtlCol="0">
            <a:spAutoFit/>
          </a:bodyPr>
          <a:lstStyle/>
          <a:p>
            <a:pPr marL="12701" marR="5080" defTabSz="914446">
              <a:spcBef>
                <a:spcPts val="105"/>
              </a:spcBef>
              <a:defRPr/>
            </a:pPr>
            <a:r>
              <a:rPr sz="1400" b="1" kern="0" spc="-20" dirty="0">
                <a:solidFill>
                  <a:srgbClr val="C00000"/>
                </a:solidFill>
                <a:latin typeface="Calibri"/>
                <a:ea typeface="ＭＳ Ｐゴシック" pitchFamily="32" charset="-128"/>
                <a:cs typeface="Calibri"/>
              </a:rPr>
              <a:t>Throughout</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an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(asterisk)</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 </a:t>
            </a:r>
            <a:r>
              <a:rPr sz="1400" b="1" kern="0" dirty="0">
                <a:solidFill>
                  <a:srgbClr val="C00000"/>
                </a:solidFill>
                <a:latin typeface="Calibri"/>
                <a:ea typeface="ＭＳ Ｐゴシック" pitchFamily="32" charset="-128"/>
                <a:cs typeface="Calibri"/>
              </a:rPr>
              <a:t>item</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indicates</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that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field </a:t>
            </a:r>
            <a:r>
              <a:rPr sz="1400" b="1" kern="0" dirty="0">
                <a:solidFill>
                  <a:srgbClr val="C00000"/>
                </a:solidFill>
                <a:latin typeface="Calibri"/>
                <a:ea typeface="ＭＳ Ｐゴシック" pitchFamily="32" charset="-128"/>
                <a:cs typeface="Calibri"/>
              </a:rPr>
              <a:t>is </a:t>
            </a:r>
            <a:r>
              <a:rPr sz="1400" b="1" kern="0" spc="-10" dirty="0">
                <a:solidFill>
                  <a:srgbClr val="C00000"/>
                </a:solidFill>
                <a:latin typeface="Calibri"/>
                <a:ea typeface="ＭＳ Ｐゴシック" pitchFamily="32" charset="-128"/>
                <a:cs typeface="Calibri"/>
              </a:rPr>
              <a:t>required.</a:t>
            </a:r>
            <a:endParaRPr sz="1400" kern="0">
              <a:solidFill>
                <a:sysClr val="windowText" lastClr="000000"/>
              </a:solidFill>
              <a:latin typeface="Calibri"/>
              <a:ea typeface="ＭＳ Ｐゴシック" pitchFamily="32" charset="-128"/>
              <a:cs typeface="Calibri"/>
            </a:endParaRPr>
          </a:p>
        </p:txBody>
      </p:sp>
      <p:sp>
        <p:nvSpPr>
          <p:cNvPr id="19" name="object 19"/>
          <p:cNvSpPr txBox="1"/>
          <p:nvPr/>
        </p:nvSpPr>
        <p:spPr>
          <a:xfrm>
            <a:off x="345136" y="4186809"/>
            <a:ext cx="2021205" cy="1305486"/>
          </a:xfrm>
          <a:prstGeom prst="rect">
            <a:avLst/>
          </a:prstGeom>
        </p:spPr>
        <p:txBody>
          <a:bodyPr vert="horz" wrap="square" lIns="0" tIns="12700" rIns="0" bIns="0" rtlCol="0">
            <a:spAutoFit/>
          </a:bodyPr>
          <a:lstStyle/>
          <a:p>
            <a:pPr marL="12701" marR="5080" defTabSz="914446">
              <a:spcBef>
                <a:spcPts val="100"/>
              </a:spcBef>
              <a:defRPr/>
            </a:pPr>
            <a:r>
              <a:rPr sz="1400" b="1" kern="0" spc="-30" dirty="0">
                <a:solidFill>
                  <a:srgbClr val="C00000"/>
                </a:solidFill>
                <a:latin typeface="Calibri"/>
                <a:ea typeface="ＭＳ Ｐゴシック" pitchFamily="32" charset="-128"/>
                <a:cs typeface="Calibri"/>
              </a:rPr>
              <a:t>To</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add</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another </a:t>
            </a:r>
            <a:r>
              <a:rPr sz="1400" b="1" kern="0" spc="-20" dirty="0">
                <a:solidFill>
                  <a:srgbClr val="C00000"/>
                </a:solidFill>
                <a:latin typeface="Calibri"/>
                <a:ea typeface="ＭＳ Ｐゴシック" pitchFamily="32" charset="-128"/>
                <a:cs typeface="Calibri"/>
              </a:rPr>
              <a:t>reviewer/editor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go</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spc="-10" dirty="0">
                <a:solidFill>
                  <a:srgbClr val="C00000"/>
                </a:solidFill>
                <a:latin typeface="Calibri"/>
                <a:ea typeface="ＭＳ Ｐゴシック" pitchFamily="32" charset="-128"/>
                <a:cs typeface="Calibri"/>
              </a:rPr>
              <a:t>“Additional</a:t>
            </a:r>
            <a:r>
              <a:rPr sz="1400" b="1" kern="0" spc="-6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Editors”</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field</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in </a:t>
            </a:r>
            <a:r>
              <a:rPr sz="1400" b="1" kern="0" dirty="0">
                <a:solidFill>
                  <a:srgbClr val="C00000"/>
                </a:solidFill>
                <a:latin typeface="Calibri"/>
                <a:ea typeface="ＭＳ Ｐゴシック" pitchFamily="32" charset="-128"/>
                <a:cs typeface="Calibri"/>
              </a:rPr>
              <a:t>the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endParaRPr sz="1400" kern="0">
              <a:solidFill>
                <a:sysClr val="windowText" lastClr="000000"/>
              </a:solidFill>
              <a:latin typeface="Calibri"/>
              <a:ea typeface="ＭＳ Ｐゴシック" pitchFamily="32" charset="-128"/>
              <a:cs typeface="Calibri"/>
            </a:endParaRPr>
          </a:p>
        </p:txBody>
      </p:sp>
      <p:pic>
        <p:nvPicPr>
          <p:cNvPr id="20" name="object 20"/>
          <p:cNvPicPr/>
          <p:nvPr/>
        </p:nvPicPr>
        <p:blipFill>
          <a:blip r:embed="rId8" cstate="print"/>
          <a:stretch>
            <a:fillRect/>
          </a:stretch>
        </p:blipFill>
        <p:spPr>
          <a:xfrm>
            <a:off x="266700" y="5910071"/>
            <a:ext cx="876300" cy="804672"/>
          </a:xfrm>
          <a:prstGeom prst="rect">
            <a:avLst/>
          </a:prstGeom>
        </p:spPr>
      </p:pic>
      <p:pic>
        <p:nvPicPr>
          <p:cNvPr id="21" name="Picture 20"/>
          <p:cNvPicPr>
            <a:picLocks noChangeAspect="1"/>
          </p:cNvPicPr>
          <p:nvPr/>
        </p:nvPicPr>
        <p:blipFill>
          <a:blip r:embed="rId9"/>
          <a:stretch>
            <a:fillRect/>
          </a:stretch>
        </p:blipFill>
        <p:spPr>
          <a:xfrm>
            <a:off x="4800600" y="4232248"/>
            <a:ext cx="990600" cy="187353"/>
          </a:xfrm>
          <a:prstGeom prst="rect">
            <a:avLst/>
          </a:prstGeom>
        </p:spPr>
      </p:pic>
      <p:pic>
        <p:nvPicPr>
          <p:cNvPr id="22" name="Picture 21"/>
          <p:cNvPicPr>
            <a:picLocks noChangeAspect="1"/>
          </p:cNvPicPr>
          <p:nvPr/>
        </p:nvPicPr>
        <p:blipFill>
          <a:blip r:embed="rId10"/>
          <a:stretch>
            <a:fillRect/>
          </a:stretch>
        </p:blipFill>
        <p:spPr>
          <a:xfrm>
            <a:off x="7148097" y="5084280"/>
            <a:ext cx="683281" cy="130751"/>
          </a:xfrm>
          <a:prstGeom prst="rect">
            <a:avLst/>
          </a:prstGeom>
        </p:spPr>
      </p:pic>
      <p:sp>
        <p:nvSpPr>
          <p:cNvPr id="23" name="object 14"/>
          <p:cNvSpPr/>
          <p:nvPr/>
        </p:nvSpPr>
        <p:spPr>
          <a:xfrm>
            <a:off x="5266592" y="5084280"/>
            <a:ext cx="219809" cy="130751"/>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Tree>
    <p:extLst>
      <p:ext uri="{BB962C8B-B14F-4D97-AF65-F5344CB8AC3E}">
        <p14:creationId xmlns:p14="http://schemas.microsoft.com/office/powerpoint/2010/main" val="3159361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912978" y="144856"/>
            <a:ext cx="11202823"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4038600" y="957072"/>
            <a:ext cx="6519672" cy="4834128"/>
            <a:chOff x="4038600" y="957072"/>
            <a:chExt cx="6519672" cy="4834128"/>
          </a:xfrm>
        </p:grpSpPr>
        <p:sp>
          <p:nvSpPr>
            <p:cNvPr id="5" name="object 5"/>
            <p:cNvSpPr/>
            <p:nvPr/>
          </p:nvSpPr>
          <p:spPr>
            <a:xfrm>
              <a:off x="4829555" y="4933187"/>
              <a:ext cx="3547745" cy="415925"/>
            </a:xfrm>
            <a:custGeom>
              <a:avLst/>
              <a:gdLst/>
              <a:ahLst/>
              <a:cxnLst/>
              <a:rect l="l" t="t" r="r" b="b"/>
              <a:pathLst>
                <a:path w="3547745" h="415925">
                  <a:moveTo>
                    <a:pt x="3491992" y="0"/>
                  </a:moveTo>
                  <a:lnTo>
                    <a:pt x="3494404" y="25273"/>
                  </a:lnTo>
                  <a:lnTo>
                    <a:pt x="0" y="365125"/>
                  </a:lnTo>
                  <a:lnTo>
                    <a:pt x="4953" y="415798"/>
                  </a:lnTo>
                  <a:lnTo>
                    <a:pt x="3499358" y="75818"/>
                  </a:lnTo>
                  <a:lnTo>
                    <a:pt x="3501771" y="101092"/>
                  </a:lnTo>
                  <a:lnTo>
                    <a:pt x="3547491" y="45593"/>
                  </a:lnTo>
                  <a:lnTo>
                    <a:pt x="349199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6" name="object 6"/>
            <p:cNvSpPr/>
            <p:nvPr/>
          </p:nvSpPr>
          <p:spPr>
            <a:xfrm>
              <a:off x="4829555" y="4933187"/>
              <a:ext cx="3547745" cy="415925"/>
            </a:xfrm>
            <a:custGeom>
              <a:avLst/>
              <a:gdLst/>
              <a:ahLst/>
              <a:cxnLst/>
              <a:rect l="l" t="t" r="r" b="b"/>
              <a:pathLst>
                <a:path w="3547745" h="415925">
                  <a:moveTo>
                    <a:pt x="0" y="365125"/>
                  </a:moveTo>
                  <a:lnTo>
                    <a:pt x="3494404" y="25273"/>
                  </a:lnTo>
                  <a:lnTo>
                    <a:pt x="3491992" y="0"/>
                  </a:lnTo>
                  <a:lnTo>
                    <a:pt x="3547491" y="45593"/>
                  </a:lnTo>
                  <a:lnTo>
                    <a:pt x="3501771" y="101092"/>
                  </a:lnTo>
                  <a:lnTo>
                    <a:pt x="3499358" y="75818"/>
                  </a:lnTo>
                  <a:lnTo>
                    <a:pt x="4953" y="415798"/>
                  </a:lnTo>
                  <a:lnTo>
                    <a:pt x="0" y="365125"/>
                  </a:lnTo>
                  <a:close/>
                </a:path>
              </a:pathLst>
            </a:custGeom>
            <a:ln w="12191">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7" name="object 7"/>
            <p:cNvPicPr/>
            <p:nvPr/>
          </p:nvPicPr>
          <p:blipFill>
            <a:blip r:embed="rId3" cstate="print"/>
            <a:stretch>
              <a:fillRect/>
            </a:stretch>
          </p:blipFill>
          <p:spPr>
            <a:xfrm>
              <a:off x="4038600" y="957072"/>
              <a:ext cx="6519672" cy="4834128"/>
            </a:xfrm>
            <a:prstGeom prst="rect">
              <a:avLst/>
            </a:prstGeom>
          </p:spPr>
        </p:pic>
        <p:pic>
          <p:nvPicPr>
            <p:cNvPr id="8" name="object 8"/>
            <p:cNvPicPr/>
            <p:nvPr/>
          </p:nvPicPr>
          <p:blipFill>
            <a:blip r:embed="rId4" cstate="print"/>
            <a:stretch>
              <a:fillRect/>
            </a:stretch>
          </p:blipFill>
          <p:spPr>
            <a:xfrm>
              <a:off x="4572000" y="4901183"/>
              <a:ext cx="4834128" cy="798576"/>
            </a:xfrm>
            <a:prstGeom prst="rect">
              <a:avLst/>
            </a:prstGeom>
          </p:spPr>
        </p:pic>
        <p:sp>
          <p:nvSpPr>
            <p:cNvPr id="9" name="object 9"/>
            <p:cNvSpPr/>
            <p:nvPr/>
          </p:nvSpPr>
          <p:spPr>
            <a:xfrm>
              <a:off x="5878066" y="4727448"/>
              <a:ext cx="1056133" cy="141986"/>
            </a:xfrm>
            <a:custGeom>
              <a:avLst/>
              <a:gdLst/>
              <a:ahLst/>
              <a:cxnLst/>
              <a:rect l="l" t="t" r="r" b="b"/>
              <a:pathLst>
                <a:path w="217804" h="173989">
                  <a:moveTo>
                    <a:pt x="217424" y="0"/>
                  </a:moveTo>
                  <a:lnTo>
                    <a:pt x="0" y="0"/>
                  </a:lnTo>
                  <a:lnTo>
                    <a:pt x="0" y="173481"/>
                  </a:lnTo>
                  <a:lnTo>
                    <a:pt x="217424" y="173481"/>
                  </a:lnTo>
                  <a:lnTo>
                    <a:pt x="2174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5878067" y="4727448"/>
              <a:ext cx="217804" cy="173990"/>
            </a:xfrm>
            <a:custGeom>
              <a:avLst/>
              <a:gdLst/>
              <a:ahLst/>
              <a:cxnLst/>
              <a:rect l="l" t="t" r="r" b="b"/>
              <a:pathLst>
                <a:path w="217804" h="173989">
                  <a:moveTo>
                    <a:pt x="0" y="173481"/>
                  </a:moveTo>
                  <a:lnTo>
                    <a:pt x="217424" y="173481"/>
                  </a:lnTo>
                  <a:lnTo>
                    <a:pt x="217424" y="0"/>
                  </a:lnTo>
                  <a:lnTo>
                    <a:pt x="0" y="0"/>
                  </a:lnTo>
                  <a:lnTo>
                    <a:pt x="0" y="1734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1" name="object 11"/>
          <p:cNvSpPr txBox="1"/>
          <p:nvPr/>
        </p:nvSpPr>
        <p:spPr>
          <a:xfrm>
            <a:off x="464313" y="3460241"/>
            <a:ext cx="2040255" cy="659796"/>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Click</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drop-</a:t>
            </a:r>
            <a:r>
              <a:rPr sz="1400" b="1" kern="0" spc="-10" dirty="0">
                <a:solidFill>
                  <a:srgbClr val="C00000"/>
                </a:solidFill>
                <a:latin typeface="Calibri"/>
                <a:ea typeface="ＭＳ Ｐゴシック" pitchFamily="32" charset="-128"/>
                <a:cs typeface="Calibri"/>
              </a:rPr>
              <a:t>down</a:t>
            </a:r>
            <a:r>
              <a:rPr sz="1400" b="1" kern="0" spc="-6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box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type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additional</a:t>
            </a:r>
            <a:r>
              <a:rPr sz="1400" b="1" kern="0" spc="-8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reviewer/editor</a:t>
            </a:r>
            <a:endParaRPr sz="1400" kern="0">
              <a:solidFill>
                <a:sysClr val="windowText" lastClr="000000"/>
              </a:solidFill>
              <a:latin typeface="Calibri"/>
              <a:ea typeface="ＭＳ Ｐゴシック" pitchFamily="32" charset="-128"/>
              <a:cs typeface="Calibri"/>
            </a:endParaRPr>
          </a:p>
        </p:txBody>
      </p:sp>
      <p:pic>
        <p:nvPicPr>
          <p:cNvPr id="12" name="object 12"/>
          <p:cNvPicPr/>
          <p:nvPr/>
        </p:nvPicPr>
        <p:blipFill>
          <a:blip r:embed="rId5" cstate="print"/>
          <a:stretch>
            <a:fillRect/>
          </a:stretch>
        </p:blipFill>
        <p:spPr>
          <a:xfrm>
            <a:off x="152400" y="5791198"/>
            <a:ext cx="990600" cy="957072"/>
          </a:xfrm>
          <a:prstGeom prst="rect">
            <a:avLst/>
          </a:prstGeom>
        </p:spPr>
      </p:pic>
      <p:pic>
        <p:nvPicPr>
          <p:cNvPr id="13" name="object 13"/>
          <p:cNvPicPr/>
          <p:nvPr/>
        </p:nvPicPr>
        <p:blipFill>
          <a:blip r:embed="rId6" cstate="print"/>
          <a:stretch>
            <a:fillRect/>
          </a:stretch>
        </p:blipFill>
        <p:spPr>
          <a:xfrm>
            <a:off x="1609344" y="4556760"/>
            <a:ext cx="2359152" cy="743711"/>
          </a:xfrm>
          <a:prstGeom prst="rect">
            <a:avLst/>
          </a:prstGeom>
        </p:spPr>
      </p:pic>
    </p:spTree>
    <p:extLst>
      <p:ext uri="{BB962C8B-B14F-4D97-AF65-F5344CB8AC3E}">
        <p14:creationId xmlns:p14="http://schemas.microsoft.com/office/powerpoint/2010/main" val="3772050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11484" y="5980176"/>
            <a:ext cx="551687"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350646"/>
            <a:ext cx="11354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4117975" y="1405839"/>
            <a:ext cx="5697220" cy="659796"/>
          </a:xfrm>
          <a:prstGeom prst="rect">
            <a:avLst/>
          </a:prstGeom>
        </p:spPr>
        <p:txBody>
          <a:bodyPr vert="horz" wrap="square" lIns="0" tIns="13335" rIns="0" bIns="0" rtlCol="0">
            <a:spAutoFit/>
          </a:bodyPr>
          <a:lstStyle/>
          <a:p>
            <a:pPr marL="12701" defTabSz="914446">
              <a:spcBef>
                <a:spcPts val="105"/>
              </a:spcBef>
              <a:defRPr/>
            </a:pPr>
            <a:r>
              <a:rPr sz="1400" b="1" kern="0" spc="-10" dirty="0">
                <a:solidFill>
                  <a:srgbClr val="C00000"/>
                </a:solidFill>
                <a:latin typeface="Calibri"/>
                <a:ea typeface="ＭＳ Ｐゴシック" pitchFamily="32" charset="-128"/>
                <a:cs typeface="Calibri"/>
              </a:rPr>
              <a:t>Download</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202</a:t>
            </a:r>
            <a:r>
              <a:rPr lang="en-US" sz="1400" b="1" kern="0" spc="-25" dirty="0">
                <a:solidFill>
                  <a:srgbClr val="C00000"/>
                </a:solidFill>
                <a:latin typeface="Calibri"/>
                <a:ea typeface="ＭＳ Ｐゴシック" pitchFamily="32" charset="-128"/>
                <a:cs typeface="Calibri"/>
              </a:rPr>
              <a:t>5</a:t>
            </a:r>
            <a:r>
              <a:rPr sz="1400" b="1" kern="0" spc="-25" dirty="0">
                <a:solidFill>
                  <a:srgbClr val="C00000"/>
                </a:solidFill>
                <a:latin typeface="Calibri"/>
                <a:ea typeface="ＭＳ Ｐゴシック" pitchFamily="32" charset="-128"/>
                <a:cs typeface="Calibri"/>
              </a:rPr>
              <a:t>-</a:t>
            </a:r>
            <a:r>
              <a:rPr sz="1400" b="1" kern="0" dirty="0">
                <a:solidFill>
                  <a:srgbClr val="C00000"/>
                </a:solidFill>
                <a:latin typeface="Calibri"/>
                <a:ea typeface="ＭＳ Ｐゴシック" pitchFamily="32" charset="-128"/>
                <a:cs typeface="Calibri"/>
              </a:rPr>
              <a:t>202</a:t>
            </a:r>
            <a:r>
              <a:rPr lang="en-US" sz="1400" b="1" kern="0" dirty="0">
                <a:solidFill>
                  <a:srgbClr val="C00000"/>
                </a:solidFill>
                <a:latin typeface="Calibri"/>
                <a:ea typeface="ＭＳ Ｐゴシック" pitchFamily="32" charset="-128"/>
                <a:cs typeface="Calibri"/>
              </a:rPr>
              <a:t>6</a:t>
            </a:r>
            <a:r>
              <a:rPr sz="1400" b="1" kern="0" spc="55" dirty="0">
                <a:solidFill>
                  <a:srgbClr val="C00000"/>
                </a:solidFill>
                <a:latin typeface="Calibri"/>
                <a:ea typeface="ＭＳ Ｐゴシック" pitchFamily="32" charset="-128"/>
                <a:cs typeface="Calibri"/>
              </a:rPr>
              <a:t> </a:t>
            </a:r>
            <a:r>
              <a:rPr lang="en-US" sz="1400" b="1" kern="0" spc="55" dirty="0" err="1">
                <a:solidFill>
                  <a:srgbClr val="C00000"/>
                </a:solidFill>
                <a:latin typeface="Calibri"/>
                <a:ea typeface="ＭＳ Ｐゴシック" pitchFamily="32" charset="-128"/>
                <a:cs typeface="Calibri"/>
              </a:rPr>
              <a:t>CoC</a:t>
            </a:r>
            <a:r>
              <a:rPr lang="en-US" sz="1400" b="1" kern="0" spc="55" dirty="0">
                <a:solidFill>
                  <a:srgbClr val="C00000"/>
                </a:solidFill>
                <a:latin typeface="Calibri"/>
                <a:ea typeface="ＭＳ Ｐゴシック" pitchFamily="32" charset="-128"/>
                <a:cs typeface="Calibri"/>
              </a:rPr>
              <a:t> Program Local Renewal Project NOFO </a:t>
            </a:r>
            <a:r>
              <a:rPr sz="1400" b="1" kern="0" spc="-10" dirty="0">
                <a:solidFill>
                  <a:srgbClr val="C00000"/>
                </a:solidFill>
                <a:latin typeface="Calibri"/>
                <a:ea typeface="ＭＳ Ｐゴシック" pitchFamily="32" charset="-128"/>
                <a:cs typeface="Calibri"/>
              </a:rPr>
              <a:t>Guidance</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details</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25" dirty="0">
                <a:solidFill>
                  <a:srgbClr val="C00000"/>
                </a:solidFill>
                <a:latin typeface="Calibri"/>
                <a:ea typeface="ＭＳ Ｐゴシック" pitchFamily="32" charset="-128"/>
                <a:cs typeface="Calibri"/>
              </a:rPr>
              <a:t> the</a:t>
            </a:r>
            <a:r>
              <a:rPr lang="en-US"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program</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1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reference</a:t>
            </a:r>
            <a:r>
              <a:rPr sz="1400" b="1" kern="0" spc="-8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throughout</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0" dirty="0">
                <a:solidFill>
                  <a:srgbClr val="C00000"/>
                </a:solidFill>
                <a:latin typeface="Calibri"/>
                <a:ea typeface="ＭＳ Ｐゴシック" pitchFamily="32" charset="-128"/>
                <a:cs typeface="Calibri"/>
              </a:rPr>
              <a:t> application.</a:t>
            </a:r>
            <a:endParaRPr sz="1400" kern="0" dirty="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2057401" y="2845307"/>
            <a:ext cx="7772399" cy="2029968"/>
            <a:chOff x="2057400" y="2845307"/>
            <a:chExt cx="7772399" cy="2029968"/>
          </a:xfrm>
        </p:grpSpPr>
        <p:pic>
          <p:nvPicPr>
            <p:cNvPr id="8" name="object 8"/>
            <p:cNvPicPr/>
            <p:nvPr/>
          </p:nvPicPr>
          <p:blipFill>
            <a:blip r:embed="rId5" cstate="print"/>
            <a:stretch>
              <a:fillRect/>
            </a:stretch>
          </p:blipFill>
          <p:spPr>
            <a:xfrm>
              <a:off x="2057400" y="2881883"/>
              <a:ext cx="7548372" cy="1993392"/>
            </a:xfrm>
            <a:prstGeom prst="rect">
              <a:avLst/>
            </a:prstGeom>
          </p:spPr>
        </p:pic>
        <p:pic>
          <p:nvPicPr>
            <p:cNvPr id="9" name="object 9"/>
            <p:cNvPicPr/>
            <p:nvPr/>
          </p:nvPicPr>
          <p:blipFill>
            <a:blip r:embed="rId6" cstate="print"/>
            <a:stretch>
              <a:fillRect/>
            </a:stretch>
          </p:blipFill>
          <p:spPr>
            <a:xfrm>
              <a:off x="3916679" y="2845307"/>
              <a:ext cx="5913120" cy="579120"/>
            </a:xfrm>
            <a:prstGeom prst="rect">
              <a:avLst/>
            </a:prstGeom>
          </p:spPr>
        </p:pic>
        <p:sp>
          <p:nvSpPr>
            <p:cNvPr id="10" name="object 10"/>
            <p:cNvSpPr/>
            <p:nvPr/>
          </p:nvSpPr>
          <p:spPr>
            <a:xfrm>
              <a:off x="2586227" y="3049523"/>
              <a:ext cx="231775" cy="146050"/>
            </a:xfrm>
            <a:custGeom>
              <a:avLst/>
              <a:gdLst/>
              <a:ahLst/>
              <a:cxnLst/>
              <a:rect l="l" t="t" r="r" b="b"/>
              <a:pathLst>
                <a:path w="231775" h="146050">
                  <a:moveTo>
                    <a:pt x="231520" y="0"/>
                  </a:moveTo>
                  <a:lnTo>
                    <a:pt x="0" y="0"/>
                  </a:lnTo>
                  <a:lnTo>
                    <a:pt x="0" y="145923"/>
                  </a:lnTo>
                  <a:lnTo>
                    <a:pt x="231520" y="145923"/>
                  </a:lnTo>
                  <a:lnTo>
                    <a:pt x="2315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2586227" y="3049523"/>
              <a:ext cx="231775" cy="146050"/>
            </a:xfrm>
            <a:custGeom>
              <a:avLst/>
              <a:gdLst/>
              <a:ahLst/>
              <a:cxnLst/>
              <a:rect l="l" t="t" r="r" b="b"/>
              <a:pathLst>
                <a:path w="231775" h="146050">
                  <a:moveTo>
                    <a:pt x="0" y="145923"/>
                  </a:moveTo>
                  <a:lnTo>
                    <a:pt x="231520" y="145923"/>
                  </a:lnTo>
                  <a:lnTo>
                    <a:pt x="231520"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4814316" y="3049523"/>
              <a:ext cx="233045" cy="146050"/>
            </a:xfrm>
            <a:custGeom>
              <a:avLst/>
              <a:gdLst/>
              <a:ahLst/>
              <a:cxnLst/>
              <a:rect l="l" t="t" r="r" b="b"/>
              <a:pathLst>
                <a:path w="233045" h="146050">
                  <a:moveTo>
                    <a:pt x="232663" y="0"/>
                  </a:moveTo>
                  <a:lnTo>
                    <a:pt x="0" y="0"/>
                  </a:lnTo>
                  <a:lnTo>
                    <a:pt x="0" y="145923"/>
                  </a:lnTo>
                  <a:lnTo>
                    <a:pt x="232663" y="145923"/>
                  </a:lnTo>
                  <a:lnTo>
                    <a:pt x="2326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4814316" y="3049523"/>
              <a:ext cx="233045" cy="146050"/>
            </a:xfrm>
            <a:custGeom>
              <a:avLst/>
              <a:gdLst/>
              <a:ahLst/>
              <a:cxnLst/>
              <a:rect l="l" t="t" r="r" b="b"/>
              <a:pathLst>
                <a:path w="233045" h="146050">
                  <a:moveTo>
                    <a:pt x="0" y="145923"/>
                  </a:moveTo>
                  <a:lnTo>
                    <a:pt x="232663" y="145923"/>
                  </a:lnTo>
                  <a:lnTo>
                    <a:pt x="232663"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7714488" y="3049523"/>
              <a:ext cx="1124712" cy="146050"/>
            </a:xfrm>
            <a:custGeom>
              <a:avLst/>
              <a:gdLst/>
              <a:ahLst/>
              <a:cxnLst/>
              <a:rect l="l" t="t" r="r" b="b"/>
              <a:pathLst>
                <a:path w="231775" h="146050">
                  <a:moveTo>
                    <a:pt x="231521" y="0"/>
                  </a:moveTo>
                  <a:lnTo>
                    <a:pt x="0" y="0"/>
                  </a:lnTo>
                  <a:lnTo>
                    <a:pt x="0" y="145923"/>
                  </a:lnTo>
                  <a:lnTo>
                    <a:pt x="231521" y="145923"/>
                  </a:lnTo>
                  <a:lnTo>
                    <a:pt x="2315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7714488" y="3049523"/>
              <a:ext cx="231775" cy="146050"/>
            </a:xfrm>
            <a:custGeom>
              <a:avLst/>
              <a:gdLst/>
              <a:ahLst/>
              <a:cxnLst/>
              <a:rect l="l" t="t" r="r" b="b"/>
              <a:pathLst>
                <a:path w="231775" h="146050">
                  <a:moveTo>
                    <a:pt x="0" y="145923"/>
                  </a:moveTo>
                  <a:lnTo>
                    <a:pt x="231521" y="145923"/>
                  </a:lnTo>
                  <a:lnTo>
                    <a:pt x="231521"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252471" y="3662171"/>
              <a:ext cx="7056120" cy="934085"/>
            </a:xfrm>
            <a:custGeom>
              <a:avLst/>
              <a:gdLst/>
              <a:ahLst/>
              <a:cxnLst/>
              <a:rect l="l" t="t" r="r" b="b"/>
              <a:pathLst>
                <a:path w="7056120" h="934085">
                  <a:moveTo>
                    <a:pt x="7056120" y="0"/>
                  </a:moveTo>
                  <a:lnTo>
                    <a:pt x="0" y="0"/>
                  </a:lnTo>
                  <a:lnTo>
                    <a:pt x="0" y="933703"/>
                  </a:lnTo>
                  <a:lnTo>
                    <a:pt x="7056120" y="933703"/>
                  </a:lnTo>
                  <a:lnTo>
                    <a:pt x="7056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252471" y="3662171"/>
              <a:ext cx="7056120" cy="934085"/>
            </a:xfrm>
            <a:custGeom>
              <a:avLst/>
              <a:gdLst/>
              <a:ahLst/>
              <a:cxnLst/>
              <a:rect l="l" t="t" r="r" b="b"/>
              <a:pathLst>
                <a:path w="7056120" h="934085">
                  <a:moveTo>
                    <a:pt x="0" y="933703"/>
                  </a:moveTo>
                  <a:lnTo>
                    <a:pt x="7056120" y="933703"/>
                  </a:lnTo>
                  <a:lnTo>
                    <a:pt x="7056120" y="0"/>
                  </a:lnTo>
                  <a:lnTo>
                    <a:pt x="0" y="0"/>
                  </a:lnTo>
                  <a:lnTo>
                    <a:pt x="0" y="933703"/>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8" name="object 18"/>
          <p:cNvPicPr/>
          <p:nvPr/>
        </p:nvPicPr>
        <p:blipFill>
          <a:blip r:embed="rId7" cstate="print"/>
          <a:stretch>
            <a:fillRect/>
          </a:stretch>
        </p:blipFill>
        <p:spPr>
          <a:xfrm>
            <a:off x="4648200" y="2145793"/>
            <a:ext cx="85344" cy="638555"/>
          </a:xfrm>
          <a:prstGeom prst="rect">
            <a:avLst/>
          </a:prstGeom>
        </p:spPr>
      </p:pic>
    </p:spTree>
    <p:extLst>
      <p:ext uri="{BB962C8B-B14F-4D97-AF65-F5344CB8AC3E}">
        <p14:creationId xmlns:p14="http://schemas.microsoft.com/office/powerpoint/2010/main" val="140499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277091" y="44941"/>
            <a:ext cx="11914909" cy="1132361"/>
          </a:xfrm>
          <a:prstGeom prst="rect">
            <a:avLst/>
          </a:prstGeom>
        </p:spPr>
        <p:txBody>
          <a:bodyPr vert="horz" wrap="square" lIns="0" tIns="54610" rIns="0" bIns="0" rtlCol="0" anchor="ctr">
            <a:spAutoFit/>
          </a:bodyPr>
          <a:lstStyle/>
          <a:p>
            <a:pPr marL="12701">
              <a:spcBef>
                <a:spcPts val="430"/>
              </a:spcBef>
            </a:pPr>
            <a:r>
              <a:rPr lang="en-US" sz="2800" dirty="0"/>
              <a:t>Completing</a:t>
            </a:r>
            <a:r>
              <a:rPr lang="en-US" sz="2800" spc="-50" dirty="0"/>
              <a:t> </a:t>
            </a:r>
            <a:r>
              <a:rPr lang="en-US" sz="2800" dirty="0"/>
              <a:t>the</a:t>
            </a:r>
            <a:r>
              <a:rPr lang="en-US" sz="2800" spc="-75" dirty="0"/>
              <a:t> </a:t>
            </a:r>
            <a:r>
              <a:rPr lang="en-US" sz="2800" b="1" dirty="0">
                <a:cs typeface="Perpetua"/>
              </a:rPr>
              <a:t>2024 COC BUILDS LOCAL </a:t>
            </a:r>
            <a:r>
              <a:rPr lang="en-US" sz="2800" b="1" dirty="0" smtClean="0">
                <a:cs typeface="Perpetua"/>
              </a:rPr>
              <a:t>PROJECTS </a:t>
            </a:r>
            <a:r>
              <a:rPr lang="en-US" sz="2800" b="1" dirty="0">
                <a:cs typeface="Perpetua"/>
              </a:rPr>
              <a:t>NOFO</a:t>
            </a:r>
            <a:r>
              <a:rPr lang="en-US" sz="2800" b="1" spc="-20" dirty="0" smtClean="0">
                <a:solidFill>
                  <a:srgbClr val="C00000"/>
                </a:solidFill>
                <a:cs typeface="Calibri"/>
              </a:rPr>
              <a:t/>
            </a:r>
            <a:br>
              <a:rPr lang="en-US" sz="2800" b="1" spc="-20" dirty="0" smtClean="0">
                <a:solidFill>
                  <a:srgbClr val="C00000"/>
                </a:solidFill>
                <a:cs typeface="Calibri"/>
              </a:rPr>
            </a:br>
            <a:r>
              <a:rPr lang="en-US" sz="1400" b="1" spc="-20" dirty="0">
                <a:solidFill>
                  <a:srgbClr val="C00000"/>
                </a:solidFill>
                <a:latin typeface="Calibri"/>
                <a:cs typeface="Calibri"/>
              </a:rPr>
              <a:t/>
            </a:r>
            <a:br>
              <a:rPr lang="en-US" sz="1400" b="1" spc="-20" dirty="0">
                <a:solidFill>
                  <a:srgbClr val="C00000"/>
                </a:solidFill>
                <a:latin typeface="Calibri"/>
                <a:cs typeface="Calibri"/>
              </a:rPr>
            </a:br>
            <a:r>
              <a:rPr lang="en-US" sz="1400" b="1" spc="-20" dirty="0">
                <a:solidFill>
                  <a:srgbClr val="C00000"/>
                </a:solidFill>
                <a:latin typeface="Calibri"/>
                <a:cs typeface="Calibri"/>
              </a:rPr>
              <a:t/>
            </a:r>
            <a:br>
              <a:rPr lang="en-US" sz="1400" b="1" spc="-20" dirty="0">
                <a:solidFill>
                  <a:srgbClr val="C00000"/>
                </a:solidFill>
                <a:latin typeface="Calibri"/>
                <a:cs typeface="Calibri"/>
              </a:rPr>
            </a:br>
            <a:r>
              <a:rPr lang="en-US" sz="1400" b="1" spc="-20" dirty="0" smtClean="0">
                <a:solidFill>
                  <a:srgbClr val="C00000"/>
                </a:solidFill>
                <a:latin typeface="Calibri"/>
                <a:cs typeface="Calibri"/>
              </a:rPr>
              <a:t>***</a:t>
            </a:r>
            <a:r>
              <a:rPr lang="en-US" sz="1400" b="1" spc="-20" dirty="0">
                <a:solidFill>
                  <a:srgbClr val="C00000"/>
                </a:solidFill>
                <a:latin typeface="Calibri"/>
                <a:cs typeface="Calibri"/>
              </a:rPr>
              <a:t>T</a:t>
            </a:r>
            <a:r>
              <a:rPr sz="1400" b="1" spc="-20" dirty="0">
                <a:solidFill>
                  <a:srgbClr val="C00000"/>
                </a:solidFill>
                <a:latin typeface="Calibri"/>
                <a:cs typeface="Calibri"/>
              </a:rPr>
              <a:t>hroughout</a:t>
            </a:r>
            <a:r>
              <a:rPr sz="1400" b="1" spc="-95" dirty="0">
                <a:solidFill>
                  <a:srgbClr val="C00000"/>
                </a:solidFill>
                <a:latin typeface="Calibri"/>
                <a:cs typeface="Calibri"/>
              </a:rPr>
              <a:t> </a:t>
            </a:r>
            <a:r>
              <a:rPr sz="1400" b="1" dirty="0">
                <a:solidFill>
                  <a:srgbClr val="C00000"/>
                </a:solidFill>
                <a:latin typeface="Calibri"/>
                <a:cs typeface="Calibri"/>
              </a:rPr>
              <a:t>the</a:t>
            </a:r>
            <a:r>
              <a:rPr sz="1400" b="1" spc="-30" dirty="0">
                <a:solidFill>
                  <a:srgbClr val="C00000"/>
                </a:solidFill>
                <a:latin typeface="Calibri"/>
                <a:cs typeface="Calibri"/>
              </a:rPr>
              <a:t> </a:t>
            </a:r>
            <a:r>
              <a:rPr sz="1400" b="1" dirty="0">
                <a:solidFill>
                  <a:srgbClr val="C00000"/>
                </a:solidFill>
                <a:latin typeface="Calibri"/>
                <a:cs typeface="Calibri"/>
              </a:rPr>
              <a:t>application,</a:t>
            </a:r>
            <a:r>
              <a:rPr sz="1400" b="1" spc="-75" dirty="0">
                <a:solidFill>
                  <a:srgbClr val="C00000"/>
                </a:solidFill>
                <a:latin typeface="Calibri"/>
                <a:cs typeface="Calibri"/>
              </a:rPr>
              <a:t> </a:t>
            </a:r>
            <a:r>
              <a:rPr sz="1400" b="1" spc="-10" dirty="0">
                <a:solidFill>
                  <a:srgbClr val="C00000"/>
                </a:solidFill>
                <a:latin typeface="Calibri"/>
                <a:cs typeface="Calibri"/>
              </a:rPr>
              <a:t>there</a:t>
            </a:r>
            <a:r>
              <a:rPr sz="1400" b="1" spc="-80" dirty="0">
                <a:solidFill>
                  <a:srgbClr val="C00000"/>
                </a:solidFill>
                <a:latin typeface="Calibri"/>
                <a:cs typeface="Calibri"/>
              </a:rPr>
              <a:t> </a:t>
            </a:r>
            <a:r>
              <a:rPr sz="1400" b="1" dirty="0">
                <a:solidFill>
                  <a:srgbClr val="C00000"/>
                </a:solidFill>
                <a:latin typeface="Calibri"/>
                <a:cs typeface="Calibri"/>
              </a:rPr>
              <a:t>will</a:t>
            </a:r>
            <a:r>
              <a:rPr sz="1400" b="1" spc="5" dirty="0">
                <a:solidFill>
                  <a:srgbClr val="C00000"/>
                </a:solidFill>
                <a:latin typeface="Calibri"/>
                <a:cs typeface="Calibri"/>
              </a:rPr>
              <a:t> </a:t>
            </a:r>
            <a:r>
              <a:rPr sz="1400" b="1" dirty="0">
                <a:solidFill>
                  <a:srgbClr val="C00000"/>
                </a:solidFill>
                <a:latin typeface="Calibri"/>
                <a:cs typeface="Calibri"/>
              </a:rPr>
              <a:t>be</a:t>
            </a:r>
            <a:r>
              <a:rPr sz="1400" b="1" spc="-15" dirty="0">
                <a:solidFill>
                  <a:srgbClr val="C00000"/>
                </a:solidFill>
                <a:latin typeface="Calibri"/>
                <a:cs typeface="Calibri"/>
              </a:rPr>
              <a:t> </a:t>
            </a:r>
            <a:r>
              <a:rPr sz="1400" b="1" spc="-10" dirty="0">
                <a:solidFill>
                  <a:srgbClr val="C00000"/>
                </a:solidFill>
                <a:latin typeface="Calibri"/>
                <a:cs typeface="Calibri"/>
              </a:rPr>
              <a:t>several</a:t>
            </a:r>
            <a:r>
              <a:rPr sz="1400" b="1" spc="-40" dirty="0">
                <a:solidFill>
                  <a:srgbClr val="C00000"/>
                </a:solidFill>
                <a:latin typeface="Calibri"/>
                <a:cs typeface="Calibri"/>
              </a:rPr>
              <a:t> </a:t>
            </a:r>
            <a:r>
              <a:rPr sz="1400" b="1" dirty="0">
                <a:solidFill>
                  <a:srgbClr val="C00000"/>
                </a:solidFill>
                <a:latin typeface="Calibri"/>
                <a:cs typeface="Calibri"/>
              </a:rPr>
              <a:t>documents</a:t>
            </a:r>
            <a:r>
              <a:rPr sz="1400" b="1" spc="-80" dirty="0">
                <a:solidFill>
                  <a:srgbClr val="C00000"/>
                </a:solidFill>
                <a:latin typeface="Calibri"/>
                <a:cs typeface="Calibri"/>
              </a:rPr>
              <a:t> </a:t>
            </a:r>
            <a:r>
              <a:rPr sz="1400" b="1" dirty="0">
                <a:solidFill>
                  <a:srgbClr val="C00000"/>
                </a:solidFill>
                <a:latin typeface="Calibri"/>
                <a:cs typeface="Calibri"/>
              </a:rPr>
              <a:t>that</a:t>
            </a:r>
            <a:r>
              <a:rPr sz="1400" b="1" spc="-45" dirty="0">
                <a:solidFill>
                  <a:srgbClr val="C00000"/>
                </a:solidFill>
                <a:latin typeface="Calibri"/>
                <a:cs typeface="Calibri"/>
              </a:rPr>
              <a:t> </a:t>
            </a:r>
            <a:r>
              <a:rPr sz="1400" b="1" dirty="0">
                <a:solidFill>
                  <a:srgbClr val="C00000"/>
                </a:solidFill>
                <a:latin typeface="Calibri"/>
                <a:cs typeface="Calibri"/>
              </a:rPr>
              <a:t>you</a:t>
            </a:r>
            <a:r>
              <a:rPr sz="1400" b="1" spc="-15" dirty="0">
                <a:solidFill>
                  <a:srgbClr val="C00000"/>
                </a:solidFill>
                <a:latin typeface="Calibri"/>
                <a:cs typeface="Calibri"/>
              </a:rPr>
              <a:t> </a:t>
            </a:r>
            <a:r>
              <a:rPr sz="1400" b="1" dirty="0">
                <a:solidFill>
                  <a:srgbClr val="C00000"/>
                </a:solidFill>
                <a:latin typeface="Calibri"/>
                <a:cs typeface="Calibri"/>
              </a:rPr>
              <a:t>will </a:t>
            </a:r>
            <a:r>
              <a:rPr sz="1400" b="1" spc="-20" dirty="0">
                <a:solidFill>
                  <a:srgbClr val="C00000"/>
                </a:solidFill>
                <a:latin typeface="Calibri"/>
                <a:cs typeface="Calibri"/>
              </a:rPr>
              <a:t>be</a:t>
            </a:r>
            <a:r>
              <a:rPr sz="1400" b="1" spc="-70" dirty="0">
                <a:solidFill>
                  <a:srgbClr val="C00000"/>
                </a:solidFill>
                <a:latin typeface="Calibri"/>
                <a:cs typeface="Calibri"/>
              </a:rPr>
              <a:t> </a:t>
            </a:r>
            <a:r>
              <a:rPr sz="1400" b="1" spc="-10" dirty="0">
                <a:solidFill>
                  <a:srgbClr val="C00000"/>
                </a:solidFill>
                <a:latin typeface="Calibri"/>
                <a:cs typeface="Calibri"/>
              </a:rPr>
              <a:t>required</a:t>
            </a:r>
            <a:r>
              <a:rPr sz="1400" b="1" spc="-85" dirty="0">
                <a:solidFill>
                  <a:srgbClr val="C00000"/>
                </a:solidFill>
                <a:latin typeface="Calibri"/>
                <a:cs typeface="Calibri"/>
              </a:rPr>
              <a:t> </a:t>
            </a:r>
            <a:r>
              <a:rPr sz="1400" b="1" dirty="0">
                <a:solidFill>
                  <a:srgbClr val="C00000"/>
                </a:solidFill>
                <a:latin typeface="Calibri"/>
                <a:cs typeface="Calibri"/>
              </a:rPr>
              <a:t>to</a:t>
            </a:r>
            <a:r>
              <a:rPr sz="1400" b="1" spc="-30" dirty="0">
                <a:solidFill>
                  <a:srgbClr val="C00000"/>
                </a:solidFill>
                <a:latin typeface="Calibri"/>
                <a:cs typeface="Calibri"/>
              </a:rPr>
              <a:t> </a:t>
            </a:r>
            <a:r>
              <a:rPr sz="1400" b="1" dirty="0">
                <a:solidFill>
                  <a:srgbClr val="C00000"/>
                </a:solidFill>
                <a:latin typeface="Calibri"/>
                <a:cs typeface="Calibri"/>
              </a:rPr>
              <a:t>download,</a:t>
            </a:r>
            <a:r>
              <a:rPr sz="1400" b="1" spc="-70" dirty="0">
                <a:solidFill>
                  <a:srgbClr val="C00000"/>
                </a:solidFill>
                <a:latin typeface="Calibri"/>
                <a:cs typeface="Calibri"/>
              </a:rPr>
              <a:t> </a:t>
            </a:r>
            <a:r>
              <a:rPr sz="1400" b="1" spc="-10" dirty="0">
                <a:solidFill>
                  <a:srgbClr val="C00000"/>
                </a:solidFill>
                <a:latin typeface="Calibri"/>
                <a:cs typeface="Calibri"/>
              </a:rPr>
              <a:t>complete</a:t>
            </a:r>
            <a:r>
              <a:rPr sz="1400" b="1" spc="-70" dirty="0">
                <a:solidFill>
                  <a:srgbClr val="C00000"/>
                </a:solidFill>
                <a:latin typeface="Calibri"/>
                <a:cs typeface="Calibri"/>
              </a:rPr>
              <a:t> </a:t>
            </a:r>
            <a:r>
              <a:rPr sz="1400" b="1" dirty="0">
                <a:solidFill>
                  <a:srgbClr val="C00000"/>
                </a:solidFill>
                <a:latin typeface="Calibri"/>
                <a:cs typeface="Calibri"/>
              </a:rPr>
              <a:t>and</a:t>
            </a:r>
            <a:r>
              <a:rPr sz="1400" b="1" spc="-40" dirty="0">
                <a:solidFill>
                  <a:srgbClr val="C00000"/>
                </a:solidFill>
                <a:latin typeface="Calibri"/>
                <a:cs typeface="Calibri"/>
              </a:rPr>
              <a:t> </a:t>
            </a:r>
            <a:r>
              <a:rPr sz="1400" b="1" spc="-20" dirty="0">
                <a:solidFill>
                  <a:srgbClr val="C00000"/>
                </a:solidFill>
                <a:latin typeface="Calibri"/>
                <a:cs typeface="Calibri"/>
              </a:rPr>
              <a:t>re-</a:t>
            </a:r>
            <a:r>
              <a:rPr sz="1400" b="1" spc="-10" dirty="0">
                <a:solidFill>
                  <a:srgbClr val="C00000"/>
                </a:solidFill>
                <a:latin typeface="Calibri"/>
                <a:cs typeface="Calibri"/>
              </a:rPr>
              <a:t>upload</a:t>
            </a:r>
            <a:r>
              <a:rPr sz="1400" b="1" spc="-90" dirty="0">
                <a:solidFill>
                  <a:srgbClr val="C00000"/>
                </a:solidFill>
                <a:latin typeface="Calibri"/>
                <a:cs typeface="Calibri"/>
              </a:rPr>
              <a:t> </a:t>
            </a:r>
            <a:r>
              <a:rPr sz="1400" b="1" dirty="0">
                <a:solidFill>
                  <a:srgbClr val="C00000"/>
                </a:solidFill>
                <a:latin typeface="Calibri"/>
                <a:cs typeface="Calibri"/>
              </a:rPr>
              <a:t>to</a:t>
            </a:r>
            <a:r>
              <a:rPr sz="1400" b="1" spc="-30" dirty="0">
                <a:solidFill>
                  <a:srgbClr val="C00000"/>
                </a:solidFill>
                <a:latin typeface="Calibri"/>
                <a:cs typeface="Calibri"/>
              </a:rPr>
              <a:t> </a:t>
            </a:r>
            <a:r>
              <a:rPr sz="1400" b="1" dirty="0">
                <a:solidFill>
                  <a:srgbClr val="C00000"/>
                </a:solidFill>
                <a:latin typeface="Calibri"/>
                <a:cs typeface="Calibri"/>
              </a:rPr>
              <a:t>the</a:t>
            </a:r>
            <a:r>
              <a:rPr sz="1400" b="1" spc="-25" dirty="0">
                <a:solidFill>
                  <a:srgbClr val="C00000"/>
                </a:solidFill>
                <a:latin typeface="Calibri"/>
                <a:cs typeface="Calibri"/>
              </a:rPr>
              <a:t> </a:t>
            </a:r>
            <a:r>
              <a:rPr sz="1400" b="1" spc="-10" dirty="0">
                <a:solidFill>
                  <a:srgbClr val="C00000"/>
                </a:solidFill>
                <a:latin typeface="Calibri"/>
                <a:cs typeface="Calibri"/>
              </a:rPr>
              <a:t>application.</a:t>
            </a:r>
            <a:endParaRPr sz="1400" dirty="0">
              <a:latin typeface="Calibri"/>
              <a:cs typeface="Calibri"/>
            </a:endParaRPr>
          </a:p>
        </p:txBody>
      </p:sp>
      <p:sp>
        <p:nvSpPr>
          <p:cNvPr id="4" name="object 4"/>
          <p:cNvSpPr txBox="1"/>
          <p:nvPr/>
        </p:nvSpPr>
        <p:spPr>
          <a:xfrm>
            <a:off x="943458" y="4569334"/>
            <a:ext cx="4210050" cy="659155"/>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Click</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link to</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preview</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download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 </a:t>
            </a:r>
            <a:r>
              <a:rPr sz="1400" b="1" kern="0" spc="-20" dirty="0">
                <a:solidFill>
                  <a:srgbClr val="C00000"/>
                </a:solidFill>
                <a:latin typeface="Calibri"/>
                <a:ea typeface="ＭＳ Ｐゴシック" pitchFamily="32" charset="-128"/>
                <a:cs typeface="Calibri"/>
              </a:rPr>
              <a:t>Re-</a:t>
            </a:r>
            <a:r>
              <a:rPr sz="1400" b="1" kern="0" dirty="0">
                <a:solidFill>
                  <a:srgbClr val="C00000"/>
                </a:solidFill>
                <a:latin typeface="Calibri"/>
                <a:ea typeface="ＭＳ Ｐゴシック" pitchFamily="32" charset="-128"/>
                <a:cs typeface="Calibri"/>
              </a:rPr>
              <a:t>upload</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suggested</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 formats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with</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naming</a:t>
            </a:r>
            <a:r>
              <a:rPr sz="1400" b="1" kern="0" spc="-4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convention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indicated.</a:t>
            </a:r>
            <a:endParaRPr sz="1400" kern="0">
              <a:solidFill>
                <a:sysClr val="windowText" lastClr="000000"/>
              </a:solidFill>
              <a:latin typeface="Calibri"/>
              <a:ea typeface="ＭＳ Ｐゴシック" pitchFamily="32" charset="-128"/>
              <a:cs typeface="Calibri"/>
            </a:endParaRPr>
          </a:p>
        </p:txBody>
      </p:sp>
      <p:pic>
        <p:nvPicPr>
          <p:cNvPr id="5" name="object 5"/>
          <p:cNvPicPr/>
          <p:nvPr/>
        </p:nvPicPr>
        <p:blipFill>
          <a:blip r:embed="rId3" cstate="print"/>
          <a:stretch>
            <a:fillRect/>
          </a:stretch>
        </p:blipFill>
        <p:spPr>
          <a:xfrm>
            <a:off x="152400" y="5791198"/>
            <a:ext cx="990600" cy="957072"/>
          </a:xfrm>
          <a:prstGeom prst="rect">
            <a:avLst/>
          </a:prstGeom>
        </p:spPr>
      </p:pic>
      <p:grpSp>
        <p:nvGrpSpPr>
          <p:cNvPr id="6" name="object 6"/>
          <p:cNvGrpSpPr/>
          <p:nvPr/>
        </p:nvGrpSpPr>
        <p:grpSpPr>
          <a:xfrm>
            <a:off x="1828801" y="2180845"/>
            <a:ext cx="7248525" cy="1914525"/>
            <a:chOff x="1828800" y="2180844"/>
            <a:chExt cx="7248525" cy="1914525"/>
          </a:xfrm>
        </p:grpSpPr>
        <p:pic>
          <p:nvPicPr>
            <p:cNvPr id="7" name="object 7"/>
            <p:cNvPicPr/>
            <p:nvPr/>
          </p:nvPicPr>
          <p:blipFill>
            <a:blip r:embed="rId4" cstate="print"/>
            <a:stretch>
              <a:fillRect/>
            </a:stretch>
          </p:blipFill>
          <p:spPr>
            <a:xfrm>
              <a:off x="1828800" y="2180844"/>
              <a:ext cx="7248144" cy="1914143"/>
            </a:xfrm>
            <a:prstGeom prst="rect">
              <a:avLst/>
            </a:prstGeom>
          </p:spPr>
        </p:pic>
        <p:sp>
          <p:nvSpPr>
            <p:cNvPr id="8" name="object 8"/>
            <p:cNvSpPr/>
            <p:nvPr/>
          </p:nvSpPr>
          <p:spPr>
            <a:xfrm>
              <a:off x="1924811" y="2833116"/>
              <a:ext cx="7056120" cy="932815"/>
            </a:xfrm>
            <a:custGeom>
              <a:avLst/>
              <a:gdLst/>
              <a:ahLst/>
              <a:cxnLst/>
              <a:rect l="l" t="t" r="r" b="b"/>
              <a:pathLst>
                <a:path w="7056120" h="932814">
                  <a:moveTo>
                    <a:pt x="7056120" y="0"/>
                  </a:moveTo>
                  <a:lnTo>
                    <a:pt x="0" y="0"/>
                  </a:lnTo>
                  <a:lnTo>
                    <a:pt x="0" y="932561"/>
                  </a:lnTo>
                  <a:lnTo>
                    <a:pt x="7056120" y="932561"/>
                  </a:lnTo>
                  <a:lnTo>
                    <a:pt x="7056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9" name="object 9"/>
            <p:cNvSpPr/>
            <p:nvPr/>
          </p:nvSpPr>
          <p:spPr>
            <a:xfrm>
              <a:off x="1924811" y="2833116"/>
              <a:ext cx="7056120" cy="932815"/>
            </a:xfrm>
            <a:custGeom>
              <a:avLst/>
              <a:gdLst/>
              <a:ahLst/>
              <a:cxnLst/>
              <a:rect l="l" t="t" r="r" b="b"/>
              <a:pathLst>
                <a:path w="7056120" h="932814">
                  <a:moveTo>
                    <a:pt x="0" y="932561"/>
                  </a:moveTo>
                  <a:lnTo>
                    <a:pt x="7056120" y="932561"/>
                  </a:lnTo>
                  <a:lnTo>
                    <a:pt x="7056120" y="0"/>
                  </a:lnTo>
                  <a:lnTo>
                    <a:pt x="0" y="0"/>
                  </a:lnTo>
                  <a:lnTo>
                    <a:pt x="0" y="932561"/>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0" name="object 10"/>
          <p:cNvPicPr/>
          <p:nvPr/>
        </p:nvPicPr>
        <p:blipFill>
          <a:blip r:embed="rId5" cstate="print"/>
          <a:stretch>
            <a:fillRect/>
          </a:stretch>
        </p:blipFill>
        <p:spPr>
          <a:xfrm>
            <a:off x="5166398" y="1629337"/>
            <a:ext cx="691828" cy="391185"/>
          </a:xfrm>
          <a:prstGeom prst="rect">
            <a:avLst/>
          </a:prstGeom>
        </p:spPr>
      </p:pic>
      <p:pic>
        <p:nvPicPr>
          <p:cNvPr id="11" name="Picture 10"/>
          <p:cNvPicPr>
            <a:picLocks noChangeAspect="1"/>
          </p:cNvPicPr>
          <p:nvPr/>
        </p:nvPicPr>
        <p:blipFill>
          <a:blip r:embed="rId6"/>
          <a:stretch>
            <a:fillRect/>
          </a:stretch>
        </p:blipFill>
        <p:spPr>
          <a:xfrm>
            <a:off x="7239000" y="2286000"/>
            <a:ext cx="1139543" cy="218060"/>
          </a:xfrm>
          <a:prstGeom prst="rect">
            <a:avLst/>
          </a:prstGeom>
        </p:spPr>
      </p:pic>
      <p:pic>
        <p:nvPicPr>
          <p:cNvPr id="14" name="Picture 13"/>
          <p:cNvPicPr>
            <a:picLocks noChangeAspect="1"/>
          </p:cNvPicPr>
          <p:nvPr/>
        </p:nvPicPr>
        <p:blipFill>
          <a:blip r:embed="rId7"/>
          <a:stretch>
            <a:fillRect/>
          </a:stretch>
        </p:blipFill>
        <p:spPr>
          <a:xfrm>
            <a:off x="4495800" y="2321872"/>
            <a:ext cx="231668" cy="146317"/>
          </a:xfrm>
          <a:prstGeom prst="rect">
            <a:avLst/>
          </a:prstGeom>
        </p:spPr>
      </p:pic>
      <p:pic>
        <p:nvPicPr>
          <p:cNvPr id="15" name="Picture 14"/>
          <p:cNvPicPr>
            <a:picLocks noChangeAspect="1"/>
          </p:cNvPicPr>
          <p:nvPr/>
        </p:nvPicPr>
        <p:blipFill>
          <a:blip r:embed="rId7"/>
          <a:stretch>
            <a:fillRect/>
          </a:stretch>
        </p:blipFill>
        <p:spPr>
          <a:xfrm>
            <a:off x="2286000" y="2321872"/>
            <a:ext cx="304800" cy="192506"/>
          </a:xfrm>
          <a:prstGeom prst="rect">
            <a:avLst/>
          </a:prstGeom>
        </p:spPr>
      </p:pic>
    </p:spTree>
    <p:extLst>
      <p:ext uri="{BB962C8B-B14F-4D97-AF65-F5344CB8AC3E}">
        <p14:creationId xmlns:p14="http://schemas.microsoft.com/office/powerpoint/2010/main" val="1969776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9940"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441705"/>
            <a:ext cx="11506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90018" y="3051175"/>
            <a:ext cx="2853055" cy="659796"/>
          </a:xfrm>
          <a:prstGeom prst="rect">
            <a:avLst/>
          </a:prstGeom>
        </p:spPr>
        <p:txBody>
          <a:bodyPr vert="horz" wrap="square" lIns="0" tIns="13335" rIns="0" bIns="0" rtlCol="0">
            <a:spAutoFit/>
          </a:bodyPr>
          <a:lstStyle/>
          <a:p>
            <a:pPr marL="12701" marR="5080" algn="just" defTabSz="914446">
              <a:spcBef>
                <a:spcPts val="105"/>
              </a:spcBef>
              <a:defRPr/>
            </a:pPr>
            <a:r>
              <a:rPr sz="1400" b="1" kern="0" dirty="0">
                <a:solidFill>
                  <a:srgbClr val="C00000"/>
                </a:solidFill>
                <a:latin typeface="Calibri"/>
                <a:ea typeface="ＭＳ Ｐゴシック" pitchFamily="32" charset="-128"/>
                <a:cs typeface="Calibri"/>
              </a:rPr>
              <a:t>Click</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here</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download</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previewed </a:t>
            </a:r>
            <a:r>
              <a:rPr sz="1400" b="1" kern="0" dirty="0">
                <a:solidFill>
                  <a:srgbClr val="C00000"/>
                </a:solidFill>
                <a:latin typeface="Calibri"/>
                <a:ea typeface="ＭＳ Ｐゴシック" pitchFamily="32" charset="-128"/>
                <a:cs typeface="Calibri"/>
              </a:rPr>
              <a:t>document,</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back</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1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3197351" y="1955292"/>
            <a:ext cx="8668512" cy="2630424"/>
            <a:chOff x="3197351" y="1955292"/>
            <a:chExt cx="8668512" cy="2630424"/>
          </a:xfrm>
        </p:grpSpPr>
        <p:pic>
          <p:nvPicPr>
            <p:cNvPr id="8" name="object 8"/>
            <p:cNvPicPr/>
            <p:nvPr/>
          </p:nvPicPr>
          <p:blipFill>
            <a:blip r:embed="rId5" cstate="print"/>
            <a:stretch>
              <a:fillRect/>
            </a:stretch>
          </p:blipFill>
          <p:spPr>
            <a:xfrm>
              <a:off x="3197351" y="1955292"/>
              <a:ext cx="8668512" cy="2375916"/>
            </a:xfrm>
            <a:prstGeom prst="rect">
              <a:avLst/>
            </a:prstGeom>
          </p:spPr>
        </p:pic>
        <p:pic>
          <p:nvPicPr>
            <p:cNvPr id="9" name="object 9"/>
            <p:cNvPicPr/>
            <p:nvPr/>
          </p:nvPicPr>
          <p:blipFill>
            <a:blip r:embed="rId6" cstate="print"/>
            <a:stretch>
              <a:fillRect/>
            </a:stretch>
          </p:blipFill>
          <p:spPr>
            <a:xfrm>
              <a:off x="3428999" y="1981200"/>
              <a:ext cx="719327" cy="237744"/>
            </a:xfrm>
            <a:prstGeom prst="rect">
              <a:avLst/>
            </a:prstGeom>
          </p:spPr>
        </p:pic>
        <p:sp>
          <p:nvSpPr>
            <p:cNvPr id="10" name="object 10"/>
            <p:cNvSpPr/>
            <p:nvPr/>
          </p:nvSpPr>
          <p:spPr>
            <a:xfrm>
              <a:off x="5931407" y="3191255"/>
              <a:ext cx="4319270" cy="1394461"/>
            </a:xfrm>
            <a:custGeom>
              <a:avLst/>
              <a:gdLst/>
              <a:ahLst/>
              <a:cxnLst/>
              <a:rect l="l" t="t" r="r" b="b"/>
              <a:pathLst>
                <a:path w="4319270" h="1394460">
                  <a:moveTo>
                    <a:pt x="4318762" y="0"/>
                  </a:moveTo>
                  <a:lnTo>
                    <a:pt x="0" y="0"/>
                  </a:lnTo>
                  <a:lnTo>
                    <a:pt x="0" y="1394459"/>
                  </a:lnTo>
                  <a:lnTo>
                    <a:pt x="4318762" y="1394459"/>
                  </a:lnTo>
                  <a:lnTo>
                    <a:pt x="431876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5931407" y="3191256"/>
              <a:ext cx="4319270" cy="1394460"/>
            </a:xfrm>
            <a:custGeom>
              <a:avLst/>
              <a:gdLst/>
              <a:ahLst/>
              <a:cxnLst/>
              <a:rect l="l" t="t" r="r" b="b"/>
              <a:pathLst>
                <a:path w="4319270" h="1394460">
                  <a:moveTo>
                    <a:pt x="0" y="1394459"/>
                  </a:moveTo>
                  <a:lnTo>
                    <a:pt x="4318762" y="1394459"/>
                  </a:lnTo>
                  <a:lnTo>
                    <a:pt x="4318762" y="0"/>
                  </a:lnTo>
                  <a:lnTo>
                    <a:pt x="0" y="0"/>
                  </a:lnTo>
                  <a:lnTo>
                    <a:pt x="0" y="1394459"/>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238875" y="2695956"/>
              <a:ext cx="3011675" cy="541020"/>
            </a:xfrm>
            <a:custGeom>
              <a:avLst/>
              <a:gdLst/>
              <a:ahLst/>
              <a:cxnLst/>
              <a:rect l="l" t="t" r="r" b="b"/>
              <a:pathLst>
                <a:path w="2746375" h="541019">
                  <a:moveTo>
                    <a:pt x="2746121" y="0"/>
                  </a:moveTo>
                  <a:lnTo>
                    <a:pt x="0" y="0"/>
                  </a:lnTo>
                  <a:lnTo>
                    <a:pt x="0" y="541020"/>
                  </a:lnTo>
                  <a:lnTo>
                    <a:pt x="2746121" y="541020"/>
                  </a:lnTo>
                  <a:lnTo>
                    <a:pt x="27461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7239001" y="2695956"/>
              <a:ext cx="3011550" cy="541020"/>
            </a:xfrm>
            <a:custGeom>
              <a:avLst/>
              <a:gdLst/>
              <a:ahLst/>
              <a:cxnLst/>
              <a:rect l="l" t="t" r="r" b="b"/>
              <a:pathLst>
                <a:path w="2746375" h="541019">
                  <a:moveTo>
                    <a:pt x="0" y="541020"/>
                  </a:moveTo>
                  <a:lnTo>
                    <a:pt x="2746121" y="541020"/>
                  </a:lnTo>
                  <a:lnTo>
                    <a:pt x="2746121" y="0"/>
                  </a:lnTo>
                  <a:lnTo>
                    <a:pt x="0" y="0"/>
                  </a:lnTo>
                  <a:lnTo>
                    <a:pt x="0" y="54102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4" name="object 14"/>
          <p:cNvPicPr/>
          <p:nvPr/>
        </p:nvPicPr>
        <p:blipFill>
          <a:blip r:embed="rId7" cstate="print"/>
          <a:stretch>
            <a:fillRect/>
          </a:stretch>
        </p:blipFill>
        <p:spPr>
          <a:xfrm>
            <a:off x="2081783" y="2362200"/>
            <a:ext cx="987552" cy="573024"/>
          </a:xfrm>
          <a:prstGeom prst="rect">
            <a:avLst/>
          </a:prstGeom>
        </p:spPr>
      </p:pic>
    </p:spTree>
    <p:extLst>
      <p:ext uri="{BB962C8B-B14F-4D97-AF65-F5344CB8AC3E}">
        <p14:creationId xmlns:p14="http://schemas.microsoft.com/office/powerpoint/2010/main" val="3451815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496925" y="215069"/>
            <a:ext cx="11509083" cy="382156"/>
          </a:xfrm>
          <a:prstGeom prst="rect">
            <a:avLst/>
          </a:prstGeom>
        </p:spPr>
        <p:txBody>
          <a:bodyPr vert="horz" wrap="square" lIns="0" tIns="12700" rIns="0" bIns="0" rtlCol="0" anchor="ctr">
            <a:spAutoFit/>
          </a:bodyPr>
          <a:lstStyle/>
          <a:p>
            <a:pPr marL="12701">
              <a:spcBef>
                <a:spcPts val="100"/>
              </a:spcBef>
            </a:pPr>
            <a:r>
              <a:rPr lang="en-US" sz="2400" dirty="0"/>
              <a:t>Completing</a:t>
            </a:r>
            <a:r>
              <a:rPr lang="en-US" sz="2400" spc="-50" dirty="0"/>
              <a:t> </a:t>
            </a:r>
            <a:r>
              <a:rPr lang="en-US" sz="2400" dirty="0"/>
              <a:t>the</a:t>
            </a:r>
            <a:r>
              <a:rPr lang="en-US" sz="2400" spc="-75" dirty="0"/>
              <a:t> </a:t>
            </a:r>
            <a:r>
              <a:rPr lang="en-US" sz="2400" b="1" dirty="0">
                <a:latin typeface="Perpetua"/>
                <a:cs typeface="Perpetua"/>
              </a:rPr>
              <a:t>2024 COC BUILDS LOCAL </a:t>
            </a:r>
            <a:r>
              <a:rPr lang="en-US" sz="2400" b="1" dirty="0" smtClean="0">
                <a:latin typeface="Perpetua"/>
                <a:cs typeface="Perpetua"/>
              </a:rPr>
              <a:t>PROJECTS </a:t>
            </a:r>
            <a:r>
              <a:rPr lang="en-US" sz="2400" b="1" dirty="0">
                <a:latin typeface="Perpetua"/>
                <a:cs typeface="Perpetua"/>
              </a:rPr>
              <a:t>NOFO</a:t>
            </a:r>
            <a:endParaRPr sz="2400" dirty="0"/>
          </a:p>
        </p:txBody>
      </p:sp>
      <p:sp>
        <p:nvSpPr>
          <p:cNvPr id="4" name="object 4"/>
          <p:cNvSpPr txBox="1"/>
          <p:nvPr/>
        </p:nvSpPr>
        <p:spPr>
          <a:xfrm>
            <a:off x="496926" y="813054"/>
            <a:ext cx="2101215" cy="1937069"/>
          </a:xfrm>
          <a:prstGeom prst="rect">
            <a:avLst/>
          </a:prstGeom>
        </p:spPr>
        <p:txBody>
          <a:bodyPr vert="horz" wrap="square" lIns="0" tIns="13335" rIns="0" bIns="0" rtlCol="0">
            <a:spAutoFit/>
          </a:bodyPr>
          <a:lstStyle/>
          <a:p>
            <a:pPr marL="12701" marR="146693" defTabSz="914446">
              <a:spcBef>
                <a:spcPts val="105"/>
              </a:spcBef>
              <a:defRPr/>
            </a:pP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bottom</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you</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checkbox </a:t>
            </a:r>
            <a:r>
              <a:rPr sz="1400" b="1" kern="0" dirty="0">
                <a:solidFill>
                  <a:srgbClr val="C00000"/>
                </a:solidFill>
                <a:latin typeface="Calibri"/>
                <a:ea typeface="ＭＳ Ｐゴシック" pitchFamily="32" charset="-128"/>
                <a:cs typeface="Calibri"/>
              </a:rPr>
              <a:t>and</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accompanying</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text </a:t>
            </a:r>
            <a:r>
              <a:rPr sz="1400" b="1" kern="0" dirty="0">
                <a:solidFill>
                  <a:srgbClr val="C00000"/>
                </a:solidFill>
                <a:latin typeface="Calibri"/>
                <a:ea typeface="ＭＳ Ｐゴシック" pitchFamily="32" charset="-128"/>
                <a:cs typeface="Calibri"/>
              </a:rPr>
              <a:t>“Mark</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Completed.”</a:t>
            </a:r>
            <a:endParaRPr sz="1400" kern="0">
              <a:solidFill>
                <a:sysClr val="windowText" lastClr="000000"/>
              </a:solidFill>
              <a:latin typeface="Calibri"/>
              <a:ea typeface="ＭＳ Ｐゴシック" pitchFamily="32" charset="-128"/>
              <a:cs typeface="Calibri"/>
            </a:endParaRPr>
          </a:p>
          <a:p>
            <a:pPr defTabSz="914446">
              <a:spcBef>
                <a:spcPts val="30"/>
              </a:spcBef>
              <a:defRPr/>
            </a:pPr>
            <a:endParaRPr sz="1300" kern="0">
              <a:solidFill>
                <a:sysClr val="windowText" lastClr="000000"/>
              </a:solidFill>
              <a:latin typeface="Calibri"/>
              <a:ea typeface="ＭＳ Ｐゴシック" pitchFamily="32" charset="-128"/>
              <a:cs typeface="Calibri"/>
            </a:endParaRPr>
          </a:p>
          <a:p>
            <a:pPr marL="12701" marR="5080" defTabSz="914446">
              <a:spcBef>
                <a:spcPts val="5"/>
              </a:spcBef>
              <a:defRPr/>
            </a:pPr>
            <a:r>
              <a:rPr sz="1400" b="1" kern="0" dirty="0">
                <a:solidFill>
                  <a:srgbClr val="C00000"/>
                </a:solidFill>
                <a:latin typeface="Calibri"/>
                <a:ea typeface="ＭＳ Ｐゴシック" pitchFamily="32" charset="-128"/>
                <a:cs typeface="Calibri"/>
              </a:rPr>
              <a:t>Check</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box</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only</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after</a:t>
            </a:r>
            <a:r>
              <a:rPr sz="1400" b="1" kern="0" spc="-6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 </a:t>
            </a:r>
            <a:r>
              <a:rPr sz="1400" b="1" kern="0" dirty="0">
                <a:solidFill>
                  <a:srgbClr val="C00000"/>
                </a:solidFill>
                <a:latin typeface="Calibri"/>
                <a:ea typeface="ＭＳ Ｐゴシック" pitchFamily="32" charset="-128"/>
                <a:cs typeface="Calibri"/>
              </a:rPr>
              <a:t>have</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completed</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a:t>
            </a:r>
            <a:endParaRPr sz="1400" kern="0">
              <a:solidFill>
                <a:sysClr val="windowText" lastClr="000000"/>
              </a:solidFill>
              <a:latin typeface="Calibri"/>
              <a:ea typeface="ＭＳ Ｐゴシック" pitchFamily="32" charset="-128"/>
              <a:cs typeface="Calibri"/>
            </a:endParaRPr>
          </a:p>
        </p:txBody>
      </p:sp>
      <p:sp>
        <p:nvSpPr>
          <p:cNvPr id="5" name="object 5"/>
          <p:cNvSpPr txBox="1"/>
          <p:nvPr/>
        </p:nvSpPr>
        <p:spPr>
          <a:xfrm>
            <a:off x="496926" y="2947544"/>
            <a:ext cx="1863089" cy="1090683"/>
          </a:xfrm>
          <a:prstGeom prst="rect">
            <a:avLst/>
          </a:prstGeom>
        </p:spPr>
        <p:txBody>
          <a:bodyPr vert="horz" wrap="square" lIns="0" tIns="13335" rIns="0" bIns="0" rtlCol="0">
            <a:spAutoFit/>
          </a:bodyPr>
          <a:lstStyle/>
          <a:p>
            <a:pPr marL="12701" marR="5080" defTabSz="914446">
              <a:spcBef>
                <a:spcPts val="105"/>
              </a:spcBef>
              <a:defRPr/>
            </a:pPr>
            <a:r>
              <a:rPr sz="1400" b="1" kern="0" spc="-30" dirty="0">
                <a:solidFill>
                  <a:srgbClr val="C00000"/>
                </a:solidFill>
                <a:latin typeface="Calibri"/>
                <a:ea typeface="ＭＳ Ｐゴシック" pitchFamily="32" charset="-128"/>
                <a:cs typeface="Calibri"/>
              </a:rPr>
              <a:t>You</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can</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move</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between </a:t>
            </a:r>
            <a:r>
              <a:rPr sz="1400" b="1" kern="0" dirty="0">
                <a:solidFill>
                  <a:srgbClr val="C00000"/>
                </a:solidFill>
                <a:latin typeface="Calibri"/>
                <a:ea typeface="ＭＳ Ｐゴシック" pitchFamily="32" charset="-128"/>
                <a:cs typeface="Calibri"/>
              </a:rPr>
              <a:t>sections</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box</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is</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un- </a:t>
            </a:r>
            <a:r>
              <a:rPr sz="1400" b="1" kern="0" dirty="0">
                <a:solidFill>
                  <a:srgbClr val="C00000"/>
                </a:solidFill>
                <a:latin typeface="Calibri"/>
                <a:ea typeface="ＭＳ Ｐゴシック" pitchFamily="32" charset="-128"/>
                <a:cs typeface="Calibri"/>
              </a:rPr>
              <a:t>checked.</a:t>
            </a:r>
            <a:r>
              <a:rPr sz="1400" b="1" kern="0" spc="1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The</a:t>
            </a:r>
            <a:r>
              <a:rPr sz="1400" b="1" kern="0" spc="-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will</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default</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checked </a:t>
            </a:r>
            <a:r>
              <a:rPr sz="1400" b="1" kern="0" spc="-20" dirty="0">
                <a:solidFill>
                  <a:srgbClr val="C00000"/>
                </a:solidFill>
                <a:latin typeface="Calibri"/>
                <a:ea typeface="ＭＳ Ｐゴシック" pitchFamily="32" charset="-128"/>
                <a:cs typeface="Calibri"/>
              </a:rPr>
              <a:t>box.</a:t>
            </a:r>
            <a:endParaRPr sz="1400" kern="0">
              <a:solidFill>
                <a:sysClr val="windowText" lastClr="000000"/>
              </a:solidFill>
              <a:latin typeface="Calibri"/>
              <a:ea typeface="ＭＳ Ｐゴシック" pitchFamily="32" charset="-128"/>
              <a:cs typeface="Calibri"/>
            </a:endParaRPr>
          </a:p>
        </p:txBody>
      </p:sp>
      <p:sp>
        <p:nvSpPr>
          <p:cNvPr id="6" name="object 6"/>
          <p:cNvSpPr txBox="1"/>
          <p:nvPr/>
        </p:nvSpPr>
        <p:spPr>
          <a:xfrm>
            <a:off x="496925" y="4227703"/>
            <a:ext cx="2029460" cy="874598"/>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All</a:t>
            </a:r>
            <a:r>
              <a:rPr sz="1400" b="1" kern="0" spc="-10" dirty="0">
                <a:solidFill>
                  <a:srgbClr val="C00000"/>
                </a:solidFill>
                <a:latin typeface="Calibri"/>
                <a:ea typeface="ＭＳ Ｐゴシック" pitchFamily="32" charset="-128"/>
                <a:cs typeface="Calibri"/>
              </a:rPr>
              <a:t> boxes</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need</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be </a:t>
            </a:r>
            <a:r>
              <a:rPr sz="1400" b="1" kern="0" spc="-20" dirty="0">
                <a:solidFill>
                  <a:srgbClr val="C00000"/>
                </a:solidFill>
                <a:latin typeface="Calibri"/>
                <a:ea typeface="ＭＳ Ｐゴシック" pitchFamily="32" charset="-128"/>
                <a:cs typeface="Calibri"/>
              </a:rPr>
              <a:t>checked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order</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submit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7" name="object 7"/>
          <p:cNvSpPr txBox="1"/>
          <p:nvPr/>
        </p:nvSpPr>
        <p:spPr>
          <a:xfrm>
            <a:off x="3821938" y="5463033"/>
            <a:ext cx="4006850"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each</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 </a:t>
            </a:r>
            <a:r>
              <a:rPr sz="1400" b="1" kern="0" spc="-20" dirty="0">
                <a:solidFill>
                  <a:srgbClr val="C00000"/>
                </a:solidFill>
                <a:latin typeface="Calibri"/>
                <a:ea typeface="ＭＳ Ｐゴシック" pitchFamily="32" charset="-128"/>
                <a:cs typeface="Calibri"/>
              </a:rPr>
              <a:t>take </a:t>
            </a:r>
            <a:r>
              <a:rPr sz="1400" b="1" kern="0" dirty="0">
                <a:solidFill>
                  <a:srgbClr val="C00000"/>
                </a:solidFill>
                <a:latin typeface="Calibri"/>
                <a:ea typeface="ＭＳ Ｐゴシック" pitchFamily="32" charset="-128"/>
                <a:cs typeface="Calibri"/>
              </a:rPr>
              <a:t>you</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1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“Back” </a:t>
            </a:r>
            <a:r>
              <a:rPr sz="1400" b="1" kern="0" dirty="0">
                <a:solidFill>
                  <a:srgbClr val="C00000"/>
                </a:solidFill>
                <a:latin typeface="Calibri"/>
                <a:ea typeface="ＭＳ Ｐゴシック" pitchFamily="32" charset="-128"/>
                <a:cs typeface="Calibri"/>
              </a:rPr>
              <a:t>button</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 take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previous</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a:t>
            </a:r>
            <a:endParaRPr sz="1400" kern="0">
              <a:solidFill>
                <a:sysClr val="windowText" lastClr="000000"/>
              </a:solidFill>
              <a:latin typeface="Calibri"/>
              <a:ea typeface="ＭＳ Ｐゴシック" pitchFamily="32" charset="-128"/>
              <a:cs typeface="Calibri"/>
            </a:endParaRPr>
          </a:p>
        </p:txBody>
      </p:sp>
      <p:sp>
        <p:nvSpPr>
          <p:cNvPr id="8" name="object 8"/>
          <p:cNvSpPr txBox="1"/>
          <p:nvPr/>
        </p:nvSpPr>
        <p:spPr>
          <a:xfrm>
            <a:off x="9529318" y="2684527"/>
            <a:ext cx="2236470" cy="1737014"/>
          </a:xfrm>
          <a:prstGeom prst="rect">
            <a:avLst/>
          </a:prstGeom>
        </p:spPr>
        <p:txBody>
          <a:bodyPr vert="horz" wrap="square" lIns="0" tIns="13335" rIns="0" bIns="0" rtlCol="0">
            <a:spAutoFit/>
          </a:bodyPr>
          <a:lstStyle/>
          <a:p>
            <a:pPr marL="12701" marR="5080" defTabSz="914446">
              <a:spcBef>
                <a:spcPts val="105"/>
              </a:spcBef>
              <a:defRPr/>
            </a:pPr>
            <a:r>
              <a:rPr sz="1400" b="1" kern="0" spc="-1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“Save</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&amp;</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Continue</a:t>
            </a:r>
            <a:r>
              <a:rPr sz="1400" b="1" kern="0" spc="-9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Later” </a:t>
            </a:r>
            <a:r>
              <a:rPr sz="1400" b="1" kern="0" dirty="0">
                <a:solidFill>
                  <a:srgbClr val="C00000"/>
                </a:solidFill>
                <a:latin typeface="Calibri"/>
                <a:ea typeface="ＭＳ Ｐゴシック" pitchFamily="32" charset="-128"/>
                <a:cs typeface="Calibri"/>
              </a:rPr>
              <a:t>button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take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9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preview/ summary</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page.</a:t>
            </a:r>
            <a:r>
              <a:rPr sz="1400" b="1" kern="0" spc="245" dirty="0">
                <a:solidFill>
                  <a:srgbClr val="C00000"/>
                </a:solidFill>
                <a:latin typeface="Calibri"/>
                <a:ea typeface="ＭＳ Ｐゴシック" pitchFamily="32" charset="-128"/>
                <a:cs typeface="Calibri"/>
              </a:rPr>
              <a:t> </a:t>
            </a:r>
            <a:r>
              <a:rPr sz="1400" b="1" kern="0" spc="-30" dirty="0">
                <a:solidFill>
                  <a:srgbClr val="C00000"/>
                </a:solidFill>
                <a:latin typeface="Calibri"/>
                <a:ea typeface="ＭＳ Ｐゴシック" pitchFamily="32" charset="-128"/>
                <a:cs typeface="Calibri"/>
              </a:rPr>
              <a:t>You</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be </a:t>
            </a:r>
            <a:r>
              <a:rPr sz="1400" b="1" kern="0" dirty="0">
                <a:solidFill>
                  <a:srgbClr val="C00000"/>
                </a:solidFill>
                <a:latin typeface="Calibri"/>
                <a:ea typeface="ＭＳ Ｐゴシック" pitchFamily="32" charset="-128"/>
                <a:cs typeface="Calibri"/>
              </a:rPr>
              <a:t>able</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save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there</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 </a:t>
            </a:r>
            <a:r>
              <a:rPr sz="1400" b="1" kern="0" dirty="0">
                <a:solidFill>
                  <a:srgbClr val="C00000"/>
                </a:solidFill>
                <a:latin typeface="Calibri"/>
                <a:ea typeface="ＭＳ Ｐゴシック" pitchFamily="32" charset="-128"/>
                <a:cs typeface="Calibri"/>
              </a:rPr>
              <a:t>the</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later</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time.</a:t>
            </a:r>
            <a:endParaRPr sz="1400" kern="0">
              <a:solidFill>
                <a:sysClr val="windowText" lastClr="000000"/>
              </a:solidFill>
              <a:latin typeface="Calibri"/>
              <a:ea typeface="ＭＳ Ｐゴシック" pitchFamily="32" charset="-128"/>
              <a:cs typeface="Calibri"/>
            </a:endParaRPr>
          </a:p>
        </p:txBody>
      </p:sp>
      <p:grpSp>
        <p:nvGrpSpPr>
          <p:cNvPr id="9" name="object 9"/>
          <p:cNvGrpSpPr/>
          <p:nvPr/>
        </p:nvGrpSpPr>
        <p:grpSpPr>
          <a:xfrm>
            <a:off x="2612136" y="4654296"/>
            <a:ext cx="648970" cy="563880"/>
            <a:chOff x="2612135" y="4654296"/>
            <a:chExt cx="648970" cy="563880"/>
          </a:xfrm>
        </p:grpSpPr>
        <p:sp>
          <p:nvSpPr>
            <p:cNvPr id="10" name="object 10"/>
            <p:cNvSpPr/>
            <p:nvPr/>
          </p:nvSpPr>
          <p:spPr>
            <a:xfrm>
              <a:off x="2618231" y="4660392"/>
              <a:ext cx="636905" cy="551815"/>
            </a:xfrm>
            <a:custGeom>
              <a:avLst/>
              <a:gdLst/>
              <a:ahLst/>
              <a:cxnLst/>
              <a:rect l="l" t="t" r="r" b="b"/>
              <a:pathLst>
                <a:path w="636904" h="551814">
                  <a:moveTo>
                    <a:pt x="515112" y="0"/>
                  </a:moveTo>
                  <a:lnTo>
                    <a:pt x="542670" y="33019"/>
                  </a:lnTo>
                  <a:lnTo>
                    <a:pt x="0" y="485647"/>
                  </a:lnTo>
                  <a:lnTo>
                    <a:pt x="55244" y="551687"/>
                  </a:lnTo>
                  <a:lnTo>
                    <a:pt x="598043" y="99059"/>
                  </a:lnTo>
                  <a:lnTo>
                    <a:pt x="625856" y="132079"/>
                  </a:lnTo>
                  <a:lnTo>
                    <a:pt x="636651" y="10794"/>
                  </a:lnTo>
                  <a:lnTo>
                    <a:pt x="51511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2618231" y="4660392"/>
              <a:ext cx="636905" cy="551815"/>
            </a:xfrm>
            <a:custGeom>
              <a:avLst/>
              <a:gdLst/>
              <a:ahLst/>
              <a:cxnLst/>
              <a:rect l="l" t="t" r="r" b="b"/>
              <a:pathLst>
                <a:path w="636904" h="551814">
                  <a:moveTo>
                    <a:pt x="55244" y="551687"/>
                  </a:moveTo>
                  <a:lnTo>
                    <a:pt x="598043" y="99059"/>
                  </a:lnTo>
                  <a:lnTo>
                    <a:pt x="625856" y="132079"/>
                  </a:lnTo>
                  <a:lnTo>
                    <a:pt x="636651" y="10794"/>
                  </a:lnTo>
                  <a:lnTo>
                    <a:pt x="515112" y="0"/>
                  </a:lnTo>
                  <a:lnTo>
                    <a:pt x="542670" y="33019"/>
                  </a:lnTo>
                  <a:lnTo>
                    <a:pt x="0" y="485647"/>
                  </a:lnTo>
                  <a:lnTo>
                    <a:pt x="55244" y="551687"/>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grpSp>
        <p:nvGrpSpPr>
          <p:cNvPr id="12" name="object 12"/>
          <p:cNvGrpSpPr/>
          <p:nvPr/>
        </p:nvGrpSpPr>
        <p:grpSpPr>
          <a:xfrm>
            <a:off x="3364992" y="826008"/>
            <a:ext cx="7096125" cy="4616450"/>
            <a:chOff x="3364991" y="826008"/>
            <a:chExt cx="7096125" cy="4616450"/>
          </a:xfrm>
        </p:grpSpPr>
        <p:sp>
          <p:nvSpPr>
            <p:cNvPr id="13" name="object 13"/>
            <p:cNvSpPr/>
            <p:nvPr/>
          </p:nvSpPr>
          <p:spPr>
            <a:xfrm>
              <a:off x="5033771" y="5052060"/>
              <a:ext cx="45720" cy="384175"/>
            </a:xfrm>
            <a:custGeom>
              <a:avLst/>
              <a:gdLst/>
              <a:ahLst/>
              <a:cxnLst/>
              <a:rect l="l" t="t" r="r" b="b"/>
              <a:pathLst>
                <a:path w="45720" h="384175">
                  <a:moveTo>
                    <a:pt x="22860" y="0"/>
                  </a:moveTo>
                  <a:lnTo>
                    <a:pt x="0" y="22859"/>
                  </a:lnTo>
                  <a:lnTo>
                    <a:pt x="11429" y="22859"/>
                  </a:lnTo>
                  <a:lnTo>
                    <a:pt x="11429" y="383920"/>
                  </a:lnTo>
                  <a:lnTo>
                    <a:pt x="34289" y="383920"/>
                  </a:lnTo>
                  <a:lnTo>
                    <a:pt x="34289" y="22859"/>
                  </a:lnTo>
                  <a:lnTo>
                    <a:pt x="45719" y="22859"/>
                  </a:lnTo>
                  <a:lnTo>
                    <a:pt x="22860"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5033771" y="5052060"/>
              <a:ext cx="45720" cy="384175"/>
            </a:xfrm>
            <a:custGeom>
              <a:avLst/>
              <a:gdLst/>
              <a:ahLst/>
              <a:cxnLst/>
              <a:rect l="l" t="t" r="r" b="b"/>
              <a:pathLst>
                <a:path w="45720" h="384175">
                  <a:moveTo>
                    <a:pt x="11429" y="383920"/>
                  </a:moveTo>
                  <a:lnTo>
                    <a:pt x="11429" y="22859"/>
                  </a:lnTo>
                  <a:lnTo>
                    <a:pt x="0" y="22859"/>
                  </a:lnTo>
                  <a:lnTo>
                    <a:pt x="22860" y="0"/>
                  </a:lnTo>
                  <a:lnTo>
                    <a:pt x="45719" y="22859"/>
                  </a:lnTo>
                  <a:lnTo>
                    <a:pt x="34289" y="22859"/>
                  </a:lnTo>
                  <a:lnTo>
                    <a:pt x="34289" y="383920"/>
                  </a:lnTo>
                  <a:lnTo>
                    <a:pt x="11429" y="383920"/>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15" name="object 15"/>
            <p:cNvPicPr/>
            <p:nvPr/>
          </p:nvPicPr>
          <p:blipFill>
            <a:blip r:embed="rId3" cstate="print"/>
            <a:stretch>
              <a:fillRect/>
            </a:stretch>
          </p:blipFill>
          <p:spPr>
            <a:xfrm>
              <a:off x="3372611" y="838200"/>
              <a:ext cx="5544312" cy="4180331"/>
            </a:xfrm>
            <a:prstGeom prst="rect">
              <a:avLst/>
            </a:prstGeom>
          </p:spPr>
        </p:pic>
        <p:pic>
          <p:nvPicPr>
            <p:cNvPr id="16" name="object 16"/>
            <p:cNvPicPr/>
            <p:nvPr/>
          </p:nvPicPr>
          <p:blipFill>
            <a:blip r:embed="rId4" cstate="print"/>
            <a:stretch>
              <a:fillRect/>
            </a:stretch>
          </p:blipFill>
          <p:spPr>
            <a:xfrm>
              <a:off x="3462527" y="4143755"/>
              <a:ext cx="1621536" cy="292607"/>
            </a:xfrm>
            <a:prstGeom prst="rect">
              <a:avLst/>
            </a:prstGeom>
          </p:spPr>
        </p:pic>
        <p:pic>
          <p:nvPicPr>
            <p:cNvPr id="17" name="object 17"/>
            <p:cNvPicPr/>
            <p:nvPr/>
          </p:nvPicPr>
          <p:blipFill>
            <a:blip r:embed="rId5" cstate="print"/>
            <a:stretch>
              <a:fillRect/>
            </a:stretch>
          </p:blipFill>
          <p:spPr>
            <a:xfrm>
              <a:off x="4783835" y="4620767"/>
              <a:ext cx="2115312" cy="402336"/>
            </a:xfrm>
            <a:prstGeom prst="rect">
              <a:avLst/>
            </a:prstGeom>
          </p:spPr>
        </p:pic>
        <p:pic>
          <p:nvPicPr>
            <p:cNvPr id="18" name="object 18"/>
            <p:cNvPicPr/>
            <p:nvPr/>
          </p:nvPicPr>
          <p:blipFill>
            <a:blip r:embed="rId6" cstate="print"/>
            <a:stretch>
              <a:fillRect/>
            </a:stretch>
          </p:blipFill>
          <p:spPr>
            <a:xfrm>
              <a:off x="7752588" y="4792979"/>
              <a:ext cx="2708148" cy="170687"/>
            </a:xfrm>
            <a:prstGeom prst="rect">
              <a:avLst/>
            </a:prstGeom>
          </p:spPr>
        </p:pic>
        <p:sp>
          <p:nvSpPr>
            <p:cNvPr id="19" name="object 19"/>
            <p:cNvSpPr/>
            <p:nvPr/>
          </p:nvSpPr>
          <p:spPr>
            <a:xfrm>
              <a:off x="3371087" y="1882140"/>
              <a:ext cx="5460365" cy="2206625"/>
            </a:xfrm>
            <a:custGeom>
              <a:avLst/>
              <a:gdLst/>
              <a:ahLst/>
              <a:cxnLst/>
              <a:rect l="l" t="t" r="r" b="b"/>
              <a:pathLst>
                <a:path w="5460365" h="2206625">
                  <a:moveTo>
                    <a:pt x="5459984" y="0"/>
                  </a:moveTo>
                  <a:lnTo>
                    <a:pt x="0" y="0"/>
                  </a:lnTo>
                  <a:lnTo>
                    <a:pt x="0" y="2206244"/>
                  </a:lnTo>
                  <a:lnTo>
                    <a:pt x="5459984" y="2206244"/>
                  </a:lnTo>
                  <a:lnTo>
                    <a:pt x="545998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371087" y="1882140"/>
              <a:ext cx="5460365" cy="2206625"/>
            </a:xfrm>
            <a:custGeom>
              <a:avLst/>
              <a:gdLst/>
              <a:ahLst/>
              <a:cxnLst/>
              <a:rect l="l" t="t" r="r" b="b"/>
              <a:pathLst>
                <a:path w="5460365" h="2206625">
                  <a:moveTo>
                    <a:pt x="0" y="2206244"/>
                  </a:moveTo>
                  <a:lnTo>
                    <a:pt x="5459984" y="2206244"/>
                  </a:lnTo>
                  <a:lnTo>
                    <a:pt x="5459984" y="0"/>
                  </a:lnTo>
                  <a:lnTo>
                    <a:pt x="0" y="0"/>
                  </a:lnTo>
                  <a:lnTo>
                    <a:pt x="0" y="2206244"/>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1" name="object 21"/>
            <p:cNvSpPr/>
            <p:nvPr/>
          </p:nvSpPr>
          <p:spPr>
            <a:xfrm>
              <a:off x="3371087" y="832104"/>
              <a:ext cx="1412875" cy="198120"/>
            </a:xfrm>
            <a:custGeom>
              <a:avLst/>
              <a:gdLst/>
              <a:ahLst/>
              <a:cxnLst/>
              <a:rect l="l" t="t" r="r" b="b"/>
              <a:pathLst>
                <a:path w="1412875" h="198119">
                  <a:moveTo>
                    <a:pt x="1412621" y="0"/>
                  </a:moveTo>
                  <a:lnTo>
                    <a:pt x="0" y="0"/>
                  </a:lnTo>
                  <a:lnTo>
                    <a:pt x="0" y="198120"/>
                  </a:lnTo>
                  <a:lnTo>
                    <a:pt x="1412621" y="198120"/>
                  </a:lnTo>
                  <a:lnTo>
                    <a:pt x="14126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2" name="object 22"/>
            <p:cNvSpPr/>
            <p:nvPr/>
          </p:nvSpPr>
          <p:spPr>
            <a:xfrm>
              <a:off x="3371087" y="832104"/>
              <a:ext cx="1412875" cy="198120"/>
            </a:xfrm>
            <a:custGeom>
              <a:avLst/>
              <a:gdLst/>
              <a:ahLst/>
              <a:cxnLst/>
              <a:rect l="l" t="t" r="r" b="b"/>
              <a:pathLst>
                <a:path w="1412875" h="198119">
                  <a:moveTo>
                    <a:pt x="0" y="198120"/>
                  </a:moveTo>
                  <a:lnTo>
                    <a:pt x="1412621" y="198120"/>
                  </a:lnTo>
                  <a:lnTo>
                    <a:pt x="1412621" y="0"/>
                  </a:lnTo>
                  <a:lnTo>
                    <a:pt x="0" y="0"/>
                  </a:lnTo>
                  <a:lnTo>
                    <a:pt x="0" y="19812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3" name="object 23"/>
            <p:cNvSpPr/>
            <p:nvPr/>
          </p:nvSpPr>
          <p:spPr>
            <a:xfrm>
              <a:off x="6376415" y="909828"/>
              <a:ext cx="765175" cy="191770"/>
            </a:xfrm>
            <a:custGeom>
              <a:avLst/>
              <a:gdLst/>
              <a:ahLst/>
              <a:cxnLst/>
              <a:rect l="l" t="t" r="r" b="b"/>
              <a:pathLst>
                <a:path w="765175" h="191769">
                  <a:moveTo>
                    <a:pt x="764920" y="0"/>
                  </a:moveTo>
                  <a:lnTo>
                    <a:pt x="0" y="0"/>
                  </a:lnTo>
                  <a:lnTo>
                    <a:pt x="0" y="191642"/>
                  </a:lnTo>
                  <a:lnTo>
                    <a:pt x="764920" y="191642"/>
                  </a:lnTo>
                  <a:lnTo>
                    <a:pt x="7649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4" name="object 24"/>
            <p:cNvSpPr/>
            <p:nvPr/>
          </p:nvSpPr>
          <p:spPr>
            <a:xfrm>
              <a:off x="6376415" y="909828"/>
              <a:ext cx="765175" cy="191770"/>
            </a:xfrm>
            <a:custGeom>
              <a:avLst/>
              <a:gdLst/>
              <a:ahLst/>
              <a:cxnLst/>
              <a:rect l="l" t="t" r="r" b="b"/>
              <a:pathLst>
                <a:path w="765175" h="191769">
                  <a:moveTo>
                    <a:pt x="0" y="191642"/>
                  </a:moveTo>
                  <a:lnTo>
                    <a:pt x="764920" y="191642"/>
                  </a:lnTo>
                  <a:lnTo>
                    <a:pt x="764920" y="0"/>
                  </a:lnTo>
                  <a:lnTo>
                    <a:pt x="0" y="0"/>
                  </a:lnTo>
                  <a:lnTo>
                    <a:pt x="0" y="19164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5" name="object 25"/>
            <p:cNvSpPr/>
            <p:nvPr/>
          </p:nvSpPr>
          <p:spPr>
            <a:xfrm>
              <a:off x="7490459" y="1325878"/>
              <a:ext cx="929640" cy="123189"/>
            </a:xfrm>
            <a:custGeom>
              <a:avLst/>
              <a:gdLst/>
              <a:ahLst/>
              <a:cxnLst/>
              <a:rect l="l" t="t" r="r" b="b"/>
              <a:pathLst>
                <a:path w="929640" h="123190">
                  <a:moveTo>
                    <a:pt x="929640" y="0"/>
                  </a:moveTo>
                  <a:lnTo>
                    <a:pt x="0" y="0"/>
                  </a:lnTo>
                  <a:lnTo>
                    <a:pt x="0" y="123064"/>
                  </a:lnTo>
                  <a:lnTo>
                    <a:pt x="929640" y="123064"/>
                  </a:lnTo>
                  <a:lnTo>
                    <a:pt x="92964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6" name="object 26"/>
            <p:cNvSpPr/>
            <p:nvPr/>
          </p:nvSpPr>
          <p:spPr>
            <a:xfrm>
              <a:off x="7490459" y="1325878"/>
              <a:ext cx="929640" cy="123189"/>
            </a:xfrm>
            <a:custGeom>
              <a:avLst/>
              <a:gdLst/>
              <a:ahLst/>
              <a:cxnLst/>
              <a:rect l="l" t="t" r="r" b="b"/>
              <a:pathLst>
                <a:path w="929640" h="123190">
                  <a:moveTo>
                    <a:pt x="0" y="123064"/>
                  </a:moveTo>
                  <a:lnTo>
                    <a:pt x="929640" y="123064"/>
                  </a:lnTo>
                  <a:lnTo>
                    <a:pt x="929640" y="0"/>
                  </a:lnTo>
                  <a:lnTo>
                    <a:pt x="0" y="0"/>
                  </a:lnTo>
                  <a:lnTo>
                    <a:pt x="0" y="123064"/>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27" name="object 27"/>
          <p:cNvPicPr/>
          <p:nvPr/>
        </p:nvPicPr>
        <p:blipFill>
          <a:blip r:embed="rId7"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3354415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98707"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581659"/>
            <a:ext cx="11735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NEW PROJECTS NOFO</a:t>
            </a:r>
            <a:endParaRPr sz="2800" spc="-20" dirty="0"/>
          </a:p>
        </p:txBody>
      </p:sp>
      <p:sp>
        <p:nvSpPr>
          <p:cNvPr id="5" name="object 5"/>
          <p:cNvSpPr txBox="1"/>
          <p:nvPr/>
        </p:nvSpPr>
        <p:spPr>
          <a:xfrm>
            <a:off x="2156205" y="3705859"/>
            <a:ext cx="3093720" cy="1305486"/>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After</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6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completed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a:t>
            </a:r>
            <a:r>
              <a:rPr sz="1400" b="1" kern="0" dirty="0">
                <a:solidFill>
                  <a:srgbClr val="C00000"/>
                </a:solidFill>
                <a:latin typeface="Calibri"/>
                <a:ea typeface="ＭＳ Ｐゴシック" pitchFamily="32" charset="-128"/>
                <a:cs typeface="Calibri"/>
              </a:rPr>
              <a:t>of</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status </a:t>
            </a:r>
            <a:r>
              <a:rPr sz="1400" b="1" kern="0" dirty="0">
                <a:solidFill>
                  <a:srgbClr val="C00000"/>
                </a:solidFill>
                <a:latin typeface="Calibri"/>
                <a:ea typeface="ＭＳ Ｐゴシック" pitchFamily="32" charset="-128"/>
                <a:cs typeface="Calibri"/>
              </a:rPr>
              <a:t>bar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top</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each</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a:t>
            </a:r>
            <a:r>
              <a:rPr sz="1400" b="1" kern="0" dirty="0">
                <a:solidFill>
                  <a:srgbClr val="C00000"/>
                </a:solidFill>
                <a:latin typeface="Calibri"/>
                <a:ea typeface="ＭＳ Ｐゴシック" pitchFamily="32" charset="-128"/>
                <a:cs typeface="Calibri"/>
              </a:rPr>
              <a:t>which</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include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agency</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name,</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name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proposal</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countdown</a:t>
            </a:r>
            <a:r>
              <a:rPr sz="1400" b="1" kern="0" spc="-5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deadline</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date.</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313943" y="2209801"/>
            <a:ext cx="10024872" cy="2055875"/>
            <a:chOff x="335279" y="2209800"/>
            <a:chExt cx="10024872" cy="2055875"/>
          </a:xfrm>
        </p:grpSpPr>
        <p:pic>
          <p:nvPicPr>
            <p:cNvPr id="8" name="object 8"/>
            <p:cNvPicPr/>
            <p:nvPr/>
          </p:nvPicPr>
          <p:blipFill>
            <a:blip r:embed="rId5" cstate="print"/>
            <a:stretch>
              <a:fillRect/>
            </a:stretch>
          </p:blipFill>
          <p:spPr>
            <a:xfrm>
              <a:off x="335279" y="2209800"/>
              <a:ext cx="10024872" cy="1176527"/>
            </a:xfrm>
            <a:prstGeom prst="rect">
              <a:avLst/>
            </a:prstGeom>
          </p:spPr>
        </p:pic>
        <p:pic>
          <p:nvPicPr>
            <p:cNvPr id="9" name="object 9"/>
            <p:cNvPicPr/>
            <p:nvPr/>
          </p:nvPicPr>
          <p:blipFill>
            <a:blip r:embed="rId6" cstate="print"/>
            <a:stretch>
              <a:fillRect/>
            </a:stretch>
          </p:blipFill>
          <p:spPr>
            <a:xfrm>
              <a:off x="509015" y="2301239"/>
              <a:ext cx="9677400" cy="609600"/>
            </a:xfrm>
            <a:prstGeom prst="rect">
              <a:avLst/>
            </a:prstGeom>
          </p:spPr>
        </p:pic>
        <p:pic>
          <p:nvPicPr>
            <p:cNvPr id="10" name="object 10"/>
            <p:cNvPicPr/>
            <p:nvPr/>
          </p:nvPicPr>
          <p:blipFill>
            <a:blip r:embed="rId7" cstate="print"/>
            <a:stretch>
              <a:fillRect/>
            </a:stretch>
          </p:blipFill>
          <p:spPr>
            <a:xfrm>
              <a:off x="5486400" y="2900172"/>
              <a:ext cx="1011936" cy="1365503"/>
            </a:xfrm>
            <a:prstGeom prst="rect">
              <a:avLst/>
            </a:prstGeom>
          </p:spPr>
        </p:pic>
        <p:sp>
          <p:nvSpPr>
            <p:cNvPr id="11" name="object 11"/>
            <p:cNvSpPr/>
            <p:nvPr/>
          </p:nvSpPr>
          <p:spPr>
            <a:xfrm>
              <a:off x="2209800" y="2362200"/>
              <a:ext cx="1143000" cy="152400"/>
            </a:xfrm>
            <a:custGeom>
              <a:avLst/>
              <a:gdLst/>
              <a:ahLst/>
              <a:cxnLst/>
              <a:rect l="l" t="t" r="r" b="b"/>
              <a:pathLst>
                <a:path w="1143000" h="152400">
                  <a:moveTo>
                    <a:pt x="1143000" y="0"/>
                  </a:moveTo>
                  <a:lnTo>
                    <a:pt x="0" y="0"/>
                  </a:lnTo>
                  <a:lnTo>
                    <a:pt x="0" y="152400"/>
                  </a:lnTo>
                  <a:lnTo>
                    <a:pt x="1143000" y="152400"/>
                  </a:lnTo>
                  <a:lnTo>
                    <a:pt x="11430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2209800" y="2362200"/>
              <a:ext cx="1143000" cy="152400"/>
            </a:xfrm>
            <a:custGeom>
              <a:avLst/>
              <a:gdLst/>
              <a:ahLst/>
              <a:cxnLst/>
              <a:rect l="l" t="t" r="r" b="b"/>
              <a:pathLst>
                <a:path w="1143000" h="152400">
                  <a:moveTo>
                    <a:pt x="0" y="152400"/>
                  </a:moveTo>
                  <a:lnTo>
                    <a:pt x="1143000" y="152400"/>
                  </a:lnTo>
                  <a:lnTo>
                    <a:pt x="1143000" y="0"/>
                  </a:lnTo>
                  <a:lnTo>
                    <a:pt x="0" y="0"/>
                  </a:lnTo>
                  <a:lnTo>
                    <a:pt x="0" y="1524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4366258" y="2362200"/>
              <a:ext cx="1043941" cy="152400"/>
            </a:xfrm>
            <a:custGeom>
              <a:avLst/>
              <a:gdLst/>
              <a:ahLst/>
              <a:cxnLst/>
              <a:rect l="l" t="t" r="r" b="b"/>
              <a:pathLst>
                <a:path w="198120" h="152400">
                  <a:moveTo>
                    <a:pt x="198120" y="0"/>
                  </a:moveTo>
                  <a:lnTo>
                    <a:pt x="0" y="0"/>
                  </a:lnTo>
                  <a:lnTo>
                    <a:pt x="0" y="152400"/>
                  </a:lnTo>
                  <a:lnTo>
                    <a:pt x="198120" y="152400"/>
                  </a:lnTo>
                  <a:lnTo>
                    <a:pt x="198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4366259" y="2362200"/>
              <a:ext cx="198120" cy="152400"/>
            </a:xfrm>
            <a:custGeom>
              <a:avLst/>
              <a:gdLst/>
              <a:ahLst/>
              <a:cxnLst/>
              <a:rect l="l" t="t" r="r" b="b"/>
              <a:pathLst>
                <a:path w="198120" h="152400">
                  <a:moveTo>
                    <a:pt x="0" y="152400"/>
                  </a:moveTo>
                  <a:lnTo>
                    <a:pt x="198120" y="152400"/>
                  </a:lnTo>
                  <a:lnTo>
                    <a:pt x="198120" y="0"/>
                  </a:lnTo>
                  <a:lnTo>
                    <a:pt x="0" y="0"/>
                  </a:lnTo>
                  <a:lnTo>
                    <a:pt x="0" y="1524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Tree>
    <p:extLst>
      <p:ext uri="{BB962C8B-B14F-4D97-AF65-F5344CB8AC3E}">
        <p14:creationId xmlns:p14="http://schemas.microsoft.com/office/powerpoint/2010/main" val="347456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E905-9356-727B-B3CF-B4564642A90D}"/>
              </a:ext>
            </a:extLst>
          </p:cNvPr>
          <p:cNvSpPr>
            <a:spLocks noGrp="1"/>
          </p:cNvSpPr>
          <p:nvPr>
            <p:ph type="title"/>
          </p:nvPr>
        </p:nvSpPr>
        <p:spPr>
          <a:xfrm>
            <a:off x="677334" y="609600"/>
            <a:ext cx="8596668" cy="886691"/>
          </a:xfrm>
        </p:spPr>
        <p:txBody>
          <a:bodyPr/>
          <a:lstStyle/>
          <a:p>
            <a:pPr algn="ctr"/>
            <a:r>
              <a:rPr lang="en-US" dirty="0"/>
              <a:t>APPLICATION </a:t>
            </a:r>
            <a:r>
              <a:rPr lang="en-US" dirty="0" smtClean="0"/>
              <a:t>DEVELOPMENT</a:t>
            </a:r>
            <a:endParaRPr lang="en-US" dirty="0"/>
          </a:p>
        </p:txBody>
      </p:sp>
      <p:sp>
        <p:nvSpPr>
          <p:cNvPr id="3" name="Content Placeholder 2">
            <a:extLst>
              <a:ext uri="{FF2B5EF4-FFF2-40B4-BE49-F238E27FC236}">
                <a16:creationId xmlns:a16="http://schemas.microsoft.com/office/drawing/2014/main" id="{8C3336A0-8061-70E7-6526-54DD486CC06F}"/>
              </a:ext>
            </a:extLst>
          </p:cNvPr>
          <p:cNvSpPr>
            <a:spLocks noGrp="1"/>
          </p:cNvSpPr>
          <p:nvPr>
            <p:ph idx="1"/>
          </p:nvPr>
        </p:nvSpPr>
        <p:spPr>
          <a:xfrm>
            <a:off x="677334" y="1394691"/>
            <a:ext cx="8596668" cy="4646671"/>
          </a:xfrm>
        </p:spPr>
        <p:txBody>
          <a:bodyPr>
            <a:normAutofit/>
          </a:bodyPr>
          <a:lstStyle/>
          <a:p>
            <a:r>
              <a:rPr lang="en-US" sz="3200" b="1" dirty="0" smtClean="0">
                <a:solidFill>
                  <a:srgbClr val="FF0000"/>
                </a:solidFill>
              </a:rPr>
              <a:t>APPLICATION IS BASED ON THE HUD NOFO</a:t>
            </a:r>
            <a:endParaRPr lang="en-US" sz="3200" b="1" dirty="0">
              <a:solidFill>
                <a:srgbClr val="FF0000"/>
              </a:solidFill>
            </a:endParaRPr>
          </a:p>
          <a:p>
            <a:r>
              <a:rPr lang="en-US" sz="2800" dirty="0"/>
              <a:t>APPLICATION IS COMPLETED BY THE ORGANIZATION REQUESTING FUNDS BUT MUST BE SUBMITTED BY THE COC COLLABORATIVE </a:t>
            </a:r>
            <a:r>
              <a:rPr lang="en-US" sz="2800" dirty="0" smtClean="0"/>
              <a:t>APPLICANT - PBC COMMUNITY SERVICES DEPARTMENT, DIVISION OF HUMAN SERVICES AND COMMUNITY ACTION (HSCA)</a:t>
            </a:r>
          </a:p>
          <a:p>
            <a:endParaRPr lang="en-US" dirty="0"/>
          </a:p>
        </p:txBody>
      </p:sp>
    </p:spTree>
    <p:extLst>
      <p:ext uri="{BB962C8B-B14F-4D97-AF65-F5344CB8AC3E}">
        <p14:creationId xmlns:p14="http://schemas.microsoft.com/office/powerpoint/2010/main" val="3415974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63656"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284479"/>
            <a:ext cx="11506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5" name="object 5"/>
          <p:cNvGrpSpPr/>
          <p:nvPr/>
        </p:nvGrpSpPr>
        <p:grpSpPr>
          <a:xfrm>
            <a:off x="2610612" y="1524001"/>
            <a:ext cx="8796655" cy="4545965"/>
            <a:chOff x="2610611" y="1524000"/>
            <a:chExt cx="8796655" cy="4545965"/>
          </a:xfrm>
        </p:grpSpPr>
        <p:pic>
          <p:nvPicPr>
            <p:cNvPr id="6" name="object 6"/>
            <p:cNvPicPr/>
            <p:nvPr/>
          </p:nvPicPr>
          <p:blipFill>
            <a:blip r:embed="rId4" cstate="print"/>
            <a:stretch>
              <a:fillRect/>
            </a:stretch>
          </p:blipFill>
          <p:spPr>
            <a:xfrm>
              <a:off x="2610611" y="1524000"/>
              <a:ext cx="7107936" cy="4471416"/>
            </a:xfrm>
            <a:prstGeom prst="rect">
              <a:avLst/>
            </a:prstGeom>
          </p:spPr>
        </p:pic>
        <p:sp>
          <p:nvSpPr>
            <p:cNvPr id="7" name="object 7"/>
            <p:cNvSpPr/>
            <p:nvPr/>
          </p:nvSpPr>
          <p:spPr>
            <a:xfrm>
              <a:off x="2716529" y="1864626"/>
              <a:ext cx="6972300" cy="4186554"/>
            </a:xfrm>
            <a:custGeom>
              <a:avLst/>
              <a:gdLst/>
              <a:ahLst/>
              <a:cxnLst/>
              <a:rect l="l" t="t" r="r" b="b"/>
              <a:pathLst>
                <a:path w="6972300" h="4186554">
                  <a:moveTo>
                    <a:pt x="0" y="251447"/>
                  </a:moveTo>
                  <a:lnTo>
                    <a:pt x="498436" y="251447"/>
                  </a:lnTo>
                  <a:lnTo>
                    <a:pt x="498436" y="0"/>
                  </a:lnTo>
                  <a:lnTo>
                    <a:pt x="0" y="0"/>
                  </a:lnTo>
                  <a:lnTo>
                    <a:pt x="0" y="251447"/>
                  </a:lnTo>
                  <a:close/>
                </a:path>
                <a:path w="6972300" h="4186554">
                  <a:moveTo>
                    <a:pt x="4752721" y="4186288"/>
                  </a:moveTo>
                  <a:lnTo>
                    <a:pt x="6972046" y="4186288"/>
                  </a:lnTo>
                  <a:lnTo>
                    <a:pt x="6972046" y="3465461"/>
                  </a:lnTo>
                  <a:lnTo>
                    <a:pt x="4752721" y="3465461"/>
                  </a:lnTo>
                  <a:lnTo>
                    <a:pt x="4752721" y="4186288"/>
                  </a:lnTo>
                  <a:close/>
                </a:path>
                <a:path w="6972300" h="4186554">
                  <a:moveTo>
                    <a:pt x="4752721" y="3014332"/>
                  </a:moveTo>
                  <a:lnTo>
                    <a:pt x="6889750" y="3014332"/>
                  </a:lnTo>
                  <a:lnTo>
                    <a:pt x="6889750" y="1107808"/>
                  </a:lnTo>
                  <a:lnTo>
                    <a:pt x="4752721" y="1107808"/>
                  </a:lnTo>
                  <a:lnTo>
                    <a:pt x="4752721" y="3014332"/>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8" name="object 8"/>
            <p:cNvSpPr/>
            <p:nvPr/>
          </p:nvSpPr>
          <p:spPr>
            <a:xfrm>
              <a:off x="9720071" y="3643883"/>
              <a:ext cx="960119" cy="739140"/>
            </a:xfrm>
            <a:custGeom>
              <a:avLst/>
              <a:gdLst/>
              <a:ahLst/>
              <a:cxnLst/>
              <a:rect l="l" t="t" r="r" b="b"/>
              <a:pathLst>
                <a:path w="960120" h="739139">
                  <a:moveTo>
                    <a:pt x="926719" y="0"/>
                  </a:moveTo>
                  <a:lnTo>
                    <a:pt x="28067" y="671703"/>
                  </a:lnTo>
                  <a:lnTo>
                    <a:pt x="11302" y="649224"/>
                  </a:lnTo>
                  <a:lnTo>
                    <a:pt x="0" y="727583"/>
                  </a:lnTo>
                  <a:lnTo>
                    <a:pt x="78104" y="738886"/>
                  </a:lnTo>
                  <a:lnTo>
                    <a:pt x="61468" y="716534"/>
                  </a:lnTo>
                  <a:lnTo>
                    <a:pt x="960120" y="44704"/>
                  </a:lnTo>
                  <a:lnTo>
                    <a:pt x="92671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9" name="object 9"/>
            <p:cNvSpPr/>
            <p:nvPr/>
          </p:nvSpPr>
          <p:spPr>
            <a:xfrm>
              <a:off x="9720071" y="3643883"/>
              <a:ext cx="960119" cy="739140"/>
            </a:xfrm>
            <a:custGeom>
              <a:avLst/>
              <a:gdLst/>
              <a:ahLst/>
              <a:cxnLst/>
              <a:rect l="l" t="t" r="r" b="b"/>
              <a:pathLst>
                <a:path w="960120" h="739139">
                  <a:moveTo>
                    <a:pt x="960120" y="44704"/>
                  </a:moveTo>
                  <a:lnTo>
                    <a:pt x="61468" y="716534"/>
                  </a:lnTo>
                  <a:lnTo>
                    <a:pt x="78104" y="738886"/>
                  </a:lnTo>
                  <a:lnTo>
                    <a:pt x="0" y="727583"/>
                  </a:lnTo>
                  <a:lnTo>
                    <a:pt x="11302" y="649224"/>
                  </a:lnTo>
                  <a:lnTo>
                    <a:pt x="28067" y="671703"/>
                  </a:lnTo>
                  <a:lnTo>
                    <a:pt x="926719" y="0"/>
                  </a:lnTo>
                  <a:lnTo>
                    <a:pt x="960120" y="44704"/>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9893807" y="3614927"/>
              <a:ext cx="1506855" cy="1981200"/>
            </a:xfrm>
            <a:custGeom>
              <a:avLst/>
              <a:gdLst/>
              <a:ahLst/>
              <a:cxnLst/>
              <a:rect l="l" t="t" r="r" b="b"/>
              <a:pathLst>
                <a:path w="1506854" h="1981200">
                  <a:moveTo>
                    <a:pt x="1454912" y="0"/>
                  </a:moveTo>
                  <a:lnTo>
                    <a:pt x="26035" y="1909445"/>
                  </a:lnTo>
                  <a:lnTo>
                    <a:pt x="0" y="1889887"/>
                  </a:lnTo>
                  <a:lnTo>
                    <a:pt x="13081" y="1980819"/>
                  </a:lnTo>
                  <a:lnTo>
                    <a:pt x="104013" y="1967738"/>
                  </a:lnTo>
                  <a:lnTo>
                    <a:pt x="77977" y="1948307"/>
                  </a:lnTo>
                  <a:lnTo>
                    <a:pt x="1506855" y="38862"/>
                  </a:lnTo>
                  <a:lnTo>
                    <a:pt x="145491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9893807" y="3614927"/>
              <a:ext cx="1506855" cy="1981200"/>
            </a:xfrm>
            <a:custGeom>
              <a:avLst/>
              <a:gdLst/>
              <a:ahLst/>
              <a:cxnLst/>
              <a:rect l="l" t="t" r="r" b="b"/>
              <a:pathLst>
                <a:path w="1506854" h="1981200">
                  <a:moveTo>
                    <a:pt x="1506855" y="38862"/>
                  </a:moveTo>
                  <a:lnTo>
                    <a:pt x="77977" y="1948307"/>
                  </a:lnTo>
                  <a:lnTo>
                    <a:pt x="104013" y="1967738"/>
                  </a:lnTo>
                  <a:lnTo>
                    <a:pt x="13081" y="1980819"/>
                  </a:lnTo>
                  <a:lnTo>
                    <a:pt x="0" y="1889887"/>
                  </a:lnTo>
                  <a:lnTo>
                    <a:pt x="26035" y="1909445"/>
                  </a:lnTo>
                  <a:lnTo>
                    <a:pt x="1454912" y="0"/>
                  </a:lnTo>
                  <a:lnTo>
                    <a:pt x="1506855" y="38862"/>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571232" y="3422904"/>
              <a:ext cx="1978025" cy="1248410"/>
            </a:xfrm>
            <a:custGeom>
              <a:avLst/>
              <a:gdLst/>
              <a:ahLst/>
              <a:cxnLst/>
              <a:rect l="l" t="t" r="r" b="b"/>
              <a:pathLst>
                <a:path w="1978025" h="1248410">
                  <a:moveTo>
                    <a:pt x="1977644" y="0"/>
                  </a:moveTo>
                  <a:lnTo>
                    <a:pt x="0" y="0"/>
                  </a:lnTo>
                  <a:lnTo>
                    <a:pt x="0" y="1247902"/>
                  </a:lnTo>
                  <a:lnTo>
                    <a:pt x="1977644" y="1247902"/>
                  </a:lnTo>
                  <a:lnTo>
                    <a:pt x="19776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7571232" y="3422904"/>
              <a:ext cx="1978025" cy="1248410"/>
            </a:xfrm>
            <a:custGeom>
              <a:avLst/>
              <a:gdLst/>
              <a:ahLst/>
              <a:cxnLst/>
              <a:rect l="l" t="t" r="r" b="b"/>
              <a:pathLst>
                <a:path w="1978025" h="1248410">
                  <a:moveTo>
                    <a:pt x="0" y="1247902"/>
                  </a:moveTo>
                  <a:lnTo>
                    <a:pt x="1977644" y="1247902"/>
                  </a:lnTo>
                  <a:lnTo>
                    <a:pt x="1977644" y="0"/>
                  </a:lnTo>
                  <a:lnTo>
                    <a:pt x="0" y="0"/>
                  </a:lnTo>
                  <a:lnTo>
                    <a:pt x="0" y="124790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3849623" y="2231136"/>
              <a:ext cx="1685289" cy="199390"/>
            </a:xfrm>
            <a:custGeom>
              <a:avLst/>
              <a:gdLst/>
              <a:ahLst/>
              <a:cxnLst/>
              <a:rect l="l" t="t" r="r" b="b"/>
              <a:pathLst>
                <a:path w="1685289" h="199389">
                  <a:moveTo>
                    <a:pt x="1685163" y="0"/>
                  </a:moveTo>
                  <a:lnTo>
                    <a:pt x="0" y="0"/>
                  </a:lnTo>
                  <a:lnTo>
                    <a:pt x="0" y="199262"/>
                  </a:lnTo>
                  <a:lnTo>
                    <a:pt x="1685163" y="199262"/>
                  </a:lnTo>
                  <a:lnTo>
                    <a:pt x="16851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3849623" y="2231136"/>
              <a:ext cx="1685289" cy="199390"/>
            </a:xfrm>
            <a:custGeom>
              <a:avLst/>
              <a:gdLst/>
              <a:ahLst/>
              <a:cxnLst/>
              <a:rect l="l" t="t" r="r" b="b"/>
              <a:pathLst>
                <a:path w="1685289" h="199389">
                  <a:moveTo>
                    <a:pt x="0" y="199262"/>
                  </a:moveTo>
                  <a:lnTo>
                    <a:pt x="1685163" y="199262"/>
                  </a:lnTo>
                  <a:lnTo>
                    <a:pt x="1685163" y="0"/>
                  </a:lnTo>
                  <a:lnTo>
                    <a:pt x="0" y="0"/>
                  </a:lnTo>
                  <a:lnTo>
                    <a:pt x="0" y="19926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700527" y="1626107"/>
              <a:ext cx="1027430" cy="151130"/>
            </a:xfrm>
            <a:custGeom>
              <a:avLst/>
              <a:gdLst/>
              <a:ahLst/>
              <a:cxnLst/>
              <a:rect l="l" t="t" r="r" b="b"/>
              <a:pathLst>
                <a:path w="1027429" h="151130">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700527" y="1626107"/>
              <a:ext cx="1027430" cy="151130"/>
            </a:xfrm>
            <a:custGeom>
              <a:avLst/>
              <a:gdLst/>
              <a:ahLst/>
              <a:cxnLst/>
              <a:rect l="l" t="t" r="r" b="b"/>
              <a:pathLst>
                <a:path w="1027429" h="151130">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8" name="object 18"/>
            <p:cNvSpPr/>
            <p:nvPr/>
          </p:nvSpPr>
          <p:spPr>
            <a:xfrm>
              <a:off x="3849623" y="4463795"/>
              <a:ext cx="1027430" cy="151130"/>
            </a:xfrm>
            <a:custGeom>
              <a:avLst/>
              <a:gdLst/>
              <a:ahLst/>
              <a:cxnLst/>
              <a:rect l="l" t="t" r="r" b="b"/>
              <a:pathLst>
                <a:path w="1027429" h="151129">
                  <a:moveTo>
                    <a:pt x="1026922" y="0"/>
                  </a:moveTo>
                  <a:lnTo>
                    <a:pt x="0" y="0"/>
                  </a:lnTo>
                  <a:lnTo>
                    <a:pt x="0" y="150621"/>
                  </a:lnTo>
                  <a:lnTo>
                    <a:pt x="1026922" y="150621"/>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9" name="object 19"/>
            <p:cNvSpPr/>
            <p:nvPr/>
          </p:nvSpPr>
          <p:spPr>
            <a:xfrm>
              <a:off x="3849623" y="4463795"/>
              <a:ext cx="1027430" cy="151130"/>
            </a:xfrm>
            <a:custGeom>
              <a:avLst/>
              <a:gdLst/>
              <a:ahLst/>
              <a:cxnLst/>
              <a:rect l="l" t="t" r="r" b="b"/>
              <a:pathLst>
                <a:path w="1027429" h="151129">
                  <a:moveTo>
                    <a:pt x="0" y="150621"/>
                  </a:moveTo>
                  <a:lnTo>
                    <a:pt x="1026922" y="150621"/>
                  </a:lnTo>
                  <a:lnTo>
                    <a:pt x="1026922" y="0"/>
                  </a:lnTo>
                  <a:lnTo>
                    <a:pt x="0" y="0"/>
                  </a:lnTo>
                  <a:lnTo>
                    <a:pt x="0" y="150621"/>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817619" y="4718304"/>
              <a:ext cx="1027430" cy="151130"/>
            </a:xfrm>
            <a:custGeom>
              <a:avLst/>
              <a:gdLst/>
              <a:ahLst/>
              <a:cxnLst/>
              <a:rect l="l" t="t" r="r" b="b"/>
              <a:pathLst>
                <a:path w="1027429" h="151129">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1" name="object 21"/>
            <p:cNvSpPr/>
            <p:nvPr/>
          </p:nvSpPr>
          <p:spPr>
            <a:xfrm>
              <a:off x="3817619" y="4718304"/>
              <a:ext cx="1027430" cy="151130"/>
            </a:xfrm>
            <a:custGeom>
              <a:avLst/>
              <a:gdLst/>
              <a:ahLst/>
              <a:cxnLst/>
              <a:rect l="l" t="t" r="r" b="b"/>
              <a:pathLst>
                <a:path w="1027429" h="151129">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2" name="object 22"/>
            <p:cNvSpPr/>
            <p:nvPr/>
          </p:nvSpPr>
          <p:spPr>
            <a:xfrm>
              <a:off x="2822447" y="4951476"/>
              <a:ext cx="4418330" cy="1043940"/>
            </a:xfrm>
            <a:custGeom>
              <a:avLst/>
              <a:gdLst/>
              <a:ahLst/>
              <a:cxnLst/>
              <a:rect l="l" t="t" r="r" b="b"/>
              <a:pathLst>
                <a:path w="4418330" h="1043939">
                  <a:moveTo>
                    <a:pt x="4417822" y="0"/>
                  </a:moveTo>
                  <a:lnTo>
                    <a:pt x="0" y="0"/>
                  </a:lnTo>
                  <a:lnTo>
                    <a:pt x="0" y="1043940"/>
                  </a:lnTo>
                  <a:lnTo>
                    <a:pt x="4417822" y="1043940"/>
                  </a:lnTo>
                  <a:lnTo>
                    <a:pt x="44178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3" name="object 23"/>
            <p:cNvSpPr/>
            <p:nvPr/>
          </p:nvSpPr>
          <p:spPr>
            <a:xfrm>
              <a:off x="2822447" y="4951476"/>
              <a:ext cx="4418330" cy="1043940"/>
            </a:xfrm>
            <a:custGeom>
              <a:avLst/>
              <a:gdLst/>
              <a:ahLst/>
              <a:cxnLst/>
              <a:rect l="l" t="t" r="r" b="b"/>
              <a:pathLst>
                <a:path w="4418330" h="1043939">
                  <a:moveTo>
                    <a:pt x="0" y="1043940"/>
                  </a:moveTo>
                  <a:lnTo>
                    <a:pt x="4417822" y="1043940"/>
                  </a:lnTo>
                  <a:lnTo>
                    <a:pt x="4417822" y="0"/>
                  </a:lnTo>
                  <a:lnTo>
                    <a:pt x="0" y="0"/>
                  </a:lnTo>
                  <a:lnTo>
                    <a:pt x="0" y="104394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24" name="object 24"/>
          <p:cNvSpPr txBox="1"/>
          <p:nvPr/>
        </p:nvSpPr>
        <p:spPr>
          <a:xfrm>
            <a:off x="9767061" y="1481404"/>
            <a:ext cx="2260600" cy="1737014"/>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Once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6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pressed</a:t>
            </a:r>
            <a:r>
              <a:rPr sz="1400" b="1" kern="0" spc="-10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“Save </a:t>
            </a:r>
            <a:r>
              <a:rPr sz="1400" b="1" kern="0" dirty="0">
                <a:solidFill>
                  <a:srgbClr val="C00000"/>
                </a:solidFill>
                <a:latin typeface="Calibri"/>
                <a:ea typeface="ＭＳ Ｐゴシック" pitchFamily="32" charset="-128"/>
                <a:cs typeface="Calibri"/>
              </a:rPr>
              <a:t>and</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Continue</a:t>
            </a:r>
            <a:r>
              <a:rPr sz="1400" b="1" kern="0" spc="-60" dirty="0">
                <a:solidFill>
                  <a:srgbClr val="C00000"/>
                </a:solidFill>
                <a:latin typeface="Calibri"/>
                <a:ea typeface="ＭＳ Ｐゴシック" pitchFamily="32" charset="-128"/>
                <a:cs typeface="Calibri"/>
              </a:rPr>
              <a:t> </a:t>
            </a:r>
            <a:r>
              <a:rPr sz="1400" b="1" kern="0" spc="-40" dirty="0">
                <a:solidFill>
                  <a:srgbClr val="C00000"/>
                </a:solidFill>
                <a:latin typeface="Calibri"/>
                <a:ea typeface="ＭＳ Ｐゴシック" pitchFamily="32" charset="-128"/>
                <a:cs typeface="Calibri"/>
              </a:rPr>
              <a:t>Later,”</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will </a:t>
            </a:r>
            <a:r>
              <a:rPr sz="1400" b="1" kern="0" dirty="0">
                <a:solidFill>
                  <a:srgbClr val="C00000"/>
                </a:solidFill>
                <a:latin typeface="Calibri"/>
                <a:ea typeface="ＭＳ Ｐゴシック" pitchFamily="32" charset="-128"/>
                <a:cs typeface="Calibri"/>
              </a:rPr>
              <a:t>be</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taken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which</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show</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all</a:t>
            </a:r>
            <a:r>
              <a:rPr sz="1400" b="1" kern="0" spc="-1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sections</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as </a:t>
            </a:r>
            <a:r>
              <a:rPr sz="1400" b="1" kern="0" dirty="0">
                <a:solidFill>
                  <a:srgbClr val="C00000"/>
                </a:solidFill>
                <a:latin typeface="Calibri"/>
                <a:ea typeface="ＭＳ Ｐゴシック" pitchFamily="32" charset="-128"/>
                <a:cs typeface="Calibri"/>
              </a:rPr>
              <a:t>well</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as</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status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panel</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all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have </a:t>
            </a:r>
            <a:r>
              <a:rPr sz="1400" b="1" kern="0" spc="-10" dirty="0">
                <a:solidFill>
                  <a:srgbClr val="C00000"/>
                </a:solidFill>
                <a:latin typeface="Calibri"/>
                <a:ea typeface="ＭＳ Ｐゴシック" pitchFamily="32" charset="-128"/>
                <a:cs typeface="Calibri"/>
              </a:rPr>
              <a:t>uploaded.</a:t>
            </a:r>
            <a:endParaRPr sz="1400" kern="0">
              <a:solidFill>
                <a:sysClr val="windowText" lastClr="000000"/>
              </a:solidFill>
              <a:latin typeface="Calibri"/>
              <a:ea typeface="ＭＳ Ｐゴシック" pitchFamily="32" charset="-128"/>
              <a:cs typeface="Calibri"/>
            </a:endParaRPr>
          </a:p>
        </p:txBody>
      </p:sp>
      <p:sp>
        <p:nvSpPr>
          <p:cNvPr id="25" name="object 25"/>
          <p:cNvSpPr txBox="1"/>
          <p:nvPr/>
        </p:nvSpPr>
        <p:spPr>
          <a:xfrm>
            <a:off x="259182" y="2376678"/>
            <a:ext cx="2254250" cy="2167901"/>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If</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3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forget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mark</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10" dirty="0">
                <a:solidFill>
                  <a:srgbClr val="C00000"/>
                </a:solidFill>
                <a:latin typeface="Calibri"/>
                <a:ea typeface="ＭＳ Ｐゴシック" pitchFamily="32" charset="-128"/>
                <a:cs typeface="Calibri"/>
              </a:rPr>
              <a:t> section </a:t>
            </a:r>
            <a:r>
              <a:rPr sz="1400" b="1" kern="0" spc="-20" dirty="0">
                <a:solidFill>
                  <a:srgbClr val="C00000"/>
                </a:solidFill>
                <a:latin typeface="Calibri"/>
                <a:ea typeface="ＭＳ Ｐゴシック" pitchFamily="32" charset="-128"/>
                <a:cs typeface="Calibri"/>
              </a:rPr>
              <a:t>completed,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spc="-10" dirty="0">
                <a:solidFill>
                  <a:srgbClr val="C00000"/>
                </a:solidFill>
                <a:latin typeface="Calibri"/>
                <a:ea typeface="ＭＳ Ｐゴシック" pitchFamily="32" charset="-128"/>
                <a:cs typeface="Calibri"/>
              </a:rPr>
              <a:t>opportunity</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by</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clicking</a:t>
            </a:r>
            <a:r>
              <a:rPr sz="1400" b="1" kern="0" spc="-2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“Modify”</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then</a:t>
            </a:r>
            <a:r>
              <a:rPr sz="1400" b="1" kern="0" spc="-4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press </a:t>
            </a:r>
            <a:r>
              <a:rPr sz="1400" b="1" kern="0" dirty="0">
                <a:solidFill>
                  <a:srgbClr val="C00000"/>
                </a:solidFill>
                <a:latin typeface="Calibri"/>
                <a:ea typeface="ＭＳ Ｐゴシック" pitchFamily="32" charset="-128"/>
                <a:cs typeface="Calibri"/>
              </a:rPr>
              <a:t>“Next”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until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reach</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section</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need</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mark </a:t>
            </a:r>
            <a:r>
              <a:rPr sz="1400" b="1" kern="0" dirty="0">
                <a:solidFill>
                  <a:srgbClr val="C00000"/>
                </a:solidFill>
                <a:latin typeface="Calibri"/>
                <a:ea typeface="ＭＳ Ｐゴシック" pitchFamily="32" charset="-128"/>
                <a:cs typeface="Calibri"/>
              </a:rPr>
              <a:t>completed.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“Save </a:t>
            </a:r>
            <a:r>
              <a:rPr sz="1400" b="1" kern="0" dirty="0">
                <a:solidFill>
                  <a:srgbClr val="C00000"/>
                </a:solidFill>
                <a:latin typeface="Calibri"/>
                <a:ea typeface="ＭＳ Ｐゴシック" pitchFamily="32" charset="-128"/>
                <a:cs typeface="Calibri"/>
              </a:rPr>
              <a:t>and</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Continue</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Later”</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return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page.</a:t>
            </a:r>
            <a:endParaRPr sz="1400" kern="0">
              <a:solidFill>
                <a:sysClr val="windowText" lastClr="000000"/>
              </a:solidFill>
              <a:latin typeface="Calibri"/>
              <a:ea typeface="ＭＳ Ｐゴシック" pitchFamily="32" charset="-128"/>
              <a:cs typeface="Calibri"/>
            </a:endParaRPr>
          </a:p>
        </p:txBody>
      </p:sp>
      <p:pic>
        <p:nvPicPr>
          <p:cNvPr id="26" name="object 26"/>
          <p:cNvPicPr/>
          <p:nvPr/>
        </p:nvPicPr>
        <p:blipFill>
          <a:blip r:embed="rId5" cstate="print"/>
          <a:stretch>
            <a:fillRect/>
          </a:stretch>
        </p:blipFill>
        <p:spPr>
          <a:xfrm>
            <a:off x="152400" y="5791198"/>
            <a:ext cx="990600" cy="957072"/>
          </a:xfrm>
          <a:prstGeom prst="rect">
            <a:avLst/>
          </a:prstGeom>
        </p:spPr>
      </p:pic>
      <p:pic>
        <p:nvPicPr>
          <p:cNvPr id="27" name="Picture 26"/>
          <p:cNvPicPr>
            <a:picLocks noChangeAspect="1"/>
          </p:cNvPicPr>
          <p:nvPr/>
        </p:nvPicPr>
        <p:blipFill>
          <a:blip r:embed="rId6"/>
          <a:stretch>
            <a:fillRect/>
          </a:stretch>
        </p:blipFill>
        <p:spPr>
          <a:xfrm>
            <a:off x="3881669" y="3261700"/>
            <a:ext cx="385531" cy="243494"/>
          </a:xfrm>
          <a:prstGeom prst="rect">
            <a:avLst/>
          </a:prstGeom>
        </p:spPr>
      </p:pic>
    </p:spTree>
    <p:extLst>
      <p:ext uri="{BB962C8B-B14F-4D97-AF65-F5344CB8AC3E}">
        <p14:creationId xmlns:p14="http://schemas.microsoft.com/office/powerpoint/2010/main" val="703306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492" y="581659"/>
            <a:ext cx="112781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pic>
        <p:nvPicPr>
          <p:cNvPr id="3" name="object 3"/>
          <p:cNvPicPr/>
          <p:nvPr/>
        </p:nvPicPr>
        <p:blipFill>
          <a:blip r:embed="rId2" cstate="print"/>
          <a:stretch>
            <a:fillRect/>
          </a:stretch>
        </p:blipFill>
        <p:spPr>
          <a:xfrm>
            <a:off x="2714244" y="1432560"/>
            <a:ext cx="6858000" cy="2453640"/>
          </a:xfrm>
          <a:prstGeom prst="rect">
            <a:avLst/>
          </a:prstGeom>
        </p:spPr>
      </p:pic>
      <p:grpSp>
        <p:nvGrpSpPr>
          <p:cNvPr id="4" name="object 4"/>
          <p:cNvGrpSpPr/>
          <p:nvPr/>
        </p:nvGrpSpPr>
        <p:grpSpPr>
          <a:xfrm>
            <a:off x="2759964" y="4343401"/>
            <a:ext cx="6812280" cy="1580515"/>
            <a:chOff x="2759964" y="4343400"/>
            <a:chExt cx="6812280" cy="1580515"/>
          </a:xfrm>
        </p:grpSpPr>
        <p:pic>
          <p:nvPicPr>
            <p:cNvPr id="5" name="object 5"/>
            <p:cNvPicPr/>
            <p:nvPr/>
          </p:nvPicPr>
          <p:blipFill>
            <a:blip r:embed="rId3" cstate="print"/>
            <a:stretch>
              <a:fillRect/>
            </a:stretch>
          </p:blipFill>
          <p:spPr>
            <a:xfrm>
              <a:off x="2759964" y="4343400"/>
              <a:ext cx="6812280" cy="1580388"/>
            </a:xfrm>
            <a:prstGeom prst="rect">
              <a:avLst/>
            </a:prstGeom>
          </p:spPr>
        </p:pic>
        <p:sp>
          <p:nvSpPr>
            <p:cNvPr id="6" name="object 6"/>
            <p:cNvSpPr/>
            <p:nvPr/>
          </p:nvSpPr>
          <p:spPr>
            <a:xfrm>
              <a:off x="4049268" y="4456176"/>
              <a:ext cx="5501640" cy="821055"/>
            </a:xfrm>
            <a:custGeom>
              <a:avLst/>
              <a:gdLst/>
              <a:ahLst/>
              <a:cxnLst/>
              <a:rect l="l" t="t" r="r" b="b"/>
              <a:pathLst>
                <a:path w="5501640" h="821054">
                  <a:moveTo>
                    <a:pt x="5488559" y="0"/>
                  </a:moveTo>
                  <a:lnTo>
                    <a:pt x="97282" y="665480"/>
                  </a:lnTo>
                  <a:lnTo>
                    <a:pt x="90805" y="613791"/>
                  </a:lnTo>
                  <a:lnTo>
                    <a:pt x="0" y="730123"/>
                  </a:lnTo>
                  <a:lnTo>
                    <a:pt x="116459" y="820928"/>
                  </a:lnTo>
                  <a:lnTo>
                    <a:pt x="109982" y="769112"/>
                  </a:lnTo>
                  <a:lnTo>
                    <a:pt x="5501259" y="103505"/>
                  </a:lnTo>
                  <a:lnTo>
                    <a:pt x="548855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7" name="object 7"/>
            <p:cNvSpPr/>
            <p:nvPr/>
          </p:nvSpPr>
          <p:spPr>
            <a:xfrm>
              <a:off x="4049268" y="4456176"/>
              <a:ext cx="5501640" cy="821055"/>
            </a:xfrm>
            <a:custGeom>
              <a:avLst/>
              <a:gdLst/>
              <a:ahLst/>
              <a:cxnLst/>
              <a:rect l="l" t="t" r="r" b="b"/>
              <a:pathLst>
                <a:path w="5501640" h="821054">
                  <a:moveTo>
                    <a:pt x="5501259" y="103505"/>
                  </a:moveTo>
                  <a:lnTo>
                    <a:pt x="109982" y="769112"/>
                  </a:lnTo>
                  <a:lnTo>
                    <a:pt x="116459" y="820928"/>
                  </a:lnTo>
                  <a:lnTo>
                    <a:pt x="0" y="730123"/>
                  </a:lnTo>
                  <a:lnTo>
                    <a:pt x="90805" y="613791"/>
                  </a:lnTo>
                  <a:lnTo>
                    <a:pt x="97282" y="665480"/>
                  </a:lnTo>
                  <a:lnTo>
                    <a:pt x="5488559" y="0"/>
                  </a:lnTo>
                  <a:lnTo>
                    <a:pt x="5501259" y="103505"/>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8" name="object 8"/>
          <p:cNvSpPr txBox="1"/>
          <p:nvPr/>
        </p:nvSpPr>
        <p:spPr>
          <a:xfrm>
            <a:off x="9769856" y="2529968"/>
            <a:ext cx="2035810" cy="875240"/>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Note:</a:t>
            </a:r>
            <a:r>
              <a:rPr sz="1400" b="1" kern="0" spc="254"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cannot</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make </a:t>
            </a:r>
            <a:r>
              <a:rPr sz="1400" b="1" kern="0" spc="-10" dirty="0">
                <a:solidFill>
                  <a:srgbClr val="C00000"/>
                </a:solidFill>
                <a:latin typeface="Calibri"/>
                <a:ea typeface="ＭＳ Ｐゴシック" pitchFamily="32" charset="-128"/>
                <a:cs typeface="Calibri"/>
              </a:rPr>
              <a:t>changes</a:t>
            </a:r>
            <a:r>
              <a:rPr sz="1400" b="1" kern="0" spc="-9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once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9" name="object 9"/>
          <p:cNvSpPr txBox="1"/>
          <p:nvPr/>
        </p:nvSpPr>
        <p:spPr>
          <a:xfrm>
            <a:off x="463703" y="2590293"/>
            <a:ext cx="2058035" cy="1521570"/>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On</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 </a:t>
            </a:r>
            <a:r>
              <a:rPr sz="1400" b="1" kern="0" dirty="0">
                <a:solidFill>
                  <a:srgbClr val="C00000"/>
                </a:solidFill>
                <a:latin typeface="Calibri"/>
                <a:ea typeface="ＭＳ Ｐゴシック" pitchFamily="32" charset="-128"/>
                <a:cs typeface="Calibri"/>
              </a:rPr>
              <a:t>will</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one</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more </a:t>
            </a:r>
            <a:r>
              <a:rPr sz="1400" b="1" kern="0" spc="-10" dirty="0">
                <a:solidFill>
                  <a:srgbClr val="C00000"/>
                </a:solidFill>
                <a:latin typeface="Calibri"/>
                <a:ea typeface="ＭＳ Ｐゴシック" pitchFamily="32" charset="-128"/>
                <a:cs typeface="Calibri"/>
              </a:rPr>
              <a:t>opportunity</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review </a:t>
            </a:r>
            <a:r>
              <a:rPr sz="1400" b="1" kern="0" spc="-20" dirty="0">
                <a:solidFill>
                  <a:srgbClr val="C00000"/>
                </a:solidFill>
                <a:latin typeface="Calibri"/>
                <a:ea typeface="ＭＳ Ｐゴシック" pitchFamily="32" charset="-128"/>
                <a:cs typeface="Calibri"/>
              </a:rPr>
              <a:t>your </a:t>
            </a:r>
            <a:r>
              <a:rPr sz="1400" b="1" kern="0" spc="-10" dirty="0">
                <a:solidFill>
                  <a:srgbClr val="C00000"/>
                </a:solidFill>
                <a:latin typeface="Calibri"/>
                <a:ea typeface="ＭＳ Ｐゴシック" pitchFamily="32" charset="-128"/>
                <a:cs typeface="Calibri"/>
              </a:rPr>
              <a:t>completed</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spc="-20" dirty="0">
                <a:solidFill>
                  <a:srgbClr val="C00000"/>
                </a:solidFill>
                <a:latin typeface="Calibri"/>
                <a:ea typeface="ＭＳ Ｐゴシック" pitchFamily="32" charset="-128"/>
                <a:cs typeface="Calibri"/>
              </a:rPr>
              <a:t>before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a:t>
            </a:r>
            <a:r>
              <a:rPr sz="1400" b="1" kern="0" spc="2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on </a:t>
            </a:r>
            <a:r>
              <a:rPr sz="1400" b="1" kern="0" dirty="0">
                <a:solidFill>
                  <a:srgbClr val="C00000"/>
                </a:solidFill>
                <a:latin typeface="Calibri"/>
                <a:ea typeface="ＭＳ Ｐゴシック" pitchFamily="32" charset="-128"/>
                <a:cs typeface="Calibri"/>
              </a:rPr>
              <a:t>the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submit</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10" name="object 10"/>
          <p:cNvSpPr txBox="1"/>
          <p:nvPr/>
        </p:nvSpPr>
        <p:spPr>
          <a:xfrm>
            <a:off x="9846057" y="4354449"/>
            <a:ext cx="2084705" cy="874598"/>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When</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have</a:t>
            </a:r>
            <a:r>
              <a:rPr sz="1400" b="1" kern="0" spc="-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 </a:t>
            </a:r>
            <a:r>
              <a:rPr sz="1400" b="1" kern="0" dirty="0">
                <a:solidFill>
                  <a:srgbClr val="C00000"/>
                </a:solidFill>
                <a:latin typeface="Calibri"/>
                <a:ea typeface="ＭＳ Ｐゴシック" pitchFamily="32" charset="-128"/>
                <a:cs typeface="Calibri"/>
              </a:rPr>
              <a:t>your</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9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will </a:t>
            </a:r>
            <a:r>
              <a:rPr sz="1400" b="1" kern="0" dirty="0">
                <a:solidFill>
                  <a:srgbClr val="C00000"/>
                </a:solidFill>
                <a:latin typeface="Calibri"/>
                <a:ea typeface="ＭＳ Ｐゴシック" pitchFamily="32" charset="-128"/>
                <a:cs typeface="Calibri"/>
              </a:rPr>
              <a:t>see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black</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a:t>
            </a:r>
            <a:r>
              <a:rPr sz="1400" b="1" kern="0" spc="-5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box </a:t>
            </a:r>
            <a:r>
              <a:rPr sz="1400" b="1" kern="0" dirty="0">
                <a:solidFill>
                  <a:srgbClr val="C00000"/>
                </a:solidFill>
                <a:latin typeface="Calibri"/>
                <a:ea typeface="ＭＳ Ｐゴシック" pitchFamily="32" charset="-128"/>
                <a:cs typeface="Calibri"/>
              </a:rPr>
              <a:t>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status</a:t>
            </a:r>
            <a:r>
              <a:rPr sz="1400" b="1" kern="0" spc="-7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bar.</a:t>
            </a:r>
            <a:endParaRPr sz="1400" kern="0">
              <a:solidFill>
                <a:sysClr val="windowText" lastClr="000000"/>
              </a:solidFill>
              <a:latin typeface="Calibri"/>
              <a:ea typeface="ＭＳ Ｐゴシック" pitchFamily="32" charset="-128"/>
              <a:cs typeface="Calibri"/>
            </a:endParaRPr>
          </a:p>
        </p:txBody>
      </p:sp>
      <p:grpSp>
        <p:nvGrpSpPr>
          <p:cNvPr id="11" name="object 11"/>
          <p:cNvGrpSpPr/>
          <p:nvPr/>
        </p:nvGrpSpPr>
        <p:grpSpPr>
          <a:xfrm>
            <a:off x="2135124" y="1609344"/>
            <a:ext cx="2533015" cy="2012950"/>
            <a:chOff x="2135123" y="1609344"/>
            <a:chExt cx="2533015" cy="2012950"/>
          </a:xfrm>
        </p:grpSpPr>
        <p:sp>
          <p:nvSpPr>
            <p:cNvPr id="12" name="object 12"/>
            <p:cNvSpPr/>
            <p:nvPr/>
          </p:nvSpPr>
          <p:spPr>
            <a:xfrm>
              <a:off x="4039361" y="1779270"/>
              <a:ext cx="609600" cy="278765"/>
            </a:xfrm>
            <a:custGeom>
              <a:avLst/>
              <a:gdLst/>
              <a:ahLst/>
              <a:cxnLst/>
              <a:rect l="l" t="t" r="r" b="b"/>
              <a:pathLst>
                <a:path w="609600" h="278764">
                  <a:moveTo>
                    <a:pt x="0" y="278384"/>
                  </a:moveTo>
                  <a:lnTo>
                    <a:pt x="609600" y="278384"/>
                  </a:lnTo>
                  <a:lnTo>
                    <a:pt x="609600" y="0"/>
                  </a:lnTo>
                  <a:lnTo>
                    <a:pt x="0" y="0"/>
                  </a:lnTo>
                  <a:lnTo>
                    <a:pt x="0" y="278384"/>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2141219" y="2042160"/>
              <a:ext cx="1809114" cy="551815"/>
            </a:xfrm>
            <a:custGeom>
              <a:avLst/>
              <a:gdLst/>
              <a:ahLst/>
              <a:cxnLst/>
              <a:rect l="l" t="t" r="r" b="b"/>
              <a:pathLst>
                <a:path w="1809114" h="551814">
                  <a:moveTo>
                    <a:pt x="1741424" y="0"/>
                  </a:moveTo>
                  <a:lnTo>
                    <a:pt x="1748663" y="26542"/>
                  </a:lnTo>
                  <a:lnTo>
                    <a:pt x="0" y="498728"/>
                  </a:lnTo>
                  <a:lnTo>
                    <a:pt x="14350" y="551688"/>
                  </a:lnTo>
                  <a:lnTo>
                    <a:pt x="1763014" y="79501"/>
                  </a:lnTo>
                  <a:lnTo>
                    <a:pt x="1770126" y="106044"/>
                  </a:lnTo>
                  <a:lnTo>
                    <a:pt x="1808860" y="38735"/>
                  </a:lnTo>
                  <a:lnTo>
                    <a:pt x="1741424"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2141219" y="2042160"/>
              <a:ext cx="1809114" cy="551815"/>
            </a:xfrm>
            <a:custGeom>
              <a:avLst/>
              <a:gdLst/>
              <a:ahLst/>
              <a:cxnLst/>
              <a:rect l="l" t="t" r="r" b="b"/>
              <a:pathLst>
                <a:path w="1809114" h="551814">
                  <a:moveTo>
                    <a:pt x="0" y="498728"/>
                  </a:moveTo>
                  <a:lnTo>
                    <a:pt x="1748663" y="26542"/>
                  </a:lnTo>
                  <a:lnTo>
                    <a:pt x="1741424" y="0"/>
                  </a:lnTo>
                  <a:lnTo>
                    <a:pt x="1808860" y="38735"/>
                  </a:lnTo>
                  <a:lnTo>
                    <a:pt x="1770126" y="106044"/>
                  </a:lnTo>
                  <a:lnTo>
                    <a:pt x="1763014" y="79501"/>
                  </a:lnTo>
                  <a:lnTo>
                    <a:pt x="14350" y="551688"/>
                  </a:lnTo>
                  <a:lnTo>
                    <a:pt x="0" y="498728"/>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2141219" y="2093976"/>
              <a:ext cx="1626235" cy="511809"/>
            </a:xfrm>
            <a:custGeom>
              <a:avLst/>
              <a:gdLst/>
              <a:ahLst/>
              <a:cxnLst/>
              <a:rect l="l" t="t" r="r" b="b"/>
              <a:pathLst>
                <a:path w="1626235" h="511810">
                  <a:moveTo>
                    <a:pt x="1549272" y="0"/>
                  </a:moveTo>
                  <a:lnTo>
                    <a:pt x="1557528" y="30225"/>
                  </a:lnTo>
                  <a:lnTo>
                    <a:pt x="0" y="451231"/>
                  </a:lnTo>
                  <a:lnTo>
                    <a:pt x="16382" y="511683"/>
                  </a:lnTo>
                  <a:lnTo>
                    <a:pt x="1573783" y="90677"/>
                  </a:lnTo>
                  <a:lnTo>
                    <a:pt x="1582039" y="120903"/>
                  </a:lnTo>
                  <a:lnTo>
                    <a:pt x="1626108" y="44069"/>
                  </a:lnTo>
                  <a:lnTo>
                    <a:pt x="154927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141219" y="2093976"/>
              <a:ext cx="1626235" cy="511809"/>
            </a:xfrm>
            <a:custGeom>
              <a:avLst/>
              <a:gdLst/>
              <a:ahLst/>
              <a:cxnLst/>
              <a:rect l="l" t="t" r="r" b="b"/>
              <a:pathLst>
                <a:path w="1626235" h="511810">
                  <a:moveTo>
                    <a:pt x="0" y="451231"/>
                  </a:moveTo>
                  <a:lnTo>
                    <a:pt x="1557528" y="30225"/>
                  </a:lnTo>
                  <a:lnTo>
                    <a:pt x="1549272" y="0"/>
                  </a:lnTo>
                  <a:lnTo>
                    <a:pt x="1626108" y="44069"/>
                  </a:lnTo>
                  <a:lnTo>
                    <a:pt x="1582039" y="120903"/>
                  </a:lnTo>
                  <a:lnTo>
                    <a:pt x="1573783" y="90677"/>
                  </a:lnTo>
                  <a:lnTo>
                    <a:pt x="16382" y="511683"/>
                  </a:lnTo>
                  <a:lnTo>
                    <a:pt x="0" y="451231"/>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823971" y="1615440"/>
              <a:ext cx="1027430" cy="151130"/>
            </a:xfrm>
            <a:custGeom>
              <a:avLst/>
              <a:gdLst/>
              <a:ahLst/>
              <a:cxnLst/>
              <a:rect l="l" t="t" r="r" b="b"/>
              <a:pathLst>
                <a:path w="1027429" h="151130">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8" name="object 18"/>
            <p:cNvSpPr/>
            <p:nvPr/>
          </p:nvSpPr>
          <p:spPr>
            <a:xfrm>
              <a:off x="2823971" y="1615440"/>
              <a:ext cx="1027430" cy="151130"/>
            </a:xfrm>
            <a:custGeom>
              <a:avLst/>
              <a:gdLst/>
              <a:ahLst/>
              <a:cxnLst/>
              <a:rect l="l" t="t" r="r" b="b"/>
              <a:pathLst>
                <a:path w="1027429" h="151130">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9" name="object 19"/>
            <p:cNvSpPr/>
            <p:nvPr/>
          </p:nvSpPr>
          <p:spPr>
            <a:xfrm>
              <a:off x="3959351" y="3477767"/>
              <a:ext cx="438784" cy="138430"/>
            </a:xfrm>
            <a:custGeom>
              <a:avLst/>
              <a:gdLst/>
              <a:ahLst/>
              <a:cxnLst/>
              <a:rect l="l" t="t" r="r" b="b"/>
              <a:pathLst>
                <a:path w="438785" h="138429">
                  <a:moveTo>
                    <a:pt x="438403" y="0"/>
                  </a:moveTo>
                  <a:lnTo>
                    <a:pt x="0" y="0"/>
                  </a:lnTo>
                  <a:lnTo>
                    <a:pt x="0" y="138303"/>
                  </a:lnTo>
                  <a:lnTo>
                    <a:pt x="438403" y="138303"/>
                  </a:lnTo>
                  <a:lnTo>
                    <a:pt x="43840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959351" y="3477767"/>
              <a:ext cx="438784" cy="138430"/>
            </a:xfrm>
            <a:custGeom>
              <a:avLst/>
              <a:gdLst/>
              <a:ahLst/>
              <a:cxnLst/>
              <a:rect l="l" t="t" r="r" b="b"/>
              <a:pathLst>
                <a:path w="438785" h="138429">
                  <a:moveTo>
                    <a:pt x="0" y="138303"/>
                  </a:moveTo>
                  <a:lnTo>
                    <a:pt x="438403" y="138303"/>
                  </a:lnTo>
                  <a:lnTo>
                    <a:pt x="438403" y="0"/>
                  </a:lnTo>
                  <a:lnTo>
                    <a:pt x="0" y="0"/>
                  </a:lnTo>
                  <a:lnTo>
                    <a:pt x="0" y="1383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21" name="object 21"/>
          <p:cNvPicPr/>
          <p:nvPr/>
        </p:nvPicPr>
        <p:blipFill>
          <a:blip r:embed="rId4" cstate="print"/>
          <a:stretch>
            <a:fillRect/>
          </a:stretch>
        </p:blipFill>
        <p:spPr>
          <a:xfrm>
            <a:off x="152400" y="5791198"/>
            <a:ext cx="990600" cy="957072"/>
          </a:xfrm>
          <a:prstGeom prst="rect">
            <a:avLst/>
          </a:prstGeom>
        </p:spPr>
      </p:pic>
      <p:pic>
        <p:nvPicPr>
          <p:cNvPr id="22" name="Picture 21"/>
          <p:cNvPicPr>
            <a:picLocks noChangeAspect="1"/>
          </p:cNvPicPr>
          <p:nvPr/>
        </p:nvPicPr>
        <p:blipFill>
          <a:blip r:embed="rId5"/>
          <a:stretch>
            <a:fillRect/>
          </a:stretch>
        </p:blipFill>
        <p:spPr>
          <a:xfrm>
            <a:off x="4326860" y="2529968"/>
            <a:ext cx="322102" cy="203433"/>
          </a:xfrm>
          <a:prstGeom prst="rect">
            <a:avLst/>
          </a:prstGeom>
        </p:spPr>
      </p:pic>
      <p:pic>
        <p:nvPicPr>
          <p:cNvPr id="23" name="Picture 22"/>
          <p:cNvPicPr>
            <a:picLocks noChangeAspect="1"/>
          </p:cNvPicPr>
          <p:nvPr/>
        </p:nvPicPr>
        <p:blipFill>
          <a:blip r:embed="rId5"/>
          <a:stretch>
            <a:fillRect/>
          </a:stretch>
        </p:blipFill>
        <p:spPr>
          <a:xfrm>
            <a:off x="5346286" y="2538759"/>
            <a:ext cx="444914" cy="166180"/>
          </a:xfrm>
          <a:prstGeom prst="rect">
            <a:avLst/>
          </a:prstGeom>
        </p:spPr>
      </p:pic>
      <p:pic>
        <p:nvPicPr>
          <p:cNvPr id="24" name="Picture 23"/>
          <p:cNvPicPr>
            <a:picLocks noChangeAspect="1"/>
          </p:cNvPicPr>
          <p:nvPr/>
        </p:nvPicPr>
        <p:blipFill>
          <a:blip r:embed="rId6"/>
          <a:stretch>
            <a:fillRect/>
          </a:stretch>
        </p:blipFill>
        <p:spPr>
          <a:xfrm>
            <a:off x="5410201" y="5105880"/>
            <a:ext cx="445047" cy="170703"/>
          </a:xfrm>
          <a:prstGeom prst="rect">
            <a:avLst/>
          </a:prstGeom>
        </p:spPr>
      </p:pic>
    </p:spTree>
    <p:extLst>
      <p:ext uri="{BB962C8B-B14F-4D97-AF65-F5344CB8AC3E}">
        <p14:creationId xmlns:p14="http://schemas.microsoft.com/office/powerpoint/2010/main" val="3579468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5368" y="5989320"/>
            <a:ext cx="550164"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269494"/>
            <a:ext cx="112019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PROJECTS NOFO</a:t>
            </a:r>
            <a:endParaRPr sz="2800" spc="-20" dirty="0"/>
          </a:p>
        </p:txBody>
      </p:sp>
      <p:pic>
        <p:nvPicPr>
          <p:cNvPr id="5" name="object 5"/>
          <p:cNvPicPr/>
          <p:nvPr/>
        </p:nvPicPr>
        <p:blipFill>
          <a:blip r:embed="rId4" cstate="print"/>
          <a:stretch>
            <a:fillRect/>
          </a:stretch>
        </p:blipFill>
        <p:spPr>
          <a:xfrm>
            <a:off x="1828800" y="1295400"/>
            <a:ext cx="6662928" cy="4724400"/>
          </a:xfrm>
          <a:prstGeom prst="rect">
            <a:avLst/>
          </a:prstGeom>
        </p:spPr>
      </p:pic>
      <p:sp>
        <p:nvSpPr>
          <p:cNvPr id="6" name="object 6"/>
          <p:cNvSpPr txBox="1"/>
          <p:nvPr/>
        </p:nvSpPr>
        <p:spPr>
          <a:xfrm>
            <a:off x="8767064" y="3135249"/>
            <a:ext cx="2515870" cy="659796"/>
          </a:xfrm>
          <a:prstGeom prst="rect">
            <a:avLst/>
          </a:prstGeom>
        </p:spPr>
        <p:txBody>
          <a:bodyPr vert="horz" wrap="square" lIns="0" tIns="13335" rIns="0" bIns="0" rtlCol="0">
            <a:spAutoFit/>
          </a:bodyPr>
          <a:lstStyle/>
          <a:p>
            <a:pPr marL="12701" marR="5080" defTabSz="914446">
              <a:spcBef>
                <a:spcPts val="105"/>
              </a:spcBef>
              <a:defRPr/>
            </a:pPr>
            <a:r>
              <a:rPr sz="1400" b="1" kern="0" spc="-30" dirty="0">
                <a:solidFill>
                  <a:srgbClr val="C00000"/>
                </a:solidFill>
                <a:latin typeface="Calibri"/>
                <a:ea typeface="ＭＳ Ｐゴシック" pitchFamily="32" charset="-128"/>
                <a:cs typeface="Calibri"/>
              </a:rPr>
              <a:t>You</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can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print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8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for </a:t>
            </a:r>
            <a:r>
              <a:rPr sz="1400" b="1" kern="0" dirty="0">
                <a:solidFill>
                  <a:srgbClr val="C00000"/>
                </a:solidFill>
                <a:latin typeface="Calibri"/>
                <a:ea typeface="ＭＳ Ｐゴシック" pitchFamily="32" charset="-128"/>
                <a:cs typeface="Calibri"/>
              </a:rPr>
              <a:t>your</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record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by</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clicking</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right </a:t>
            </a:r>
            <a:r>
              <a:rPr sz="1400" b="1" kern="0" dirty="0">
                <a:solidFill>
                  <a:srgbClr val="C00000"/>
                </a:solidFill>
                <a:latin typeface="Calibri"/>
                <a:ea typeface="ＭＳ Ｐゴシック" pitchFamily="32" charset="-128"/>
                <a:cs typeface="Calibri"/>
              </a:rPr>
              <a:t>button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computer’s</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mouse</a:t>
            </a:r>
            <a:endParaRPr sz="1400" kern="0">
              <a:solidFill>
                <a:sysClr val="windowText" lastClr="000000"/>
              </a:solidFill>
              <a:latin typeface="Calibri"/>
              <a:ea typeface="ＭＳ Ｐゴシック" pitchFamily="32" charset="-128"/>
              <a:cs typeface="Calibri"/>
            </a:endParaRPr>
          </a:p>
        </p:txBody>
      </p:sp>
      <p:pic>
        <p:nvPicPr>
          <p:cNvPr id="7" name="object 7"/>
          <p:cNvPicPr/>
          <p:nvPr/>
        </p:nvPicPr>
        <p:blipFill>
          <a:blip r:embed="rId5"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1904165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77372" y="5980176"/>
            <a:ext cx="551687"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5" name="object 5"/>
          <p:cNvSpPr txBox="1">
            <a:spLocks noGrp="1"/>
          </p:cNvSpPr>
          <p:nvPr>
            <p:ph idx="1"/>
          </p:nvPr>
        </p:nvSpPr>
        <p:spPr>
          <a:xfrm>
            <a:off x="304290" y="1533906"/>
            <a:ext cx="11754360" cy="2198038"/>
          </a:xfrm>
          <a:prstGeom prst="rect">
            <a:avLst/>
          </a:prstGeom>
        </p:spPr>
        <p:txBody>
          <a:bodyPr vert="horz" wrap="square" lIns="0" tIns="635" rIns="0" bIns="0" rtlCol="0">
            <a:spAutoFit/>
          </a:bodyPr>
          <a:lstStyle/>
          <a:p>
            <a:pPr marL="441093" marR="319421" indent="0" algn="ctr">
              <a:lnSpc>
                <a:spcPct val="102499"/>
              </a:lnSpc>
              <a:spcBef>
                <a:spcPts val="5"/>
              </a:spcBef>
              <a:buNone/>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PROJECTS </a:t>
            </a:r>
            <a:r>
              <a:rPr lang="en-US" sz="2800" b="1" dirty="0" smtClean="0">
                <a:latin typeface="Perpetua"/>
                <a:cs typeface="Perpetua"/>
              </a:rPr>
              <a:t>NOFO</a:t>
            </a:r>
          </a:p>
          <a:p>
            <a:pPr marL="441093" marR="319421" indent="0" algn="ctr">
              <a:lnSpc>
                <a:spcPct val="102499"/>
              </a:lnSpc>
              <a:spcBef>
                <a:spcPts val="5"/>
              </a:spcBef>
              <a:buNone/>
            </a:pPr>
            <a:endParaRPr lang="en-US" sz="2800" b="1" dirty="0">
              <a:latin typeface="Perpetua"/>
              <a:cs typeface="Perpetua"/>
            </a:endParaRPr>
          </a:p>
          <a:p>
            <a:pPr marL="441093" marR="319421" indent="0" algn="ctr">
              <a:lnSpc>
                <a:spcPct val="102499"/>
              </a:lnSpc>
              <a:spcBef>
                <a:spcPts val="5"/>
              </a:spcBef>
              <a:buNone/>
            </a:pPr>
            <a:r>
              <a:rPr lang="en-US" sz="2800" b="1" dirty="0" smtClean="0">
                <a:latin typeface="Perpetua"/>
                <a:cs typeface="Perpetua"/>
              </a:rPr>
              <a:t>The NOFO Invitation Code is </a:t>
            </a:r>
            <a:r>
              <a:rPr lang="en-US" sz="2800" b="1" dirty="0" smtClean="0">
                <a:solidFill>
                  <a:srgbClr val="FF0000"/>
                </a:solidFill>
                <a:latin typeface="Perpetua"/>
                <a:cs typeface="Perpetua"/>
              </a:rPr>
              <a:t>2024CoCBuilds</a:t>
            </a:r>
          </a:p>
          <a:p>
            <a:pPr marL="441093" marR="319421" indent="0" algn="ctr">
              <a:lnSpc>
                <a:spcPct val="102499"/>
              </a:lnSpc>
              <a:spcBef>
                <a:spcPts val="5"/>
              </a:spcBef>
              <a:buNone/>
            </a:pPr>
            <a:endParaRPr lang="en-US" sz="2800" b="1" dirty="0">
              <a:latin typeface="Perpetua"/>
              <a:cs typeface="Perpetua"/>
            </a:endParaRPr>
          </a:p>
          <a:p>
            <a:pPr marL="441093" marR="319421" indent="0" algn="ctr">
              <a:lnSpc>
                <a:spcPct val="102499"/>
              </a:lnSpc>
              <a:spcBef>
                <a:spcPts val="5"/>
              </a:spcBef>
              <a:buNone/>
            </a:pPr>
            <a:endParaRPr lang="en-US" sz="2800" b="1" dirty="0">
              <a:latin typeface="Perpetua"/>
              <a:cs typeface="Perpetua"/>
            </a:endParaRPr>
          </a:p>
        </p:txBody>
      </p:sp>
      <p:pic>
        <p:nvPicPr>
          <p:cNvPr id="6" name="object 6"/>
          <p:cNvPicPr/>
          <p:nvPr/>
        </p:nvPicPr>
        <p:blipFill>
          <a:blip r:embed="rId4"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2621388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extLst>
      <p:ext uri="{BB962C8B-B14F-4D97-AF65-F5344CB8AC3E}">
        <p14:creationId xmlns:p14="http://schemas.microsoft.com/office/powerpoint/2010/main" val="400727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15F4-C1B6-83B2-56FF-4E217C0A2A5E}"/>
              </a:ext>
            </a:extLst>
          </p:cNvPr>
          <p:cNvSpPr>
            <a:spLocks noGrp="1"/>
          </p:cNvSpPr>
          <p:nvPr>
            <p:ph type="title"/>
          </p:nvPr>
        </p:nvSpPr>
        <p:spPr/>
        <p:txBody>
          <a:bodyPr/>
          <a:lstStyle/>
          <a:p>
            <a:pPr algn="ctr"/>
            <a:r>
              <a:rPr lang="en-US" dirty="0"/>
              <a:t>AVAILIBILITY OF HUD NOFO</a:t>
            </a:r>
          </a:p>
        </p:txBody>
      </p:sp>
      <p:sp>
        <p:nvSpPr>
          <p:cNvPr id="3" name="Content Placeholder 2">
            <a:extLst>
              <a:ext uri="{FF2B5EF4-FFF2-40B4-BE49-F238E27FC236}">
                <a16:creationId xmlns:a16="http://schemas.microsoft.com/office/drawing/2014/main" id="{9108460C-181B-FF9B-9661-6B0FDB1F129A}"/>
              </a:ext>
            </a:extLst>
          </p:cNvPr>
          <p:cNvSpPr>
            <a:spLocks noGrp="1"/>
          </p:cNvSpPr>
          <p:nvPr>
            <p:ph idx="1"/>
          </p:nvPr>
        </p:nvSpPr>
        <p:spPr>
          <a:xfrm>
            <a:off x="677334" y="1930400"/>
            <a:ext cx="9903580" cy="3880773"/>
          </a:xfrm>
        </p:spPr>
        <p:txBody>
          <a:bodyPr>
            <a:normAutofit/>
          </a:bodyPr>
          <a:lstStyle/>
          <a:p>
            <a:endParaRPr lang="en-US" dirty="0">
              <a:solidFill>
                <a:srgbClr val="467886"/>
              </a:solidFill>
              <a:hlinkClick r:id="rId2">
                <a:extLst>
                  <a:ext uri="{A12FA001-AC4F-418D-AE19-62706E023703}">
                    <ahyp:hlinkClr xmlns="" xmlns:ahyp="http://schemas.microsoft.com/office/drawing/2018/hyperlinkcolor" val="tx"/>
                  </a:ext>
                </a:extLst>
              </a:hlinkClick>
            </a:endParaRPr>
          </a:p>
          <a:p>
            <a:pPr marL="0" indent="0" algn="ctr">
              <a:buNone/>
            </a:pPr>
            <a:r>
              <a:rPr lang="en-US" sz="2800" u="sng" dirty="0">
                <a:hlinkClick r:id="rId2">
                  <a:extLst>
                    <a:ext uri="{A12FA001-AC4F-418D-AE19-62706E023703}">
                      <ahyp:hlinkClr xmlns="" xmlns:ahyp="http://schemas.microsoft.com/office/drawing/2018/hyperlinkcolor" val="tx"/>
                    </a:ext>
                  </a:extLst>
                </a:hlinkClick>
              </a:rPr>
              <a:t>T</a:t>
            </a:r>
            <a:r>
              <a:rPr lang="en-US" sz="2800" dirty="0">
                <a:hlinkClick r:id="rId2">
                  <a:extLst>
                    <a:ext uri="{A12FA001-AC4F-418D-AE19-62706E023703}">
                      <ahyp:hlinkClr xmlns="" xmlns:ahyp="http://schemas.microsoft.com/office/drawing/2018/hyperlinkcolor" val="tx"/>
                    </a:ext>
                  </a:extLst>
                </a:hlinkClick>
              </a:rPr>
              <a:t>HE HUD CoC BUILDS NOFO CAN BE FOUND AT:</a:t>
            </a:r>
            <a:endParaRPr lang="en-US" sz="2800" u="sng" dirty="0">
              <a:hlinkClick r:id="rId2">
                <a:extLst>
                  <a:ext uri="{A12FA001-AC4F-418D-AE19-62706E023703}">
                    <ahyp:hlinkClr xmlns="" xmlns:ahyp="http://schemas.microsoft.com/office/drawing/2018/hyperlinkcolor" val="tx"/>
                  </a:ext>
                </a:extLst>
              </a:hlinkClick>
            </a:endParaRPr>
          </a:p>
          <a:p>
            <a:pPr marL="0" indent="0" algn="ctr">
              <a:buNone/>
            </a:pPr>
            <a:r>
              <a:rPr lang="en-US" u="sng" dirty="0">
                <a:hlinkClick r:id="rId3"/>
              </a:rPr>
              <a:t>https://www.hud.gov/program_offices/comm_planning/coc/cocbuilds</a:t>
            </a:r>
            <a:endParaRPr lang="en-US" sz="2800" dirty="0">
              <a:solidFill>
                <a:srgbClr val="467886"/>
              </a:solidFill>
              <a:hlinkClick r:id="rId2">
                <a:extLst>
                  <a:ext uri="{A12FA001-AC4F-418D-AE19-62706E023703}">
                    <ahyp:hlinkClr xmlns="" xmlns:ahyp="http://schemas.microsoft.com/office/drawing/2018/hyperlinkcolor" val="tx"/>
                  </a:ext>
                </a:extLst>
              </a:hlinkClick>
            </a:endParaRPr>
          </a:p>
          <a:p>
            <a:pPr marL="0" indent="0">
              <a:buNone/>
            </a:pPr>
            <a:endParaRPr lang="en-US" sz="2800" dirty="0">
              <a:solidFill>
                <a:srgbClr val="467886"/>
              </a:solidFill>
            </a:endParaRPr>
          </a:p>
          <a:p>
            <a:endParaRPr lang="en-US" dirty="0">
              <a:solidFill>
                <a:srgbClr val="467886"/>
              </a:solidFill>
            </a:endParaRPr>
          </a:p>
          <a:p>
            <a:endParaRPr lang="en-US" dirty="0"/>
          </a:p>
        </p:txBody>
      </p:sp>
    </p:spTree>
    <p:extLst>
      <p:ext uri="{BB962C8B-B14F-4D97-AF65-F5344CB8AC3E}">
        <p14:creationId xmlns:p14="http://schemas.microsoft.com/office/powerpoint/2010/main" val="57329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62CD-B216-F6EC-A375-7D4DEC410A5A}"/>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DB880846-6E84-C515-5634-1F51771BC3FC}"/>
              </a:ext>
            </a:extLst>
          </p:cNvPr>
          <p:cNvSpPr>
            <a:spLocks noGrp="1"/>
          </p:cNvSpPr>
          <p:nvPr>
            <p:ph idx="1"/>
          </p:nvPr>
        </p:nvSpPr>
        <p:spPr>
          <a:xfrm>
            <a:off x="895048" y="1270000"/>
            <a:ext cx="9119809" cy="5742440"/>
          </a:xfrm>
        </p:spPr>
        <p:txBody>
          <a:bodyPr>
            <a:noAutofit/>
          </a:bodyPr>
          <a:lstStyle/>
          <a:p>
            <a:r>
              <a:rPr lang="en-US" sz="3600" dirty="0"/>
              <a:t>ONE TIME GRANT</a:t>
            </a:r>
          </a:p>
          <a:p>
            <a:r>
              <a:rPr lang="en-US" sz="3600" dirty="0"/>
              <a:t>UP TO $7.5 MILLION LOCALLY</a:t>
            </a:r>
          </a:p>
          <a:p>
            <a:r>
              <a:rPr lang="en-US" sz="3600" dirty="0"/>
              <a:t>APPLICATION MUST BE SUBMITTED BY THE CoC</a:t>
            </a:r>
          </a:p>
          <a:p>
            <a:r>
              <a:rPr lang="en-US" sz="3600" dirty="0"/>
              <a:t>ONLY ONE APPLICATION MAY BE SUBMITTED</a:t>
            </a:r>
          </a:p>
          <a:p>
            <a:r>
              <a:rPr lang="en-US" sz="3600" dirty="0"/>
              <a:t>NATION-WIDE COMPETITION  </a:t>
            </a:r>
          </a:p>
          <a:p>
            <a:r>
              <a:rPr lang="en-US" sz="3600" dirty="0"/>
              <a:t>HUD WILL CHOOSE 25 APPLICATIONS</a:t>
            </a:r>
          </a:p>
        </p:txBody>
      </p:sp>
    </p:spTree>
    <p:extLst>
      <p:ext uri="{BB962C8B-B14F-4D97-AF65-F5344CB8AC3E}">
        <p14:creationId xmlns:p14="http://schemas.microsoft.com/office/powerpoint/2010/main" val="212654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D6BB-3E70-778C-82B3-D050FF3660BE}"/>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4FC962B9-0C13-C381-05A9-ACB5F29E0BA1}"/>
              </a:ext>
            </a:extLst>
          </p:cNvPr>
          <p:cNvSpPr>
            <a:spLocks noGrp="1"/>
          </p:cNvSpPr>
          <p:nvPr>
            <p:ph idx="1"/>
          </p:nvPr>
        </p:nvSpPr>
        <p:spPr>
          <a:xfrm>
            <a:off x="677333" y="1328057"/>
            <a:ext cx="9642323" cy="4786416"/>
          </a:xfrm>
        </p:spPr>
        <p:txBody>
          <a:bodyPr>
            <a:normAutofit fontScale="62500" lnSpcReduction="20000"/>
          </a:bodyPr>
          <a:lstStyle/>
          <a:p>
            <a:r>
              <a:rPr lang="en-US" sz="4000" dirty="0"/>
              <a:t>MUST BE NEW  UNITS OF PERMANENT SUPPORTIVE HOUSING</a:t>
            </a:r>
          </a:p>
          <a:p>
            <a:r>
              <a:rPr lang="en-US" sz="4000" dirty="0"/>
              <a:t>CONSTRUCTION, ACQUISITION, OR REHABILITATION </a:t>
            </a:r>
          </a:p>
          <a:p>
            <a:r>
              <a:rPr lang="en-US" sz="4000" dirty="0"/>
              <a:t>BENEFICIARIES MUST BE HOMELESS INDIVIDUALS OR FAMILIES IN WHICH AT LEAST ONE MEMBER HAS A DISABILITY</a:t>
            </a:r>
          </a:p>
          <a:p>
            <a:r>
              <a:rPr lang="en-US" sz="4000" dirty="0"/>
              <a:t>NEED TO SHOW HOW NON-CoC FUNDS WILL BE LEVERAGED</a:t>
            </a:r>
          </a:p>
          <a:p>
            <a:r>
              <a:rPr lang="en-US" sz="4000" dirty="0"/>
              <a:t>LENGTH OF PROJECT 24 – 60 MONTHS – CAN APPLY FOR 2, 3,4, OR 5 YEAR AWARDS.</a:t>
            </a:r>
          </a:p>
          <a:p>
            <a:r>
              <a:rPr lang="en-US" sz="4000" dirty="0"/>
              <a:t>MULTIPLE SUBRECIPIENTS ARE ENCOURAGED</a:t>
            </a:r>
            <a:r>
              <a:rPr lang="en-US" sz="4000" dirty="0" smtClean="0"/>
              <a:t>.</a:t>
            </a:r>
          </a:p>
          <a:p>
            <a:r>
              <a:rPr lang="en-US" sz="4000" dirty="0" smtClean="0"/>
              <a:t>MUST BE CONSISTANT WITH THE CONSOLIDATED PLAN</a:t>
            </a:r>
            <a:endParaRPr lang="en-US" sz="4000" dirty="0"/>
          </a:p>
          <a:p>
            <a:endParaRPr lang="en-US" dirty="0"/>
          </a:p>
          <a:p>
            <a:endParaRPr lang="en-US" dirty="0"/>
          </a:p>
        </p:txBody>
      </p:sp>
    </p:spTree>
    <p:extLst>
      <p:ext uri="{BB962C8B-B14F-4D97-AF65-F5344CB8AC3E}">
        <p14:creationId xmlns:p14="http://schemas.microsoft.com/office/powerpoint/2010/main" val="123100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CEE9-F61A-E1BD-F8EC-E174246489AA}"/>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574B6EC5-D600-4E8A-C9D9-3D4E10B606A2}"/>
              </a:ext>
            </a:extLst>
          </p:cNvPr>
          <p:cNvSpPr>
            <a:spLocks noGrp="1"/>
          </p:cNvSpPr>
          <p:nvPr>
            <p:ph idx="1"/>
          </p:nvPr>
        </p:nvSpPr>
        <p:spPr>
          <a:xfrm>
            <a:off x="677334" y="1284514"/>
            <a:ext cx="8596668" cy="4963885"/>
          </a:xfrm>
        </p:spPr>
        <p:txBody>
          <a:bodyPr>
            <a:normAutofit fontScale="92500" lnSpcReduction="20000"/>
          </a:bodyPr>
          <a:lstStyle/>
          <a:p>
            <a:pPr marL="0" indent="0" algn="ctr">
              <a:buNone/>
            </a:pPr>
            <a:r>
              <a:rPr lang="en-US" sz="3300" dirty="0"/>
              <a:t>PROJECTS SELECTED BY HUD FOR CONDITIONAL APPROVAL MUST:</a:t>
            </a:r>
          </a:p>
          <a:p>
            <a:pPr lvl="1"/>
            <a:r>
              <a:rPr lang="en-US" sz="3000" dirty="0"/>
              <a:t>PROVIDE PROOF OF SITE CONTROL PRIOR TO EXECUTION OF THE GRANT</a:t>
            </a:r>
          </a:p>
          <a:p>
            <a:pPr lvl="1"/>
            <a:r>
              <a:rPr lang="en-US" sz="3000" dirty="0"/>
              <a:t>EXECUTE THE GRANT AGREEMENT WITH HUD NO LATER THAN SEPTEMBER 1, 2025</a:t>
            </a:r>
          </a:p>
          <a:p>
            <a:pPr lvl="1"/>
            <a:r>
              <a:rPr lang="en-US" sz="3000" dirty="0"/>
              <a:t>HAVE A COMPLETED ENVIRONMENTAL REVIEW BEFORE FUNDS CAN BE DRAWN FOR PROJECT ACTIVITIES</a:t>
            </a:r>
          </a:p>
          <a:p>
            <a:pPr lvl="1"/>
            <a:r>
              <a:rPr lang="en-US" sz="3000" dirty="0"/>
              <a:t>MEET TIMELINESS STANDARDS OUTLINED IN 24 CFR 578.85 FOR NEW CONSTRUCTION OF REHABILITATION ACTIVITIES</a:t>
            </a:r>
          </a:p>
          <a:p>
            <a:pPr lvl="1"/>
            <a:endParaRPr lang="en-US" sz="2800" dirty="0"/>
          </a:p>
        </p:txBody>
      </p:sp>
    </p:spTree>
    <p:extLst>
      <p:ext uri="{BB962C8B-B14F-4D97-AF65-F5344CB8AC3E}">
        <p14:creationId xmlns:p14="http://schemas.microsoft.com/office/powerpoint/2010/main" val="302769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98DE-2E9E-FC40-7DAC-841143294241}"/>
              </a:ext>
            </a:extLst>
          </p:cNvPr>
          <p:cNvSpPr>
            <a:spLocks noGrp="1"/>
          </p:cNvSpPr>
          <p:nvPr>
            <p:ph type="title"/>
          </p:nvPr>
        </p:nvSpPr>
        <p:spPr/>
        <p:txBody>
          <a:bodyPr>
            <a:noAutofit/>
          </a:bodyPr>
          <a:lstStyle/>
          <a:p>
            <a:pPr algn="ctr"/>
            <a:r>
              <a:rPr lang="en-US" sz="4800" dirty="0"/>
              <a:t>USE OF FUNDING</a:t>
            </a:r>
            <a:br>
              <a:rPr lang="en-US" sz="4800" dirty="0"/>
            </a:br>
            <a:endParaRPr lang="en-US" sz="4800" dirty="0"/>
          </a:p>
        </p:txBody>
      </p:sp>
      <p:sp>
        <p:nvSpPr>
          <p:cNvPr id="3" name="Content Placeholder 2">
            <a:extLst>
              <a:ext uri="{FF2B5EF4-FFF2-40B4-BE49-F238E27FC236}">
                <a16:creationId xmlns:a16="http://schemas.microsoft.com/office/drawing/2014/main" id="{3263B3EE-3787-8052-58C9-0C70F0BBAE7D}"/>
              </a:ext>
            </a:extLst>
          </p:cNvPr>
          <p:cNvSpPr>
            <a:spLocks noGrp="1"/>
          </p:cNvSpPr>
          <p:nvPr>
            <p:ph idx="1"/>
          </p:nvPr>
        </p:nvSpPr>
        <p:spPr/>
        <p:txBody>
          <a:bodyPr>
            <a:normAutofit/>
          </a:bodyPr>
          <a:lstStyle/>
          <a:p>
            <a:r>
              <a:rPr lang="en-US" sz="2800" dirty="0"/>
              <a:t>CONSTRUCTION, ACQUISITION, OR REHABILITATION OF UNITS OF PERMANENT SUPPORTIVE HOUSING</a:t>
            </a:r>
          </a:p>
          <a:p>
            <a:r>
              <a:rPr lang="en-US" sz="2800" dirty="0"/>
              <a:t>UP TO 20% OF FUNDING MAY BE SPENT ON SUPPORT SERVICES AND OPERATING COSTS</a:t>
            </a:r>
          </a:p>
          <a:p>
            <a:r>
              <a:rPr lang="en-US" sz="2800" dirty="0"/>
              <a:t>UP TO 10% MAY BE SPENT ON </a:t>
            </a:r>
            <a:r>
              <a:rPr lang="en-US" sz="2800" dirty="0" smtClean="0"/>
              <a:t>ADMINISTRATION</a:t>
            </a:r>
            <a:endParaRPr lang="en-US" sz="2800" dirty="0"/>
          </a:p>
        </p:txBody>
      </p:sp>
    </p:spTree>
    <p:extLst>
      <p:ext uri="{BB962C8B-B14F-4D97-AF65-F5344CB8AC3E}">
        <p14:creationId xmlns:p14="http://schemas.microsoft.com/office/powerpoint/2010/main" val="1167157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E28D1522D30449B2E2321374B6188" ma:contentTypeVersion="5" ma:contentTypeDescription="Create a new document." ma:contentTypeScope="" ma:versionID="91987ed5a78a1f74aaa44ff30bd1b101">
  <xsd:schema xmlns:xsd="http://www.w3.org/2001/XMLSchema" xmlns:xs="http://www.w3.org/2001/XMLSchema" xmlns:p="http://schemas.microsoft.com/office/2006/metadata/properties" xmlns:ns1="http://schemas.microsoft.com/sharepoint/v3" xmlns:ns2="3a458720-5d06-4124-9ae2-9cfb35b6a5aa" targetNamespace="http://schemas.microsoft.com/office/2006/metadata/properties" ma:root="true" ma:fieldsID="0774308e4527e03321300f9cec511e9f" ns1:_="" ns2:_="">
    <xsd:import namespace="http://schemas.microsoft.com/sharepoint/v3"/>
    <xsd:import namespace="3a458720-5d06-4124-9ae2-9cfb35b6a5a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3a458720-5d06-4124-9ae2-9cfb35b6a5aa">
      <UserInfo>
        <DisplayName/>
        <AccountId xsi:nil="true"/>
        <AccountType/>
      </UserInfo>
    </SharedWithUsers>
  </documentManagement>
</p:properties>
</file>

<file path=customXml/itemProps1.xml><?xml version="1.0" encoding="utf-8"?>
<ds:datastoreItem xmlns:ds="http://schemas.openxmlformats.org/officeDocument/2006/customXml" ds:itemID="{9468EA67-93DC-4BF7-AE59-8FFB1296AFB0}"/>
</file>

<file path=customXml/itemProps2.xml><?xml version="1.0" encoding="utf-8"?>
<ds:datastoreItem xmlns:ds="http://schemas.openxmlformats.org/officeDocument/2006/customXml" ds:itemID="{2CD7A33F-29D6-4FD6-BDCA-9F67910A3BDF}"/>
</file>

<file path=customXml/itemProps3.xml><?xml version="1.0" encoding="utf-8"?>
<ds:datastoreItem xmlns:ds="http://schemas.openxmlformats.org/officeDocument/2006/customXml" ds:itemID="{807B8C0C-40BA-4755-BD34-A56FE4DB4E67}"/>
</file>

<file path=docProps/app.xml><?xml version="1.0" encoding="utf-8"?>
<Properties xmlns="http://schemas.openxmlformats.org/officeDocument/2006/extended-properties" xmlns:vt="http://schemas.openxmlformats.org/officeDocument/2006/docPropsVTypes">
  <Template>Facet</Template>
  <TotalTime>2085</TotalTime>
  <Words>2209</Words>
  <Application>Microsoft Office PowerPoint</Application>
  <PresentationFormat>Widescreen</PresentationFormat>
  <Paragraphs>191</Paragraphs>
  <Slides>44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Arial</vt:lpstr>
      <vt:lpstr>Calibri</vt:lpstr>
      <vt:lpstr>Calibri Light</vt:lpstr>
      <vt:lpstr>Muli Regular</vt:lpstr>
      <vt:lpstr>Muli Regular Bold</vt:lpstr>
      <vt:lpstr>Open Sans Extra Bold</vt:lpstr>
      <vt:lpstr>Perpetua</vt:lpstr>
      <vt:lpstr>Trebuchet MS</vt:lpstr>
      <vt:lpstr>Wingdings</vt:lpstr>
      <vt:lpstr>Wingdings 3</vt:lpstr>
      <vt:lpstr>Facet</vt:lpstr>
      <vt:lpstr>HUD CoC BUILDS NOFO</vt:lpstr>
      <vt:lpstr>CALENDAR FOR NOFO</vt:lpstr>
      <vt:lpstr>CONE OF SILENCE</vt:lpstr>
      <vt:lpstr>APPLICATION DEVELOPMENT</vt:lpstr>
      <vt:lpstr>AVAILIBILITY OF HUD NOFO</vt:lpstr>
      <vt:lpstr>NOFO BASICS</vt:lpstr>
      <vt:lpstr>NOFO BASICS</vt:lpstr>
      <vt:lpstr>NOFO BASICS</vt:lpstr>
      <vt:lpstr>USE OF FUNDING </vt:lpstr>
      <vt:lpstr>USE OF FUNDING</vt:lpstr>
      <vt:lpstr>ELIGIBLE COSTS</vt:lpstr>
      <vt:lpstr>MATCH</vt:lpstr>
      <vt:lpstr>ELIGIBLE APPLICANTS</vt:lpstr>
      <vt:lpstr>APPLICATION SUBMISSION</vt:lpstr>
      <vt:lpstr>APPLICATION IS A FIVE STEP PROCESS</vt:lpstr>
      <vt:lpstr>STEP 3</vt:lpstr>
      <vt:lpstr>STEPS 4 &amp; 5</vt:lpstr>
      <vt:lpstr>APPLICATION DEVELOPMENT</vt:lpstr>
      <vt:lpstr>APPLICATION DEVELOPMENT</vt:lpstr>
      <vt:lpstr>HELPFUL INFORMATION FROM HUD</vt:lpstr>
      <vt:lpstr>Important Program Guidance</vt:lpstr>
      <vt:lpstr>REVIEW CRITERIA</vt:lpstr>
      <vt:lpstr>HUD and CoC RATING FACTORS SECTION V.A.1</vt:lpstr>
      <vt:lpstr>HUD and CoC RATING FACTORS SECTION V.A.1 (cont.)</vt:lpstr>
      <vt:lpstr>QUESTIONS???</vt:lpstr>
      <vt:lpstr>PowerPoint Presentation</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   ***Throughout the application, there will be several documents that you will be required to download, complete and re-upload to the application.</vt:lpstr>
      <vt:lpstr>Completing the 2024 COC BUILDS LOCAL PROJECTS NOFO</vt:lpstr>
      <vt:lpstr>Completing the 2024 COC BUILDS LOCAL PROJECTS NOFO</vt:lpstr>
      <vt:lpstr>Completing the 2024 COC BUILDS LOCAL NEW PROJECTS NOFO</vt:lpstr>
      <vt:lpstr>Completing the 2024 COC BUILDS LOCAL PROJECTS NOFO</vt:lpstr>
      <vt:lpstr>Completing the 2024 COC BUILDS LOCAL PROJECTS NOFO</vt:lpstr>
      <vt:lpstr>Completing the 2024 COC BUILDS LOCAL PROJECTS NOFO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 CoC BUILDS NOFO</dc:title>
  <dc:creator>Jean-Marie Moore</dc:creator>
  <cp:lastModifiedBy>Jean Marie Moore</cp:lastModifiedBy>
  <cp:revision>36</cp:revision>
  <cp:lastPrinted>2024-09-24T18:20:45Z</cp:lastPrinted>
  <dcterms:created xsi:type="dcterms:W3CDTF">2024-09-07T15:17:02Z</dcterms:created>
  <dcterms:modified xsi:type="dcterms:W3CDTF">2024-09-26T15:56:31Z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0x010100AC4E28D1522D30449B2E2321374B6188</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