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7" r:id="rId3"/>
    <p:sldId id="257" r:id="rId4"/>
    <p:sldId id="259" r:id="rId5"/>
    <p:sldId id="258" r:id="rId6"/>
    <p:sldId id="260" r:id="rId7"/>
    <p:sldId id="261" r:id="rId8"/>
    <p:sldId id="263" r:id="rId9"/>
    <p:sldId id="262" r:id="rId10"/>
    <p:sldId id="264" r:id="rId11"/>
    <p:sldId id="265" r:id="rId12"/>
    <p:sldId id="266" r:id="rId13"/>
    <p:sldId id="268"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6" d="100"/>
          <a:sy n="106" d="100"/>
        </p:scale>
        <p:origin x="126"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5/31/2023</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dirty="0"/>
              <a:t>5/31/2023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dirty="0"/>
              <a:t>5/31/2023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5/31/2023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5/31/2023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dirty="0"/>
              <a:t>5/31/2023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dirty="0"/>
              <a:t>5/31/2023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dirty="0"/>
              <a:t>5/31/2023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5/31/2023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AF6E2C9B-5FA2-460D-9BE7-B0812FC2A6FF}" type="datetimeFigureOut">
              <a:rPr lang="en-US" dirty="0"/>
              <a:t>5/31/2023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5/31/2023</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5/31/2023</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129" y="1562793"/>
            <a:ext cx="10782300" cy="1853892"/>
          </a:xfrm>
        </p:spPr>
        <p:txBody>
          <a:bodyPr/>
          <a:lstStyle/>
          <a:p>
            <a:r>
              <a:rPr lang="en-US" dirty="0" smtClean="0"/>
              <a:t>  SB 1718   Immigration</a:t>
            </a:r>
            <a:endParaRPr lang="en-US" dirty="0"/>
          </a:p>
        </p:txBody>
      </p:sp>
      <p:sp>
        <p:nvSpPr>
          <p:cNvPr id="5" name="Title 1"/>
          <p:cNvSpPr txBox="1">
            <a:spLocks/>
          </p:cNvSpPr>
          <p:nvPr/>
        </p:nvSpPr>
        <p:spPr>
          <a:xfrm>
            <a:off x="2509890" y="4422525"/>
            <a:ext cx="6417980" cy="1532313"/>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8800" kern="1200" spc="-120" baseline="0">
                <a:solidFill>
                  <a:srgbClr val="FFFFFF"/>
                </a:solidFill>
                <a:latin typeface="+mj-lt"/>
                <a:ea typeface="+mj-ea"/>
                <a:cs typeface="+mj-cs"/>
              </a:defRPr>
            </a:lvl1pPr>
          </a:lstStyle>
          <a:p>
            <a:pPr algn="ctr"/>
            <a:r>
              <a:rPr lang="en-US" sz="2800" dirty="0" smtClean="0"/>
              <a:t>Ed Chase</a:t>
            </a:r>
          </a:p>
          <a:p>
            <a:pPr algn="ctr"/>
            <a:r>
              <a:rPr lang="en-US" sz="2800" dirty="0" smtClean="0"/>
              <a:t>Palm Beach County Intergovernmental Affairs </a:t>
            </a:r>
          </a:p>
          <a:p>
            <a:pPr algn="ctr"/>
            <a:r>
              <a:rPr lang="en-US" sz="2800" dirty="0" smtClean="0"/>
              <a:t>May 31, 2023</a:t>
            </a:r>
            <a:endParaRPr lang="en-US" sz="2800" dirty="0"/>
          </a:p>
        </p:txBody>
      </p:sp>
    </p:spTree>
    <p:extLst>
      <p:ext uri="{BB962C8B-B14F-4D97-AF65-F5344CB8AC3E}">
        <p14:creationId xmlns:p14="http://schemas.microsoft.com/office/powerpoint/2010/main" val="1502080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Florida Bar / Law Enforcement</a:t>
            </a:r>
            <a:endParaRPr lang="en-US" dirty="0"/>
          </a:p>
        </p:txBody>
      </p:sp>
      <p:sp>
        <p:nvSpPr>
          <p:cNvPr id="3" name="Content Placeholder 2"/>
          <p:cNvSpPr>
            <a:spLocks noGrp="1"/>
          </p:cNvSpPr>
          <p:nvPr>
            <p:ph idx="1"/>
          </p:nvPr>
        </p:nvSpPr>
        <p:spPr/>
        <p:txBody>
          <a:bodyPr/>
          <a:lstStyle/>
          <a:p>
            <a:endParaRPr lang="en-US" dirty="0" smtClean="0"/>
          </a:p>
          <a:p>
            <a:pPr algn="just"/>
            <a:r>
              <a:rPr lang="en-US" dirty="0" smtClean="0"/>
              <a:t>Repeals </a:t>
            </a:r>
            <a:r>
              <a:rPr lang="en-US" dirty="0"/>
              <a:t>the statute that allows an applicant to the Florida Bar who is an unauthorized immigrant to be admitted to the Bar by the Florida Supreme Court if certain conditions are met effective November 1, </a:t>
            </a:r>
            <a:r>
              <a:rPr lang="en-US" dirty="0" smtClean="0"/>
              <a:t>2028.</a:t>
            </a:r>
            <a:endParaRPr lang="en-US" dirty="0"/>
          </a:p>
          <a:p>
            <a:pPr algn="just"/>
            <a:endParaRPr lang="en-US" dirty="0" smtClean="0"/>
          </a:p>
          <a:p>
            <a:pPr algn="just"/>
            <a:r>
              <a:rPr lang="en-US" dirty="0" smtClean="0"/>
              <a:t>Requires </a:t>
            </a:r>
            <a:r>
              <a:rPr lang="en-US" dirty="0"/>
              <a:t>a person who is in the custody of a law enforcement agency and is subject to an immigration detainer to submit a DNA sample when he or she is booked into a jail, correctional, or juvenile </a:t>
            </a:r>
            <a:r>
              <a:rPr lang="en-US" dirty="0" smtClean="0"/>
              <a:t>facility</a:t>
            </a:r>
            <a:r>
              <a:rPr lang="en-US" dirty="0"/>
              <a:t>.</a:t>
            </a:r>
          </a:p>
        </p:txBody>
      </p:sp>
    </p:spTree>
    <p:extLst>
      <p:ext uri="{BB962C8B-B14F-4D97-AF65-F5344CB8AC3E}">
        <p14:creationId xmlns:p14="http://schemas.microsoft.com/office/powerpoint/2010/main" val="4181322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Data</a:t>
            </a:r>
            <a:endParaRPr lang="en-US" dirty="0"/>
          </a:p>
        </p:txBody>
      </p:sp>
      <p:sp>
        <p:nvSpPr>
          <p:cNvPr id="3" name="Content Placeholder 2"/>
          <p:cNvSpPr>
            <a:spLocks noGrp="1"/>
          </p:cNvSpPr>
          <p:nvPr>
            <p:ph idx="1"/>
          </p:nvPr>
        </p:nvSpPr>
        <p:spPr>
          <a:xfrm>
            <a:off x="676656" y="2011680"/>
            <a:ext cx="10753725" cy="4123113"/>
          </a:xfrm>
        </p:spPr>
        <p:txBody>
          <a:bodyPr>
            <a:normAutofit fontScale="92500" lnSpcReduction="10000"/>
          </a:bodyPr>
          <a:lstStyle/>
          <a:p>
            <a:endParaRPr lang="en-US" dirty="0" smtClean="0"/>
          </a:p>
          <a:p>
            <a:pPr algn="just"/>
            <a:r>
              <a:rPr lang="en-US" sz="2600" dirty="0" smtClean="0"/>
              <a:t>Requires </a:t>
            </a:r>
            <a:r>
              <a:rPr lang="en-US" sz="2600" dirty="0"/>
              <a:t>any hospital that accepts Medicaid to include a question on its admission or registration forms inquiring about whether the patient is a United States citizen, is lawfully present in the United States, or is not lawfully present in the United </a:t>
            </a:r>
            <a:r>
              <a:rPr lang="en-US" sz="2600" dirty="0" smtClean="0"/>
              <a:t>States. </a:t>
            </a:r>
            <a:endParaRPr lang="en-US" sz="2600" dirty="0"/>
          </a:p>
          <a:p>
            <a:pPr algn="just"/>
            <a:endParaRPr lang="en-US" sz="2600" dirty="0" smtClean="0"/>
          </a:p>
          <a:p>
            <a:pPr algn="just"/>
            <a:r>
              <a:rPr lang="en-US" sz="2600" dirty="0" smtClean="0"/>
              <a:t>Requires </a:t>
            </a:r>
            <a:r>
              <a:rPr lang="en-US" sz="2600" dirty="0"/>
              <a:t>each hospital to provide a quarterly report to the Agency of Health Care Administration, detailing the number of emergency department visits or hospital admissions by patients who responded to the above question in each category</a:t>
            </a:r>
            <a:r>
              <a:rPr lang="en-US" sz="2600" dirty="0" smtClean="0"/>
              <a:t>.</a:t>
            </a:r>
          </a:p>
          <a:p>
            <a:pPr algn="just"/>
            <a:endParaRPr lang="en-US" sz="2600" dirty="0"/>
          </a:p>
          <a:p>
            <a:pPr algn="just"/>
            <a:r>
              <a:rPr lang="en-US" sz="2600" dirty="0" smtClean="0"/>
              <a:t>The Agency of Health Care Administration may NOT require the disclosure of patient names or any other identifying information.</a:t>
            </a:r>
            <a:endParaRPr lang="en-US" sz="2600" dirty="0"/>
          </a:p>
          <a:p>
            <a:endParaRPr lang="en-US" dirty="0"/>
          </a:p>
        </p:txBody>
      </p:sp>
    </p:spTree>
    <p:extLst>
      <p:ext uri="{BB962C8B-B14F-4D97-AF65-F5344CB8AC3E}">
        <p14:creationId xmlns:p14="http://schemas.microsoft.com/office/powerpoint/2010/main" val="1977718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Alien Transport</a:t>
            </a:r>
            <a:endParaRPr lang="en-US" dirty="0"/>
          </a:p>
        </p:txBody>
      </p:sp>
      <p:sp>
        <p:nvSpPr>
          <p:cNvPr id="3" name="Content Placeholder 2"/>
          <p:cNvSpPr>
            <a:spLocks noGrp="1"/>
          </p:cNvSpPr>
          <p:nvPr>
            <p:ph idx="1"/>
          </p:nvPr>
        </p:nvSpPr>
        <p:spPr/>
        <p:txBody>
          <a:bodyPr/>
          <a:lstStyle/>
          <a:p>
            <a:endParaRPr lang="en-US" dirty="0" smtClean="0"/>
          </a:p>
          <a:p>
            <a:endParaRPr lang="en-US" dirty="0"/>
          </a:p>
          <a:p>
            <a:pPr algn="just"/>
            <a:r>
              <a:rPr lang="en-US" dirty="0" smtClean="0"/>
              <a:t>Section </a:t>
            </a:r>
            <a:r>
              <a:rPr lang="en-US" dirty="0"/>
              <a:t>21 of the bill appropriates $12 million in nonrecurring funds for the 2023-2024 fiscal year from the General Revenue Fund to the Division of Emergency Management for the Unauthorized Alien Transport Program.</a:t>
            </a:r>
          </a:p>
        </p:txBody>
      </p:sp>
    </p:spTree>
    <p:extLst>
      <p:ext uri="{BB962C8B-B14F-4D97-AF65-F5344CB8AC3E}">
        <p14:creationId xmlns:p14="http://schemas.microsoft.com/office/powerpoint/2010/main" val="814253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5397" y="1276538"/>
            <a:ext cx="10782300" cy="1977596"/>
          </a:xfrm>
        </p:spPr>
        <p:txBody>
          <a:bodyPr/>
          <a:lstStyle/>
          <a:p>
            <a:r>
              <a:rPr lang="en-US" dirty="0" smtClean="0"/>
              <a:t>  SB 1718   Immigration</a:t>
            </a:r>
            <a:endParaRPr lang="en-US" dirty="0"/>
          </a:p>
        </p:txBody>
      </p:sp>
      <p:sp>
        <p:nvSpPr>
          <p:cNvPr id="5" name="Title 1"/>
          <p:cNvSpPr txBox="1">
            <a:spLocks/>
          </p:cNvSpPr>
          <p:nvPr/>
        </p:nvSpPr>
        <p:spPr>
          <a:xfrm>
            <a:off x="2318697" y="4422525"/>
            <a:ext cx="6417980" cy="1532313"/>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8800" kern="1200" spc="-120" baseline="0">
                <a:solidFill>
                  <a:srgbClr val="FFFFFF"/>
                </a:solidFill>
                <a:latin typeface="+mj-lt"/>
                <a:ea typeface="+mj-ea"/>
                <a:cs typeface="+mj-cs"/>
              </a:defRPr>
            </a:lvl1pPr>
          </a:lstStyle>
          <a:p>
            <a:pPr algn="ctr"/>
            <a:r>
              <a:rPr lang="en-US" sz="2800" dirty="0" smtClean="0"/>
              <a:t>Ed Chase</a:t>
            </a:r>
          </a:p>
          <a:p>
            <a:pPr algn="ctr"/>
            <a:r>
              <a:rPr lang="en-US" sz="2800" dirty="0" smtClean="0"/>
              <a:t>Palm Beach County Intergovernmental Affairs</a:t>
            </a:r>
          </a:p>
          <a:p>
            <a:pPr algn="ctr"/>
            <a:r>
              <a:rPr lang="en-US" sz="2800" dirty="0" smtClean="0"/>
              <a:t>May 31, 2023</a:t>
            </a:r>
            <a:endParaRPr lang="en-US" sz="2800" dirty="0"/>
          </a:p>
        </p:txBody>
      </p:sp>
    </p:spTree>
    <p:extLst>
      <p:ext uri="{BB962C8B-B14F-4D97-AF65-F5344CB8AC3E}">
        <p14:creationId xmlns:p14="http://schemas.microsoft.com/office/powerpoint/2010/main" val="251322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224" y="499533"/>
            <a:ext cx="10872529" cy="5843078"/>
          </a:xfrm>
        </p:spPr>
        <p:txBody>
          <a:bodyPr>
            <a:normAutofit/>
          </a:bodyPr>
          <a:lstStyle/>
          <a:p>
            <a:r>
              <a:rPr lang="en-US" dirty="0" smtClean="0"/>
              <a:t>1. Human Smuggling</a:t>
            </a:r>
            <a:br>
              <a:rPr lang="en-US" dirty="0" smtClean="0"/>
            </a:br>
            <a:r>
              <a:rPr lang="en-US" dirty="0" smtClean="0"/>
              <a:t>2. Law Enforcement</a:t>
            </a:r>
            <a:br>
              <a:rPr lang="en-US" dirty="0" smtClean="0"/>
            </a:br>
            <a:r>
              <a:rPr lang="en-US" dirty="0" smtClean="0"/>
              <a:t>3. Employment Verification</a:t>
            </a:r>
            <a:br>
              <a:rPr lang="en-US" dirty="0" smtClean="0"/>
            </a:br>
            <a:r>
              <a:rPr lang="en-US" dirty="0" smtClean="0"/>
              <a:t>4. Driver’s Licenses</a:t>
            </a:r>
            <a:br>
              <a:rPr lang="en-US" dirty="0" smtClean="0"/>
            </a:br>
            <a:r>
              <a:rPr lang="en-US" dirty="0" smtClean="0"/>
              <a:t>5. Identification Cards</a:t>
            </a:r>
            <a:br>
              <a:rPr lang="en-US" dirty="0" smtClean="0"/>
            </a:br>
            <a:r>
              <a:rPr lang="en-US" dirty="0" smtClean="0"/>
              <a:t>6. Florida Bar/Law Enforcement</a:t>
            </a:r>
            <a:br>
              <a:rPr lang="en-US" dirty="0" smtClean="0"/>
            </a:br>
            <a:r>
              <a:rPr lang="en-US" dirty="0" smtClean="0"/>
              <a:t>7. Health Data</a:t>
            </a:r>
            <a:endParaRPr lang="en-US" dirty="0"/>
          </a:p>
        </p:txBody>
      </p:sp>
    </p:spTree>
    <p:extLst>
      <p:ext uri="{BB962C8B-B14F-4D97-AF65-F5344CB8AC3E}">
        <p14:creationId xmlns:p14="http://schemas.microsoft.com/office/powerpoint/2010/main" val="2504839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Smuggling</a:t>
            </a:r>
            <a:endParaRPr lang="en-US" dirty="0"/>
          </a:p>
        </p:txBody>
      </p:sp>
      <p:sp>
        <p:nvSpPr>
          <p:cNvPr id="3" name="Content Placeholder 2"/>
          <p:cNvSpPr>
            <a:spLocks noGrp="1"/>
          </p:cNvSpPr>
          <p:nvPr>
            <p:ph idx="1"/>
          </p:nvPr>
        </p:nvSpPr>
        <p:spPr/>
        <p:txBody>
          <a:bodyPr/>
          <a:lstStyle/>
          <a:p>
            <a:endParaRPr lang="en-US" dirty="0" smtClean="0"/>
          </a:p>
          <a:p>
            <a:pPr algn="just"/>
            <a:r>
              <a:rPr lang="en-US" dirty="0" smtClean="0"/>
              <a:t>Section </a:t>
            </a:r>
            <a:r>
              <a:rPr lang="en-US" dirty="0"/>
              <a:t>10 of the bill amends the human smuggling crime in s. 787.07, F.S., to provide that a person commits a third degree felony when he or </a:t>
            </a:r>
            <a:r>
              <a:rPr lang="en-US" dirty="0" smtClean="0"/>
              <a:t>she: </a:t>
            </a:r>
            <a:endParaRPr lang="en-US" dirty="0"/>
          </a:p>
          <a:p>
            <a:pPr algn="just"/>
            <a:endParaRPr lang="en-US" dirty="0" smtClean="0"/>
          </a:p>
          <a:p>
            <a:pPr algn="just"/>
            <a:r>
              <a:rPr lang="en-US" dirty="0" smtClean="0"/>
              <a:t>knowingly </a:t>
            </a:r>
            <a:r>
              <a:rPr lang="en-US" dirty="0"/>
              <a:t>and willfully transports into this state an individual whom </a:t>
            </a:r>
            <a:r>
              <a:rPr lang="en-US" dirty="0" smtClean="0"/>
              <a:t>the </a:t>
            </a:r>
            <a:r>
              <a:rPr lang="en-US" dirty="0"/>
              <a:t>person knows, or reasonably should know, has entered the United States in violation of law and has not been inspected by the Federal Government since his or her unlawful entry</a:t>
            </a:r>
            <a:r>
              <a:rPr lang="en-US" dirty="0" smtClean="0"/>
              <a:t>.</a:t>
            </a:r>
          </a:p>
          <a:p>
            <a:endParaRPr lang="en-US" dirty="0"/>
          </a:p>
        </p:txBody>
      </p:sp>
    </p:spTree>
    <p:extLst>
      <p:ext uri="{BB962C8B-B14F-4D97-AF65-F5344CB8AC3E}">
        <p14:creationId xmlns:p14="http://schemas.microsoft.com/office/powerpoint/2010/main" val="1106140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Smuggling</a:t>
            </a:r>
            <a:endParaRPr lang="en-US" dirty="0"/>
          </a:p>
        </p:txBody>
      </p:sp>
      <p:sp>
        <p:nvSpPr>
          <p:cNvPr id="3" name="Content Placeholder 2"/>
          <p:cNvSpPr>
            <a:spLocks noGrp="1"/>
          </p:cNvSpPr>
          <p:nvPr>
            <p:ph idx="1"/>
          </p:nvPr>
        </p:nvSpPr>
        <p:spPr/>
        <p:txBody>
          <a:bodyPr/>
          <a:lstStyle/>
          <a:p>
            <a:endParaRPr lang="en-US" dirty="0" smtClean="0"/>
          </a:p>
          <a:p>
            <a:pPr algn="just"/>
            <a:r>
              <a:rPr lang="en-US" dirty="0"/>
              <a:t>Enhances the crime of human smuggling when smuggling a minor, more than five people, </a:t>
            </a:r>
            <a:r>
              <a:rPr lang="en-US" dirty="0" smtClean="0"/>
              <a:t>or when </a:t>
            </a:r>
            <a:r>
              <a:rPr lang="en-US" dirty="0"/>
              <a:t>the defendant has a prior conviction for human </a:t>
            </a:r>
            <a:r>
              <a:rPr lang="en-US" dirty="0" smtClean="0"/>
              <a:t>smuggling</a:t>
            </a:r>
            <a:r>
              <a:rPr lang="en-US" dirty="0"/>
              <a:t>.</a:t>
            </a:r>
            <a:endParaRPr lang="en-US" dirty="0" smtClean="0"/>
          </a:p>
          <a:p>
            <a:pPr algn="just"/>
            <a:endParaRPr lang="en-US" dirty="0"/>
          </a:p>
          <a:p>
            <a:pPr algn="just"/>
            <a:r>
              <a:rPr lang="en-US" dirty="0"/>
              <a:t>Adds the crime of human smuggling to the list of crimes that allow for prosecution under </a:t>
            </a:r>
            <a:r>
              <a:rPr lang="en-US" dirty="0" smtClean="0"/>
              <a:t>the Florida </a:t>
            </a:r>
            <a:r>
              <a:rPr lang="en-US" dirty="0"/>
              <a:t>RICO (Racketeer Influenced and Corrupt Organization) </a:t>
            </a:r>
            <a:r>
              <a:rPr lang="en-US" dirty="0" smtClean="0"/>
              <a:t>Act.</a:t>
            </a:r>
            <a:endParaRPr lang="en-US" dirty="0"/>
          </a:p>
          <a:p>
            <a:endParaRPr lang="en-US" dirty="0"/>
          </a:p>
        </p:txBody>
      </p:sp>
    </p:spTree>
    <p:extLst>
      <p:ext uri="{BB962C8B-B14F-4D97-AF65-F5344CB8AC3E}">
        <p14:creationId xmlns:p14="http://schemas.microsoft.com/office/powerpoint/2010/main" val="2937622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Enforcement</a:t>
            </a:r>
            <a:endParaRPr lang="en-US" dirty="0"/>
          </a:p>
        </p:txBody>
      </p:sp>
      <p:sp>
        <p:nvSpPr>
          <p:cNvPr id="3" name="Content Placeholder 2"/>
          <p:cNvSpPr>
            <a:spLocks noGrp="1"/>
          </p:cNvSpPr>
          <p:nvPr>
            <p:ph idx="1"/>
          </p:nvPr>
        </p:nvSpPr>
        <p:spPr/>
        <p:txBody>
          <a:bodyPr/>
          <a:lstStyle/>
          <a:p>
            <a:endParaRPr lang="en-US" dirty="0" smtClean="0"/>
          </a:p>
          <a:p>
            <a:pPr algn="just"/>
            <a:r>
              <a:rPr lang="en-US" dirty="0" smtClean="0"/>
              <a:t>Allows </a:t>
            </a:r>
            <a:r>
              <a:rPr lang="en-US" dirty="0"/>
              <a:t>a law enforcement agency to send relevant information obtained pursuant </a:t>
            </a:r>
            <a:r>
              <a:rPr lang="en-US" dirty="0" smtClean="0"/>
              <a:t>to enforcement </a:t>
            </a:r>
            <a:r>
              <a:rPr lang="en-US" dirty="0"/>
              <a:t>of s. 448.095, F.S., to a federal immigration </a:t>
            </a:r>
            <a:r>
              <a:rPr lang="en-US" dirty="0" smtClean="0"/>
              <a:t>agency.</a:t>
            </a:r>
            <a:endParaRPr lang="en-US" dirty="0"/>
          </a:p>
          <a:p>
            <a:pPr algn="just"/>
            <a:endParaRPr lang="en-US" dirty="0" smtClean="0"/>
          </a:p>
          <a:p>
            <a:pPr algn="just"/>
            <a:r>
              <a:rPr lang="en-US" dirty="0" smtClean="0"/>
              <a:t>Further</a:t>
            </a:r>
            <a:r>
              <a:rPr lang="en-US" dirty="0"/>
              <a:t>, Section 15 creates s. 943.0311(2), F.S., to require the Chief of Domestic Security of the FDLE to ensure compliance with s. 448.095, F.S., by regularly coordinating random audits and notifying the DEO of any violations found.</a:t>
            </a:r>
          </a:p>
          <a:p>
            <a:endParaRPr lang="en-US" dirty="0"/>
          </a:p>
        </p:txBody>
      </p:sp>
    </p:spTree>
    <p:extLst>
      <p:ext uri="{BB962C8B-B14F-4D97-AF65-F5344CB8AC3E}">
        <p14:creationId xmlns:p14="http://schemas.microsoft.com/office/powerpoint/2010/main" val="1717008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Employment Verification</a:t>
            </a:r>
            <a:endParaRPr lang="en-US" dirty="0"/>
          </a:p>
        </p:txBody>
      </p:sp>
      <p:sp>
        <p:nvSpPr>
          <p:cNvPr id="3" name="Content Placeholder 2"/>
          <p:cNvSpPr>
            <a:spLocks noGrp="1"/>
          </p:cNvSpPr>
          <p:nvPr>
            <p:ph idx="1"/>
          </p:nvPr>
        </p:nvSpPr>
        <p:spPr/>
        <p:txBody>
          <a:bodyPr/>
          <a:lstStyle/>
          <a:p>
            <a:endParaRPr lang="en-US" dirty="0" smtClean="0"/>
          </a:p>
          <a:p>
            <a:pPr algn="just"/>
            <a:r>
              <a:rPr lang="en-US" dirty="0" smtClean="0"/>
              <a:t>Beginning </a:t>
            </a:r>
            <a:r>
              <a:rPr lang="en-US" dirty="0"/>
              <a:t>July 1, 2023, requires private employers with 25 or more employees to use the </a:t>
            </a:r>
            <a:r>
              <a:rPr lang="en-US" dirty="0" smtClean="0"/>
              <a:t>E-Verify </a:t>
            </a:r>
            <a:r>
              <a:rPr lang="en-US" dirty="0"/>
              <a:t>system for new </a:t>
            </a:r>
            <a:r>
              <a:rPr lang="en-US" dirty="0" smtClean="0"/>
              <a:t>employees</a:t>
            </a:r>
            <a:r>
              <a:rPr lang="en-US" dirty="0"/>
              <a:t>.</a:t>
            </a:r>
            <a:endParaRPr lang="en-US" dirty="0" smtClean="0"/>
          </a:p>
          <a:p>
            <a:pPr algn="just"/>
            <a:endParaRPr lang="en-US" dirty="0"/>
          </a:p>
          <a:p>
            <a:pPr algn="just"/>
            <a:r>
              <a:rPr lang="en-US" dirty="0" smtClean="0"/>
              <a:t>Amends the </a:t>
            </a:r>
            <a:r>
              <a:rPr lang="en-US" dirty="0"/>
              <a:t>penalties for an employer’s noncompliance to register and use </a:t>
            </a:r>
            <a:r>
              <a:rPr lang="en-US" dirty="0" smtClean="0"/>
              <a:t>the E-Verify </a:t>
            </a:r>
            <a:r>
              <a:rPr lang="en-US" dirty="0"/>
              <a:t>system, including requiring reporting and allowing for the </a:t>
            </a:r>
            <a:r>
              <a:rPr lang="en-US" dirty="0" smtClean="0"/>
              <a:t>suspension and revocation of </a:t>
            </a:r>
            <a:r>
              <a:rPr lang="en-US" dirty="0"/>
              <a:t>employer licenses in certain </a:t>
            </a:r>
            <a:r>
              <a:rPr lang="en-US" dirty="0" smtClean="0"/>
              <a:t>circumstances.</a:t>
            </a:r>
            <a:endParaRPr lang="en-US" dirty="0"/>
          </a:p>
          <a:p>
            <a:endParaRPr lang="en-US" dirty="0"/>
          </a:p>
        </p:txBody>
      </p:sp>
    </p:spTree>
    <p:extLst>
      <p:ext uri="{BB962C8B-B14F-4D97-AF65-F5344CB8AC3E}">
        <p14:creationId xmlns:p14="http://schemas.microsoft.com/office/powerpoint/2010/main" val="2364125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Employment Verification</a:t>
            </a:r>
            <a:endParaRPr lang="en-US" dirty="0"/>
          </a:p>
        </p:txBody>
      </p:sp>
      <p:sp>
        <p:nvSpPr>
          <p:cNvPr id="3" name="Content Placeholder 2"/>
          <p:cNvSpPr>
            <a:spLocks noGrp="1"/>
          </p:cNvSpPr>
          <p:nvPr>
            <p:ph idx="1"/>
          </p:nvPr>
        </p:nvSpPr>
        <p:spPr/>
        <p:txBody>
          <a:bodyPr/>
          <a:lstStyle/>
          <a:p>
            <a:endParaRPr lang="en-US" dirty="0" smtClean="0"/>
          </a:p>
          <a:p>
            <a:pPr marL="0" indent="0" algn="just">
              <a:buNone/>
            </a:pPr>
            <a:r>
              <a:rPr lang="en-US" dirty="0" smtClean="0"/>
              <a:t>Creates </a:t>
            </a:r>
            <a:r>
              <a:rPr lang="en-US" dirty="0"/>
              <a:t>penalties for employers who knowingly employ unauthorized aliens, effective July 1</a:t>
            </a:r>
            <a:r>
              <a:rPr lang="en-US" dirty="0" smtClean="0"/>
              <a:t>, 2024.  </a:t>
            </a:r>
          </a:p>
          <a:p>
            <a:pPr marL="0" indent="0" algn="just">
              <a:buNone/>
            </a:pPr>
            <a:endParaRPr lang="en-US" dirty="0"/>
          </a:p>
          <a:p>
            <a:pPr marL="0" indent="0" algn="just">
              <a:buNone/>
            </a:pPr>
            <a:r>
              <a:rPr lang="en-US" dirty="0"/>
              <a:t>The bill revises the definition of “employee” to limit the term to individuals filling permanent positions. Individuals hired for casual labor which is to be performed within a private residence and those who are independent contractors, as defined by federal law or regulations, are not within the </a:t>
            </a:r>
            <a:r>
              <a:rPr lang="en-US" dirty="0" smtClean="0"/>
              <a:t>definition.</a:t>
            </a:r>
            <a:endParaRPr lang="en-US" dirty="0"/>
          </a:p>
          <a:p>
            <a:endParaRPr lang="en-US" dirty="0"/>
          </a:p>
        </p:txBody>
      </p:sp>
    </p:spTree>
    <p:extLst>
      <p:ext uri="{BB962C8B-B14F-4D97-AF65-F5344CB8AC3E}">
        <p14:creationId xmlns:p14="http://schemas.microsoft.com/office/powerpoint/2010/main" val="1141087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Driver’s Licenses</a:t>
            </a:r>
            <a:endParaRPr lang="en-US" dirty="0"/>
          </a:p>
        </p:txBody>
      </p:sp>
      <p:sp>
        <p:nvSpPr>
          <p:cNvPr id="3" name="Content Placeholder 2"/>
          <p:cNvSpPr>
            <a:spLocks noGrp="1"/>
          </p:cNvSpPr>
          <p:nvPr>
            <p:ph idx="1"/>
          </p:nvPr>
        </p:nvSpPr>
        <p:spPr/>
        <p:txBody>
          <a:bodyPr/>
          <a:lstStyle/>
          <a:p>
            <a:endParaRPr lang="en-US" dirty="0"/>
          </a:p>
          <a:p>
            <a:pPr algn="just"/>
            <a:r>
              <a:rPr lang="en-US" dirty="0" smtClean="0"/>
              <a:t>Prohibits </a:t>
            </a:r>
            <a:r>
              <a:rPr lang="en-US" dirty="0"/>
              <a:t>a person from operating a motor vehicle if his or her driver’s license is issued by another state which provides such a license exclusively to undocumented immigrants who are unable to prove lawful presence in the United States when the licenses are </a:t>
            </a:r>
            <a:r>
              <a:rPr lang="en-US" dirty="0" smtClean="0"/>
              <a:t>issued.</a:t>
            </a:r>
          </a:p>
          <a:p>
            <a:pPr algn="just"/>
            <a:endParaRPr lang="en-US" dirty="0"/>
          </a:p>
          <a:p>
            <a:pPr algn="just"/>
            <a:r>
              <a:rPr lang="en-US" dirty="0"/>
              <a:t>Provides that certain existing exemptions from obtaining a Florida driver license for nonresidents do not apply for undocumented </a:t>
            </a:r>
            <a:r>
              <a:rPr lang="en-US" dirty="0" smtClean="0"/>
              <a:t>immigrants.</a:t>
            </a:r>
            <a:endParaRPr lang="en-US" dirty="0"/>
          </a:p>
          <a:p>
            <a:endParaRPr lang="en-US" dirty="0"/>
          </a:p>
        </p:txBody>
      </p:sp>
    </p:spTree>
    <p:extLst>
      <p:ext uri="{BB962C8B-B14F-4D97-AF65-F5344CB8AC3E}">
        <p14:creationId xmlns:p14="http://schemas.microsoft.com/office/powerpoint/2010/main" val="1387495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Identification Cards</a:t>
            </a:r>
            <a:endParaRPr lang="en-US" dirty="0"/>
          </a:p>
        </p:txBody>
      </p:sp>
      <p:sp>
        <p:nvSpPr>
          <p:cNvPr id="3" name="Content Placeholder 2"/>
          <p:cNvSpPr>
            <a:spLocks noGrp="1"/>
          </p:cNvSpPr>
          <p:nvPr>
            <p:ph idx="1"/>
          </p:nvPr>
        </p:nvSpPr>
        <p:spPr/>
        <p:txBody>
          <a:bodyPr/>
          <a:lstStyle/>
          <a:p>
            <a:endParaRPr lang="en-US" dirty="0" smtClean="0"/>
          </a:p>
          <a:p>
            <a:pPr algn="just"/>
            <a:r>
              <a:rPr lang="en-US" dirty="0" smtClean="0"/>
              <a:t>Creates </a:t>
            </a:r>
            <a:r>
              <a:rPr lang="en-US" dirty="0"/>
              <a:t>a third degree felony for an unauthorized alien to knowingly use a false identification document, or who fraudulently uses an identification document of another person, to obtain </a:t>
            </a:r>
            <a:r>
              <a:rPr lang="en-US" dirty="0" smtClean="0"/>
              <a:t>employment.</a:t>
            </a:r>
          </a:p>
          <a:p>
            <a:pPr algn="just"/>
            <a:endParaRPr lang="en-US" dirty="0"/>
          </a:p>
          <a:p>
            <a:pPr algn="just"/>
            <a:r>
              <a:rPr lang="en-US" dirty="0"/>
              <a:t>Prohibits a county or municipality from providing funds to any person, entity, or organization for the purpose of issuing an identification card or other document to an individual who does not provide proof of lawful presence in the United </a:t>
            </a:r>
            <a:r>
              <a:rPr lang="en-US" dirty="0" smtClean="0"/>
              <a:t>States.</a:t>
            </a:r>
            <a:endParaRPr lang="en-US" dirty="0"/>
          </a:p>
        </p:txBody>
      </p:sp>
    </p:spTree>
    <p:extLst>
      <p:ext uri="{BB962C8B-B14F-4D97-AF65-F5344CB8AC3E}">
        <p14:creationId xmlns:p14="http://schemas.microsoft.com/office/powerpoint/2010/main" val="3903161210"/>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A7006D22D0C2469ED7AA1B83F3E2A1" ma:contentTypeVersion="5" ma:contentTypeDescription="Create a new document." ma:contentTypeScope="" ma:versionID="cb1e86c94210485ee93b199db2d16fb8">
  <xsd:schema xmlns:xsd="http://www.w3.org/2001/XMLSchema" xmlns:xs="http://www.w3.org/2001/XMLSchema" xmlns:p="http://schemas.microsoft.com/office/2006/metadata/properties" xmlns:ns2="3a458720-5d06-4124-9ae2-9cfb35b6a5aa" targetNamespace="http://schemas.microsoft.com/office/2006/metadata/properties" ma:root="true" ma:fieldsID="b0aa80b75845cb3ad57228bd57cf6368" ns2:_="">
    <xsd:import namespace="3a458720-5d06-4124-9ae2-9cfb35b6a5aa"/>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58720-5d06-4124-9ae2-9cfb35b6a5a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3a458720-5d06-4124-9ae2-9cfb35b6a5aa">
      <UserInfo>
        <DisplayName/>
        <AccountId xsi:nil="true"/>
        <AccountType/>
      </UserInfo>
    </SharedWithUsers>
  </documentManagement>
</p:properties>
</file>

<file path=customXml/itemProps1.xml><?xml version="1.0" encoding="utf-8"?>
<ds:datastoreItem xmlns:ds="http://schemas.openxmlformats.org/officeDocument/2006/customXml" ds:itemID="{82493D84-794F-4357-8545-7A4F1570D98C}"/>
</file>

<file path=customXml/itemProps2.xml><?xml version="1.0" encoding="utf-8"?>
<ds:datastoreItem xmlns:ds="http://schemas.openxmlformats.org/officeDocument/2006/customXml" ds:itemID="{DA7BC017-47D0-4C28-8D71-C86AF5D115EE}"/>
</file>

<file path=customXml/itemProps3.xml><?xml version="1.0" encoding="utf-8"?>
<ds:datastoreItem xmlns:ds="http://schemas.openxmlformats.org/officeDocument/2006/customXml" ds:itemID="{F84D87FE-97C5-4E85-AD0D-8B96966B9692}"/>
</file>

<file path=docProps/app.xml><?xml version="1.0" encoding="utf-8"?>
<Properties xmlns="http://schemas.openxmlformats.org/officeDocument/2006/extended-properties" xmlns:vt="http://schemas.openxmlformats.org/officeDocument/2006/docPropsVTypes">
  <Template>TM03457491[[fn=Metropolitan]]</Template>
  <TotalTime>1509</TotalTime>
  <Words>773</Words>
  <Application>Microsoft Office PowerPoint</Application>
  <PresentationFormat>Widescreen</PresentationFormat>
  <Paragraphs>60</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 Light</vt:lpstr>
      <vt:lpstr>Metropolitan</vt:lpstr>
      <vt:lpstr>  SB 1718   Immigration</vt:lpstr>
      <vt:lpstr>1. Human Smuggling 2. Law Enforcement 3. Employment Verification 4. Driver’s Licenses 5. Identification Cards 6. Florida Bar/Law Enforcement 7. Health Data</vt:lpstr>
      <vt:lpstr>Human Smuggling</vt:lpstr>
      <vt:lpstr>Human Smuggling</vt:lpstr>
      <vt:lpstr>Law Enforcement</vt:lpstr>
      <vt:lpstr>Employment Verification</vt:lpstr>
      <vt:lpstr>Employment Verification</vt:lpstr>
      <vt:lpstr>Driver’s Licenses</vt:lpstr>
      <vt:lpstr>Identification Cards</vt:lpstr>
      <vt:lpstr>Florida Bar / Law Enforcement</vt:lpstr>
      <vt:lpstr>Health Data</vt:lpstr>
      <vt:lpstr>Alien Transport</vt:lpstr>
      <vt:lpstr>  SB 1718   Immigration</vt:lpstr>
    </vt:vector>
  </TitlesOfParts>
  <Company>Palm Beach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 1718  Immigration</dc:title>
  <dc:creator>Ed Chase</dc:creator>
  <cp:lastModifiedBy>Ed Chase</cp:lastModifiedBy>
  <cp:revision>14</cp:revision>
  <cp:lastPrinted>2023-05-30T20:37:12Z</cp:lastPrinted>
  <dcterms:created xsi:type="dcterms:W3CDTF">2023-05-16T20:24:18Z</dcterms:created>
  <dcterms:modified xsi:type="dcterms:W3CDTF">2023-05-31T13:25:23Z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0x01010036A7006D22D0C2469ED7AA1B83F3E2A1</vt:lpwstr>
  </property>
  <property fmtid="{D5CDD505-2E9C-101B-9397-08002B2CF9AE}" pid="3" name="Order">
    <vt:r8>30600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