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99" r:id="rId1"/>
  </p:sldMasterIdLst>
  <p:notesMasterIdLst>
    <p:notesMasterId r:id="rId39"/>
  </p:notesMasterIdLst>
  <p:sldIdLst>
    <p:sldId id="256" r:id="rId2"/>
    <p:sldId id="276" r:id="rId3"/>
    <p:sldId id="1209" r:id="rId4"/>
    <p:sldId id="1210" r:id="rId5"/>
    <p:sldId id="1165" r:id="rId6"/>
    <p:sldId id="1175" r:id="rId7"/>
    <p:sldId id="1282" r:id="rId8"/>
    <p:sldId id="1260" r:id="rId9"/>
    <p:sldId id="1258" r:id="rId10"/>
    <p:sldId id="1259" r:id="rId11"/>
    <p:sldId id="1265" r:id="rId12"/>
    <p:sldId id="1166" r:id="rId13"/>
    <p:sldId id="1261" r:id="rId14"/>
    <p:sldId id="1266" r:id="rId15"/>
    <p:sldId id="1263" r:id="rId16"/>
    <p:sldId id="1264" r:id="rId17"/>
    <p:sldId id="1180" r:id="rId18"/>
    <p:sldId id="1178" r:id="rId19"/>
    <p:sldId id="1283" r:id="rId20"/>
    <p:sldId id="1262" r:id="rId21"/>
    <p:sldId id="1176" r:id="rId22"/>
    <p:sldId id="1273" r:id="rId23"/>
    <p:sldId id="1274" r:id="rId24"/>
    <p:sldId id="1280" r:id="rId25"/>
    <p:sldId id="1281" r:id="rId26"/>
    <p:sldId id="1284" r:id="rId27"/>
    <p:sldId id="1267" r:id="rId28"/>
    <p:sldId id="1272" r:id="rId29"/>
    <p:sldId id="1177" r:id="rId30"/>
    <p:sldId id="1278" r:id="rId31"/>
    <p:sldId id="1275" r:id="rId32"/>
    <p:sldId id="1276" r:id="rId33"/>
    <p:sldId id="1277" r:id="rId34"/>
    <p:sldId id="1279" r:id="rId35"/>
    <p:sldId id="1268" r:id="rId36"/>
    <p:sldId id="1270" r:id="rId37"/>
    <p:sldId id="1293" r:id="rId38"/>
  </p:sldIdLst>
  <p:sldSz cx="9144000" cy="6858000" type="screen4x3"/>
  <p:notesSz cx="7053263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mily" initials="" lastIdx="8" clrIdx="0"/>
  <p:cmAuthor id="2" name="Emily Gantz McKay" initials="EGM" lastIdx="1" clrIdx="1">
    <p:extLst>
      <p:ext uri="{19B8F6BF-5375-455C-9EA6-DF929625EA0E}">
        <p15:presenceInfo xmlns:p15="http://schemas.microsoft.com/office/powerpoint/2012/main" userId="f8c95e9a7cf8fe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  <a:srgbClr val="666699"/>
    <a:srgbClr val="FF993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19" autoAdjust="0"/>
    <p:restoredTop sz="94343" autoAdjust="0"/>
  </p:normalViewPr>
  <p:slideViewPr>
    <p:cSldViewPr>
      <p:cViewPr varScale="1">
        <p:scale>
          <a:sx n="56" d="100"/>
          <a:sy n="56" d="100"/>
        </p:scale>
        <p:origin x="108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47" Type="http://schemas.openxmlformats.org/officeDocument/2006/relationships/customXml" Target="../customXml/item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45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ustomXml" Target="../customXml/item2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A5CFB14-DA8D-4A08-8E90-A2E76343A50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5938" cy="465138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1D414C-981C-4C25-B62A-578439EA160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95738" y="0"/>
            <a:ext cx="3055937" cy="465138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23C0B4B-7D61-4A9A-BE79-53F96E64672B}" type="datetimeFigureOut">
              <a:rPr lang="en-US"/>
              <a:pPr>
                <a:defRPr/>
              </a:pPr>
              <a:t>3/7/2024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CC4869E-1E11-4030-994C-73632DEDE25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F35EC97-0D84-4C15-8CC0-91B0DD1B53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4850" y="4421188"/>
            <a:ext cx="5643563" cy="4189412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A0BD7-B95F-4696-A6EB-D8ACFDC6081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55938" cy="465138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AA8D99-F94D-4E88-AC11-AB3DA8B1C3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95738" y="8842375"/>
            <a:ext cx="3055937" cy="465138"/>
          </a:xfrm>
          <a:prstGeom prst="rect">
            <a:avLst/>
          </a:prstGeom>
        </p:spPr>
        <p:txBody>
          <a:bodyPr vert="horz" wrap="square" lIns="93497" tIns="46749" rIns="93497" bIns="4674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BB9B3FB-763E-465F-8D8F-81866406EB0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222101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6" name="Group 25"/>
          <p:cNvGrpSpPr>
            <a:grpSpLocks/>
          </p:cNvGrpSpPr>
          <p:nvPr userDrawn="1"/>
        </p:nvGrpSpPr>
        <p:grpSpPr bwMode="auto">
          <a:xfrm>
            <a:off x="0" y="6172200"/>
            <a:ext cx="9144000" cy="685800"/>
            <a:chOff x="0" y="6172200"/>
            <a:chExt cx="9144000" cy="6858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0C544C73-216A-4C6B-8ADC-7EE0096748AB}"/>
                </a:ext>
              </a:extLst>
            </p:cNvPr>
            <p:cNvSpPr/>
            <p:nvPr userDrawn="1"/>
          </p:nvSpPr>
          <p:spPr>
            <a:xfrm>
              <a:off x="0" y="6172200"/>
              <a:ext cx="9144000" cy="685800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C9D6BD0-CDF6-49B8-B229-89E4DC991CCF}"/>
                </a:ext>
              </a:extLst>
            </p:cNvPr>
            <p:cNvCxnSpPr/>
            <p:nvPr userDrawn="1"/>
          </p:nvCxnSpPr>
          <p:spPr>
            <a:xfrm>
              <a:off x="0" y="6172200"/>
              <a:ext cx="9144000" cy="0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664B6F4-0F88-4E50-932E-A81E6A695D81}"/>
              </a:ext>
            </a:extLst>
          </p:cNvPr>
          <p:cNvCxnSpPr/>
          <p:nvPr userDrawn="1"/>
        </p:nvCxnSpPr>
        <p:spPr>
          <a:xfrm>
            <a:off x="457200" y="3429000"/>
            <a:ext cx="8229600" cy="0"/>
          </a:xfrm>
          <a:prstGeom prst="line">
            <a:avLst/>
          </a:prstGeom>
          <a:ln w="57150" cap="sq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7362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60617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807523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24428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197646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95103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711733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306115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ctivity1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3873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685800" y="685800"/>
            <a:ext cx="7772400" cy="5486400"/>
          </a:xfrm>
          <a:solidFill>
            <a:schemeClr val="bg1"/>
          </a:solidFill>
        </p:spPr>
        <p:txBody>
          <a:bodyPr lIns="274320" tIns="274320" rIns="274320" bIns="27432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0956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685800" y="685800"/>
            <a:ext cx="7772400" cy="5486400"/>
          </a:xfrm>
          <a:solidFill>
            <a:schemeClr val="bg1"/>
          </a:solidFill>
        </p:spPr>
        <p:txBody>
          <a:bodyPr lIns="274320" tIns="274320" rIns="274320" bIns="274320"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1381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6250CA9-3837-4E8C-941B-6C50382049F4}"/>
              </a:ext>
            </a:extLst>
          </p:cNvPr>
          <p:cNvCxnSpPr/>
          <p:nvPr userDrawn="1"/>
        </p:nvCxnSpPr>
        <p:spPr>
          <a:xfrm>
            <a:off x="457200" y="1524000"/>
            <a:ext cx="8229600" cy="0"/>
          </a:xfrm>
          <a:prstGeom prst="line">
            <a:avLst/>
          </a:prstGeom>
          <a:ln w="57150" cap="sq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4508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>
            <a:grpSpLocks/>
          </p:cNvGrpSpPr>
          <p:nvPr userDrawn="1"/>
        </p:nvGrpSpPr>
        <p:grpSpPr bwMode="auto">
          <a:xfrm>
            <a:off x="0" y="0"/>
            <a:ext cx="9144000" cy="2667000"/>
            <a:chOff x="0" y="0"/>
            <a:chExt cx="9144000" cy="2667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58D399B-D9E2-4988-9081-B15AE495F194}"/>
                </a:ext>
              </a:extLst>
            </p:cNvPr>
            <p:cNvSpPr/>
            <p:nvPr userDrawn="1"/>
          </p:nvSpPr>
          <p:spPr>
            <a:xfrm>
              <a:off x="0" y="0"/>
              <a:ext cx="9144000" cy="2667000"/>
            </a:xfrm>
            <a:prstGeom prst="rect">
              <a:avLst/>
            </a:prstGeom>
            <a:ln>
              <a:solidFill>
                <a:schemeClr val="accent2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B3D6538-A8B0-4065-B976-8D7C2ACEBFAE}"/>
                </a:ext>
              </a:extLst>
            </p:cNvPr>
            <p:cNvCxnSpPr/>
            <p:nvPr userDrawn="1"/>
          </p:nvCxnSpPr>
          <p:spPr>
            <a:xfrm>
              <a:off x="0" y="2667000"/>
              <a:ext cx="9144000" cy="0"/>
            </a:xfrm>
            <a:prstGeom prst="lin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66714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94505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F6534D4-0562-4F54-AEBF-DF12FBBA9B46}"/>
              </a:ext>
            </a:extLst>
          </p:cNvPr>
          <p:cNvCxnSpPr/>
          <p:nvPr userDrawn="1"/>
        </p:nvCxnSpPr>
        <p:spPr>
          <a:xfrm>
            <a:off x="457200" y="1524000"/>
            <a:ext cx="8229600" cy="0"/>
          </a:xfrm>
          <a:prstGeom prst="line">
            <a:avLst/>
          </a:prstGeom>
          <a:ln w="57150" cap="sq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88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E4CE1E1-BAC6-416D-9052-AD8ECFBC3094}"/>
              </a:ext>
            </a:extLst>
          </p:cNvPr>
          <p:cNvCxnSpPr/>
          <p:nvPr userDrawn="1"/>
        </p:nvCxnSpPr>
        <p:spPr>
          <a:xfrm>
            <a:off x="457200" y="1524000"/>
            <a:ext cx="8229600" cy="0"/>
          </a:xfrm>
          <a:prstGeom prst="line">
            <a:avLst/>
          </a:prstGeom>
          <a:ln w="57150" cap="sq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9655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44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54863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107666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40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  <p:sldLayoutId id="2147484407" r:id="rId8"/>
    <p:sldLayoutId id="2147484408" r:id="rId9"/>
    <p:sldLayoutId id="2147484409" r:id="rId10"/>
    <p:sldLayoutId id="2147484410" r:id="rId11"/>
    <p:sldLayoutId id="2147484411" r:id="rId12"/>
    <p:sldLayoutId id="2147484412" r:id="rId13"/>
    <p:sldLayoutId id="2147484413" r:id="rId14"/>
    <p:sldLayoutId id="2147484414" r:id="rId15"/>
    <p:sldLayoutId id="2147484415" r:id="rId16"/>
    <p:sldLayoutId id="2147484416" r:id="rId17"/>
    <p:sldLayoutId id="2147484154" r:id="rId18"/>
    <p:sldLayoutId id="2147484155" r:id="rId19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Nmahani@pbcgov.or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ctrTitle"/>
          </p:nvPr>
        </p:nvSpPr>
        <p:spPr>
          <a:xfrm>
            <a:off x="1921934" y="0"/>
            <a:ext cx="5308866" cy="2895600"/>
          </a:xfrm>
        </p:spPr>
        <p:txBody>
          <a:bodyPr>
            <a:noAutofit/>
          </a:bodyPr>
          <a:lstStyle/>
          <a:p>
            <a:pPr algn="ctr"/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altLang="en-US" sz="1600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altLang="en-US" sz="16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>PBC HIV CARE Council </a:t>
            </a: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>2024-2025  </a:t>
            </a: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> Working </a:t>
            </a:r>
            <a:r>
              <a:rPr lang="en-US" altLang="en-US" sz="1600" dirty="0">
                <a:solidFill>
                  <a:schemeClr val="accent5">
                    <a:lumMod val="75000"/>
                  </a:schemeClr>
                </a:solidFill>
              </a:rPr>
              <a:t>Together: Effective Committees and </a:t>
            </a: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>CC/PB Meetings</a:t>
            </a:r>
            <a:b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>Neeta Mahani – PBC HIV CARE Council Coordinator </a:t>
            </a:r>
            <a:b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>810 </a:t>
            </a:r>
            <a:r>
              <a:rPr lang="en-US" altLang="en-US" sz="1600" dirty="0" err="1" smtClean="0">
                <a:solidFill>
                  <a:schemeClr val="accent5">
                    <a:lumMod val="75000"/>
                  </a:schemeClr>
                </a:solidFill>
              </a:rPr>
              <a:t>Datura</a:t>
            </a: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> Street </a:t>
            </a:r>
            <a:b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>West Palm Beach, FL- 33401</a:t>
            </a:r>
            <a:b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>Email- </a:t>
            </a: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  <a:hlinkClick r:id="rId2"/>
              </a:rPr>
              <a:t>Nmahani@pbcgov.org</a:t>
            </a: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>Phone- 561-355-4708</a:t>
            </a:r>
            <a:endParaRPr lang="en-US" altLang="en-US" sz="1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483" name="Subtitle 2"/>
          <p:cNvSpPr>
            <a:spLocks noGrp="1"/>
          </p:cNvSpPr>
          <p:nvPr>
            <p:ph type="subTitle" idx="1"/>
          </p:nvPr>
        </p:nvSpPr>
        <p:spPr>
          <a:xfrm>
            <a:off x="4585759" y="8012419"/>
            <a:ext cx="3860993" cy="719098"/>
          </a:xfrm>
        </p:spPr>
        <p:txBody>
          <a:bodyPr/>
          <a:lstStyle/>
          <a:p>
            <a:endParaRPr lang="en-US" altLang="en-US" dirty="0"/>
          </a:p>
        </p:txBody>
      </p:sp>
      <p:pic>
        <p:nvPicPr>
          <p:cNvPr id="1026" name="Picture 2" descr="Image result for committees imag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505200"/>
            <a:ext cx="3048000" cy="1640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740A0-DBAF-48F2-AA34-E7DF8DA35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762001"/>
            <a:ext cx="6798734" cy="304799"/>
          </a:xfrm>
        </p:spPr>
        <p:txBody>
          <a:bodyPr>
            <a:noAutofit/>
          </a:bodyPr>
          <a:lstStyle/>
          <a:p>
            <a:r>
              <a:rPr lang="en-US" sz="2000" b="1" dirty="0"/>
              <a:t>HRSA/HAB Expectations for </a:t>
            </a:r>
            <a:r>
              <a:rPr lang="en-US" sz="2000" b="1" dirty="0" smtClean="0"/>
              <a:t>CC/PB</a:t>
            </a: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 smtClean="0"/>
              <a:t>Chair/Vice-Chairs</a:t>
            </a:r>
            <a:r>
              <a:rPr lang="en-US" sz="2000" b="1" dirty="0"/>
              <a:t>,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0B52C-AF52-46EE-8D60-AF9CF4A99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600" dirty="0"/>
              <a:t>Sign the letter of assurance </a:t>
            </a:r>
            <a:r>
              <a:rPr lang="en-US" sz="2600" dirty="0" smtClean="0"/>
              <a:t>(CC</a:t>
            </a:r>
            <a:r>
              <a:rPr lang="en-US" sz="2600" dirty="0"/>
              <a:t>) or concurrence (PB) included in the annual Part A application [p </a:t>
            </a:r>
            <a:r>
              <a:rPr lang="en-US" sz="2600" dirty="0" smtClean="0"/>
              <a:t>51]</a:t>
            </a:r>
            <a:endParaRPr lang="en-US" sz="2600" dirty="0"/>
          </a:p>
          <a:p>
            <a:r>
              <a:rPr lang="en-US" sz="2600" dirty="0"/>
              <a:t>At meetings, help ensure that everyone is heard, the agreed-upon process for running meetings is followed, and time limits are placed on discussion [p 206]</a:t>
            </a:r>
          </a:p>
          <a:p>
            <a:r>
              <a:rPr lang="en-US" sz="2600" dirty="0"/>
              <a:t>Review and certify the accuracy of the detailed minutes of each </a:t>
            </a:r>
            <a:r>
              <a:rPr lang="en-US" sz="2600" dirty="0" smtClean="0"/>
              <a:t>CC/PB </a:t>
            </a:r>
            <a:r>
              <a:rPr lang="en-US" sz="2600" dirty="0"/>
              <a:t>meeting [p 95]</a:t>
            </a:r>
          </a:p>
          <a:p>
            <a:r>
              <a:rPr lang="en-US" sz="2600" dirty="0"/>
              <a:t>Help review and manage conflict of interest [p 151]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dirty="0"/>
              <a:t>					</a:t>
            </a:r>
            <a:r>
              <a:rPr lang="en-US" sz="2100" dirty="0"/>
              <a:t>–  </a:t>
            </a:r>
            <a:r>
              <a:rPr lang="en-US" sz="2100" i="1" dirty="0"/>
              <a:t>Part A Manual</a:t>
            </a:r>
            <a:endParaRPr lang="en-US" sz="2100" dirty="0"/>
          </a:p>
          <a:p>
            <a:pPr lvl="1"/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565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41F4E-0E56-4F43-8A14-C42077C21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762000"/>
            <a:ext cx="6798734" cy="609599"/>
          </a:xfrm>
        </p:spPr>
        <p:txBody>
          <a:bodyPr>
            <a:noAutofit/>
          </a:bodyPr>
          <a:lstStyle/>
          <a:p>
            <a:r>
              <a:rPr lang="en-US" sz="2400" b="1" dirty="0"/>
              <a:t>Differentiating Chair</a:t>
            </a:r>
            <a:r>
              <a:rPr lang="en-US" sz="2400" b="1" dirty="0" smtClean="0"/>
              <a:t>, </a:t>
            </a:r>
            <a:r>
              <a:rPr lang="en-US" sz="2400" b="1" dirty="0"/>
              <a:t>and Vice- Chair Roles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CE04F-A123-4245-B9E0-565C3E90E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865" y="2438401"/>
            <a:ext cx="6798736" cy="3496732"/>
          </a:xfrm>
        </p:spPr>
        <p:txBody>
          <a:bodyPr>
            <a:normAutofit/>
          </a:bodyPr>
          <a:lstStyle/>
          <a:p>
            <a:r>
              <a:rPr lang="en-US" sz="2600" b="1" dirty="0"/>
              <a:t>Chair</a:t>
            </a:r>
            <a:r>
              <a:rPr lang="en-US" sz="2600" dirty="0"/>
              <a:t> – the leader of the </a:t>
            </a:r>
            <a:r>
              <a:rPr lang="en-US" sz="2600" dirty="0" smtClean="0"/>
              <a:t>CC/PB </a:t>
            </a:r>
            <a:r>
              <a:rPr lang="en-US" sz="2600" dirty="0"/>
              <a:t>or committee, elected or appointed</a:t>
            </a:r>
          </a:p>
          <a:p>
            <a:r>
              <a:rPr lang="en-US" sz="2600" b="1" dirty="0"/>
              <a:t>Vice-Chair</a:t>
            </a:r>
            <a:r>
              <a:rPr lang="en-US" sz="2600" dirty="0"/>
              <a:t> – the number two leader of the </a:t>
            </a:r>
            <a:r>
              <a:rPr lang="en-US" sz="2600" dirty="0" smtClean="0"/>
              <a:t>CC/PB </a:t>
            </a:r>
            <a:r>
              <a:rPr lang="en-US" sz="2600" dirty="0"/>
              <a:t>or committee, who fills in for the Chair when needed and carries out assignments from the Chair</a:t>
            </a:r>
          </a:p>
          <a:p>
            <a:pPr lvl="1">
              <a:spcBef>
                <a:spcPts val="0"/>
              </a:spcBef>
            </a:pPr>
            <a:r>
              <a:rPr lang="en-US" dirty="0"/>
              <a:t>Sometimes automatically becomes the next Chair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634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684863"/>
          </a:xfrm>
        </p:spPr>
        <p:txBody>
          <a:bodyPr>
            <a:normAutofit/>
          </a:bodyPr>
          <a:lstStyle/>
          <a:p>
            <a:r>
              <a:rPr lang="en-US" altLang="en-US" b="1" dirty="0"/>
              <a:t>Typical Roles for </a:t>
            </a:r>
            <a:r>
              <a:rPr lang="en-US" altLang="en-US" b="1" dirty="0" smtClean="0"/>
              <a:t>CC/PB </a:t>
            </a:r>
            <a:r>
              <a:rPr lang="en-US" altLang="en-US" b="1" dirty="0"/>
              <a:t>Chairs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6924A-39CB-4862-B5EF-3418BDE405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41838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200"/>
              </a:spcBef>
              <a:defRPr/>
            </a:pPr>
            <a:endParaRPr lang="en-US" sz="2600" dirty="0" smtClean="0"/>
          </a:p>
          <a:p>
            <a:pPr>
              <a:spcBef>
                <a:spcPts val="200"/>
              </a:spcBef>
              <a:defRPr/>
            </a:pPr>
            <a:endParaRPr lang="en-US" sz="2600" dirty="0"/>
          </a:p>
          <a:p>
            <a:pPr>
              <a:spcBef>
                <a:spcPts val="200"/>
              </a:spcBef>
              <a:defRPr/>
            </a:pPr>
            <a:endParaRPr lang="en-US" sz="2600" dirty="0" smtClean="0"/>
          </a:p>
          <a:p>
            <a:pPr>
              <a:spcBef>
                <a:spcPts val="200"/>
              </a:spcBef>
              <a:defRPr/>
            </a:pPr>
            <a:r>
              <a:rPr lang="en-US" sz="2600" dirty="0" smtClean="0"/>
              <a:t>Develop </a:t>
            </a:r>
            <a:r>
              <a:rPr lang="en-US" sz="2600" dirty="0"/>
              <a:t>meeting agendas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/>
              <a:t>Chair and facilitate meetings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/>
              <a:t>Assign tasks to committees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/>
              <a:t>Ensure that the agreed-upon meeting process, policies and procedures, and agenda are followed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/>
              <a:t>Request needed support: data, staffing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/>
              <a:t>Set deadlines and timelines and monitor progress on work plan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/>
              <a:t>Help direct the work of the </a:t>
            </a:r>
            <a:r>
              <a:rPr lang="en-US" sz="2600" dirty="0" smtClean="0"/>
              <a:t>CC/PB </a:t>
            </a:r>
            <a:r>
              <a:rPr lang="en-US" sz="2600" dirty="0"/>
              <a:t>support manager</a:t>
            </a:r>
          </a:p>
          <a:p>
            <a:pPr>
              <a:spcBef>
                <a:spcPts val="0"/>
              </a:spcBef>
              <a:defRPr/>
            </a:pPr>
            <a:r>
              <a:rPr lang="en-US" sz="2600" dirty="0"/>
              <a:t>May also:</a:t>
            </a:r>
          </a:p>
          <a:p>
            <a:pPr lvl="1">
              <a:spcBef>
                <a:spcPts val="0"/>
              </a:spcBef>
              <a:defRPr/>
            </a:pPr>
            <a:r>
              <a:rPr lang="en-US" sz="2300" dirty="0"/>
              <a:t>Establish work groups or committees</a:t>
            </a:r>
          </a:p>
          <a:p>
            <a:pPr lvl="1">
              <a:spcBef>
                <a:spcPts val="0"/>
              </a:spcBef>
              <a:defRPr/>
            </a:pPr>
            <a:r>
              <a:rPr lang="en-US" sz="2300" dirty="0"/>
              <a:t>Appoint members to committees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180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0EE71-4A8E-45F1-B86A-671771FE5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380063"/>
          </a:xfrm>
        </p:spPr>
        <p:txBody>
          <a:bodyPr>
            <a:noAutofit/>
          </a:bodyPr>
          <a:lstStyle/>
          <a:p>
            <a:r>
              <a:rPr lang="en-US" sz="2800" b="1" dirty="0"/>
              <a:t>Typical Roles for Committee Chairs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722F6-4B71-4E98-86F3-A5418524D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41838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00"/>
              </a:spcBef>
              <a:defRPr/>
            </a:pPr>
            <a:endParaRPr lang="en-US" sz="2400" dirty="0" smtClean="0"/>
          </a:p>
          <a:p>
            <a:pPr>
              <a:spcBef>
                <a:spcPts val="100"/>
              </a:spcBef>
              <a:defRPr/>
            </a:pPr>
            <a:endParaRPr lang="en-US" dirty="0"/>
          </a:p>
          <a:p>
            <a:pPr>
              <a:spcBef>
                <a:spcPts val="100"/>
              </a:spcBef>
              <a:defRPr/>
            </a:pPr>
            <a:endParaRPr lang="en-US" sz="2400" dirty="0" smtClean="0"/>
          </a:p>
          <a:p>
            <a:pPr>
              <a:spcBef>
                <a:spcPts val="100"/>
              </a:spcBef>
              <a:defRPr/>
            </a:pPr>
            <a:r>
              <a:rPr lang="en-US" sz="2400" dirty="0" smtClean="0"/>
              <a:t>Develop </a:t>
            </a:r>
            <a:r>
              <a:rPr lang="en-US" sz="2400" dirty="0"/>
              <a:t>committee agendas</a:t>
            </a:r>
          </a:p>
          <a:p>
            <a:pPr>
              <a:spcBef>
                <a:spcPts val="100"/>
              </a:spcBef>
              <a:defRPr/>
            </a:pPr>
            <a:r>
              <a:rPr lang="en-US" sz="2400" dirty="0"/>
              <a:t>Chair and facilitate committee meetings</a:t>
            </a:r>
          </a:p>
          <a:p>
            <a:pPr>
              <a:spcBef>
                <a:spcPts val="100"/>
              </a:spcBef>
              <a:defRPr/>
            </a:pPr>
            <a:r>
              <a:rPr lang="en-US" sz="2400" dirty="0"/>
              <a:t>Ensure that the agreed-upon meeting process, policies and procedures, and agenda are followed</a:t>
            </a:r>
          </a:p>
          <a:p>
            <a:pPr>
              <a:spcBef>
                <a:spcPts val="100"/>
              </a:spcBef>
              <a:defRPr/>
            </a:pPr>
            <a:r>
              <a:rPr lang="en-US" sz="2400" dirty="0"/>
              <a:t>Work with </a:t>
            </a:r>
            <a:r>
              <a:rPr lang="en-US" sz="2400" dirty="0" smtClean="0"/>
              <a:t>CC/PB </a:t>
            </a:r>
            <a:r>
              <a:rPr lang="en-US" sz="2400" dirty="0"/>
              <a:t>support staff to plan committee meetings and identify data, materials, staffing needs</a:t>
            </a:r>
          </a:p>
          <a:p>
            <a:pPr>
              <a:spcBef>
                <a:spcPts val="100"/>
              </a:spcBef>
              <a:defRPr/>
            </a:pPr>
            <a:r>
              <a:rPr lang="en-US" sz="2400" dirty="0"/>
              <a:t>Ensure development of committee work plan and monitor progress/timelines</a:t>
            </a:r>
          </a:p>
          <a:p>
            <a:pPr>
              <a:spcBef>
                <a:spcPts val="100"/>
              </a:spcBef>
              <a:defRPr/>
            </a:pPr>
            <a:r>
              <a:rPr lang="en-US" sz="2400" dirty="0"/>
              <a:t>Ensure training &amp; mentoring for committee members</a:t>
            </a:r>
          </a:p>
          <a:p>
            <a:pPr>
              <a:spcBef>
                <a:spcPts val="100"/>
              </a:spcBef>
              <a:defRPr/>
            </a:pPr>
            <a:r>
              <a:rPr lang="en-US" sz="2400" dirty="0"/>
              <a:t>Help prepare/review work products/reports</a:t>
            </a:r>
          </a:p>
          <a:p>
            <a:pPr>
              <a:spcBef>
                <a:spcPts val="100"/>
              </a:spcBef>
              <a:defRPr/>
            </a:pPr>
            <a:r>
              <a:rPr lang="en-US" sz="2400" dirty="0"/>
              <a:t>Work collaboratively with other committees</a:t>
            </a:r>
          </a:p>
          <a:p>
            <a:pPr>
              <a:spcBef>
                <a:spcPts val="100"/>
              </a:spcBef>
              <a:defRPr/>
            </a:pPr>
            <a:r>
              <a:rPr lang="en-US" sz="2400" dirty="0"/>
              <a:t>Represent/report for the committee at Executive Committee and PC/PB meetings</a:t>
            </a:r>
          </a:p>
        </p:txBody>
      </p:sp>
    </p:spTree>
    <p:extLst>
      <p:ext uri="{BB962C8B-B14F-4D97-AF65-F5344CB8AC3E}">
        <p14:creationId xmlns:p14="http://schemas.microsoft.com/office/powerpoint/2010/main" val="6010219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C85B9-9777-403A-AB20-441D9E7A9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6086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Typical Roles for </a:t>
            </a:r>
            <a:r>
              <a:rPr lang="en-US" b="1" dirty="0" smtClean="0"/>
              <a:t>Vice-Chairs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44AD4-619A-4650-BBF0-30779BBC67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Share all the roles of the Chair</a:t>
            </a:r>
          </a:p>
          <a:p>
            <a:r>
              <a:rPr lang="en-US" dirty="0"/>
              <a:t>Often means:</a:t>
            </a:r>
          </a:p>
          <a:p>
            <a:pPr lvl="1">
              <a:spcBef>
                <a:spcPts val="0"/>
              </a:spcBef>
            </a:pPr>
            <a:r>
              <a:rPr lang="en-US" dirty="0"/>
              <a:t>Chairing meetings every other month</a:t>
            </a:r>
          </a:p>
          <a:p>
            <a:r>
              <a:rPr lang="en-US" dirty="0"/>
              <a:t>For C</a:t>
            </a:r>
            <a:r>
              <a:rPr lang="en-US" dirty="0" smtClean="0"/>
              <a:t>C/PB Vice-Chairs</a:t>
            </a:r>
            <a:endParaRPr lang="en-US" dirty="0"/>
          </a:p>
          <a:p>
            <a:pPr lvl="1">
              <a:spcBef>
                <a:spcPts val="0"/>
              </a:spcBef>
            </a:pPr>
            <a:r>
              <a:rPr lang="en-US" dirty="0"/>
              <a:t>Monitoring the work of committees, with half the committees assigned to each Co-Chair</a:t>
            </a:r>
          </a:p>
          <a:p>
            <a:pPr lvl="1">
              <a:spcBef>
                <a:spcPts val="0"/>
              </a:spcBef>
            </a:pPr>
            <a:r>
              <a:rPr lang="en-US" dirty="0"/>
              <a:t>Sharing or dividing other roles, such as representing the </a:t>
            </a:r>
            <a:r>
              <a:rPr lang="en-US" dirty="0" smtClean="0"/>
              <a:t>CC/PB </a:t>
            </a:r>
            <a:r>
              <a:rPr lang="en-US" dirty="0"/>
              <a:t>in the </a:t>
            </a:r>
            <a:r>
              <a:rPr lang="en-US" dirty="0" smtClean="0"/>
              <a:t>community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6177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2E500-C465-4DAD-8533-BB05F50A1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456263"/>
          </a:xfrm>
        </p:spPr>
        <p:txBody>
          <a:bodyPr>
            <a:normAutofit fontScale="90000"/>
          </a:bodyPr>
          <a:lstStyle/>
          <a:p>
            <a:r>
              <a:rPr lang="en-US" sz="2400" b="1" u="sng" dirty="0"/>
              <a:t>Typical Roles for </a:t>
            </a:r>
            <a:r>
              <a:rPr lang="en-US" sz="2400" b="1" u="sng" dirty="0" smtClean="0"/>
              <a:t>CC/PB </a:t>
            </a:r>
            <a:r>
              <a:rPr lang="en-US" sz="2400" b="1" u="sng" dirty="0"/>
              <a:t>or Committee Vice-Chairs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57B9E-B087-460A-95AD-A767377F4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Chair the </a:t>
            </a:r>
            <a:r>
              <a:rPr lang="en-US" dirty="0" smtClean="0"/>
              <a:t>CC/PB </a:t>
            </a:r>
            <a:r>
              <a:rPr lang="en-US" dirty="0"/>
              <a:t>or committee or carry out other tasks when the Chair is absent or unavailable</a:t>
            </a:r>
          </a:p>
          <a:p>
            <a:r>
              <a:rPr lang="en-US" dirty="0"/>
              <a:t>Carry out assignments on behalf of the Chair</a:t>
            </a:r>
          </a:p>
          <a:p>
            <a:pPr lvl="1"/>
            <a:r>
              <a:rPr lang="en-US" dirty="0"/>
              <a:t>Attend meetings of assigned committees</a:t>
            </a:r>
          </a:p>
          <a:p>
            <a:pPr lvl="1"/>
            <a:r>
              <a:rPr lang="en-US" dirty="0"/>
              <a:t>Represent the </a:t>
            </a:r>
            <a:r>
              <a:rPr lang="en-US" dirty="0" smtClean="0"/>
              <a:t>CC/PB </a:t>
            </a:r>
            <a:r>
              <a:rPr lang="en-US" dirty="0"/>
              <a:t>or committee externally</a:t>
            </a:r>
          </a:p>
          <a:p>
            <a:pPr lvl="1"/>
            <a:r>
              <a:rPr lang="en-US" dirty="0"/>
              <a:t>Chair a subcommittee or work group</a:t>
            </a:r>
          </a:p>
          <a:p>
            <a:r>
              <a:rPr lang="en-US" dirty="0"/>
              <a:t>Become Chair or Acting Chair if a Chair leaves the </a:t>
            </a:r>
            <a:r>
              <a:rPr lang="en-US" dirty="0" smtClean="0"/>
              <a:t>CC/PB </a:t>
            </a:r>
            <a:r>
              <a:rPr lang="en-US" dirty="0"/>
              <a:t>before completing the term</a:t>
            </a:r>
          </a:p>
          <a:p>
            <a:r>
              <a:rPr lang="en-US" dirty="0"/>
              <a:t>Prepare for becoming the Chair when the current Chair “terms out” – part of succession planning</a:t>
            </a:r>
          </a:p>
        </p:txBody>
      </p:sp>
    </p:spTree>
    <p:extLst>
      <p:ext uri="{BB962C8B-B14F-4D97-AF65-F5344CB8AC3E}">
        <p14:creationId xmlns:p14="http://schemas.microsoft.com/office/powerpoint/2010/main" val="747128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95B7D-CDEB-4C1B-894D-F370F5C48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838200"/>
            <a:ext cx="6798734" cy="533399"/>
          </a:xfrm>
        </p:spPr>
        <p:txBody>
          <a:bodyPr>
            <a:noAutofit/>
          </a:bodyPr>
          <a:lstStyle/>
          <a:p>
            <a:r>
              <a:rPr lang="en-US" sz="2400" b="1" u="sng" dirty="0">
                <a:solidFill>
                  <a:srgbClr val="92D050"/>
                </a:solidFill>
              </a:rPr>
              <a:t>Quick Activity H: </a:t>
            </a:r>
            <a:r>
              <a:rPr lang="en-US" sz="2400" b="1" u="sng" dirty="0" smtClean="0">
                <a:solidFill>
                  <a:srgbClr val="92D050"/>
                </a:solidFill>
              </a:rPr>
              <a:t>Chairs </a:t>
            </a:r>
            <a:r>
              <a:rPr lang="en-US" sz="2400" b="1" u="sng" dirty="0">
                <a:solidFill>
                  <a:srgbClr val="92D050"/>
                </a:solidFill>
              </a:rPr>
              <a:t>and Vice-Chairs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0F2A6-9FC5-4438-BB7D-8141FF049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038600"/>
          </a:xfrm>
          <a:ln w="1905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Your </a:t>
            </a:r>
            <a:r>
              <a:rPr lang="en-US" sz="2000" dirty="0" smtClean="0"/>
              <a:t>CC/PB </a:t>
            </a:r>
            <a:r>
              <a:rPr lang="en-US" sz="2000" dirty="0"/>
              <a:t>has always had a Chair and a Vice-Chair, and the Vice-Chair almost always becomes the next Chair. However, 2 recent Chairs have left the </a:t>
            </a:r>
            <a:r>
              <a:rPr lang="en-US" sz="2000" dirty="0" smtClean="0"/>
              <a:t>CC/PB </a:t>
            </a:r>
            <a:r>
              <a:rPr lang="en-US" sz="2000" dirty="0"/>
              <a:t>before the end of their terms. One Vice-Chair had received very little training or mentoring before taking on the new role – the Chair was very engaged and didn’t delegate anything. Your current Chair just got a new job and says it’s just too much to do all the work alone. In addition, you have only had 1 consumer Chair or Vice-Chair in the past 6 years. Several members are urging changes to the Bylaws so that 1 of the 2 top officers is always a consumer or other PLWH. </a:t>
            </a:r>
          </a:p>
          <a:p>
            <a:pPr marL="0" indent="0">
              <a:buNone/>
            </a:pPr>
            <a:r>
              <a:rPr lang="en-US" sz="2000" i="1" dirty="0"/>
              <a:t>What are the benefits and disadvantages of </a:t>
            </a:r>
            <a:r>
              <a:rPr lang="en-US" sz="2000" i="1" dirty="0" smtClean="0"/>
              <a:t>Vice-Chairs</a:t>
            </a:r>
            <a:r>
              <a:rPr lang="en-US" sz="2000" i="1" dirty="0"/>
              <a:t>? What might the </a:t>
            </a:r>
            <a:r>
              <a:rPr lang="en-US" sz="2000" i="1" dirty="0" smtClean="0"/>
              <a:t>CC/PB </a:t>
            </a:r>
            <a:r>
              <a:rPr lang="en-US" sz="2000" i="1" dirty="0"/>
              <a:t>do and why? </a:t>
            </a:r>
          </a:p>
        </p:txBody>
      </p:sp>
    </p:spTree>
    <p:extLst>
      <p:ext uri="{BB962C8B-B14F-4D97-AF65-F5344CB8AC3E}">
        <p14:creationId xmlns:p14="http://schemas.microsoft.com/office/powerpoint/2010/main" val="37786212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1176866" y="533401"/>
            <a:ext cx="6798734" cy="914399"/>
          </a:xfrm>
        </p:spPr>
        <p:txBody>
          <a:bodyPr>
            <a:normAutofit/>
          </a:bodyPr>
          <a:lstStyle/>
          <a:p>
            <a:r>
              <a:rPr lang="en-US" altLang="en-US" sz="2400" b="1" u="sng" dirty="0"/>
              <a:t>Roles of PC/PB Officers in Engaging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6924A-39CB-4862-B5EF-3418BDE40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Help recruit members, sometimes including </a:t>
            </a:r>
            <a:r>
              <a:rPr lang="en-US" dirty="0" smtClean="0"/>
              <a:t>non-CC/PB </a:t>
            </a:r>
            <a:r>
              <a:rPr lang="en-US" dirty="0"/>
              <a:t>members</a:t>
            </a:r>
          </a:p>
          <a:p>
            <a:pPr>
              <a:defRPr/>
            </a:pPr>
            <a:r>
              <a:rPr lang="en-US" dirty="0"/>
              <a:t>Orient, train, and help mentor new members</a:t>
            </a:r>
          </a:p>
          <a:p>
            <a:pPr>
              <a:defRPr/>
            </a:pPr>
            <a:r>
              <a:rPr lang="en-US" dirty="0"/>
              <a:t>Motivate members to participate/contribute actively</a:t>
            </a:r>
          </a:p>
          <a:p>
            <a:pPr>
              <a:defRPr/>
            </a:pPr>
            <a:r>
              <a:rPr lang="en-US" dirty="0"/>
              <a:t>Provide a welcoming environment for members</a:t>
            </a:r>
          </a:p>
          <a:p>
            <a:pPr>
              <a:defRPr/>
            </a:pPr>
            <a:r>
              <a:rPr lang="en-US" dirty="0"/>
              <a:t>Identify concerns/problems that may negatively affect member participation and help find solutions</a:t>
            </a:r>
          </a:p>
          <a:p>
            <a:pPr marL="0" indent="0">
              <a:buNone/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107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608663"/>
          </a:xfrm>
        </p:spPr>
        <p:txBody>
          <a:bodyPr>
            <a:normAutofit fontScale="90000"/>
          </a:bodyPr>
          <a:lstStyle/>
          <a:p>
            <a:r>
              <a:rPr lang="en-US" altLang="en-US" b="1" u="sng" dirty="0"/>
              <a:t>Actions for Officers to Avoid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6924A-39CB-4862-B5EF-3418BDE40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ts val="200"/>
              </a:spcBef>
              <a:defRPr/>
            </a:pPr>
            <a:r>
              <a:rPr lang="en-US" sz="2600" dirty="0"/>
              <a:t>Holding a meeting when there are no tasks to complete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/>
              <a:t>Making decisions without consulting PC/PB or committee members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/>
              <a:t>Favoring some members over others or allowing a few members to dominate discussion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/>
              <a:t>Allowing unlimited discussion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/>
              <a:t>Making any member feel uninformed or unvalued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/>
              <a:t>If parliamentary procedure is in use:</a:t>
            </a:r>
          </a:p>
          <a:p>
            <a:pPr lvl="1">
              <a:spcBef>
                <a:spcPts val="0"/>
              </a:spcBef>
              <a:defRPr/>
            </a:pPr>
            <a:r>
              <a:rPr lang="en-US" sz="2300" dirty="0"/>
              <a:t>Advocating for a particular decision while chairing a PC/PB meeting </a:t>
            </a:r>
          </a:p>
          <a:p>
            <a:pPr lvl="1">
              <a:spcBef>
                <a:spcPts val="0"/>
              </a:spcBef>
              <a:defRPr/>
            </a:pPr>
            <a:r>
              <a:rPr lang="en-US" sz="2300" dirty="0"/>
              <a:t>Voting except when there is a tie</a:t>
            </a:r>
          </a:p>
          <a:p>
            <a:pPr>
              <a:defRPr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0021220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464737"/>
          </a:xfrm>
        </p:spPr>
        <p:txBody>
          <a:bodyPr/>
          <a:lstStyle/>
          <a:p>
            <a:pPr>
              <a:defRPr/>
            </a:pPr>
            <a:r>
              <a:rPr lang="en-US" altLang="en-US" u="sng" dirty="0"/>
              <a:t>Skills for Officers</a:t>
            </a:r>
          </a:p>
        </p:txBody>
      </p:sp>
      <p:sp>
        <p:nvSpPr>
          <p:cNvPr id="64515" name="Subtitle 1"/>
          <p:cNvSpPr>
            <a:spLocks noGrp="1"/>
          </p:cNvSpPr>
          <p:nvPr>
            <p:ph type="subTitle" idx="1"/>
          </p:nvPr>
        </p:nvSpPr>
        <p:spPr>
          <a:xfrm>
            <a:off x="457200" y="3733800"/>
            <a:ext cx="8229600" cy="539436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5400" b="1" dirty="0"/>
              <a:t>Knowledge Areas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5400" b="1" dirty="0"/>
              <a:t>Skill Areas</a:t>
            </a:r>
          </a:p>
        </p:txBody>
      </p:sp>
    </p:spTree>
    <p:extLst>
      <p:ext uri="{BB962C8B-B14F-4D97-AF65-F5344CB8AC3E}">
        <p14:creationId xmlns:p14="http://schemas.microsoft.com/office/powerpoint/2010/main" val="2301063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1278465" y="1295401"/>
            <a:ext cx="6595534" cy="838200"/>
          </a:xfrm>
        </p:spPr>
        <p:txBody>
          <a:bodyPr>
            <a:normAutofit/>
          </a:bodyPr>
          <a:lstStyle/>
          <a:p>
            <a:r>
              <a:rPr lang="en-US" altLang="en-US" dirty="0"/>
              <a:t>Topic 1: </a:t>
            </a:r>
            <a:r>
              <a:rPr lang="en-US" altLang="en-US" dirty="0" smtClean="0"/>
              <a:t>CC/PB </a:t>
            </a:r>
            <a:r>
              <a:rPr lang="en-US" altLang="en-US" dirty="0"/>
              <a:t>Operations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Importance of Operations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Working Effectively in Committees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Successful </a:t>
            </a:r>
            <a:r>
              <a:rPr lang="en-US" dirty="0" smtClean="0"/>
              <a:t>CC/PB </a:t>
            </a:r>
            <a:r>
              <a:rPr lang="en-US" dirty="0"/>
              <a:t>meetings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83E3E-2897-42A9-8CA4-3EC9BCFC3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914401"/>
            <a:ext cx="6798734" cy="304800"/>
          </a:xfrm>
        </p:spPr>
        <p:txBody>
          <a:bodyPr>
            <a:noAutofit/>
          </a:bodyPr>
          <a:lstStyle/>
          <a:p>
            <a:r>
              <a:rPr lang="en-US" sz="2400" b="1" u="sng" dirty="0">
                <a:solidFill>
                  <a:srgbClr val="92D050"/>
                </a:solidFill>
              </a:rPr>
              <a:t>Quick Activity I: Skills for </a:t>
            </a:r>
            <a:r>
              <a:rPr lang="en-US" sz="2400" b="1" u="sng" dirty="0" smtClean="0">
                <a:solidFill>
                  <a:srgbClr val="92D050"/>
                </a:solidFill>
              </a:rPr>
              <a:t>CC/PB </a:t>
            </a:r>
            <a:r>
              <a:rPr lang="en-US" sz="2400" b="1" u="sng" dirty="0">
                <a:solidFill>
                  <a:srgbClr val="92D050"/>
                </a:solidFill>
              </a:rPr>
              <a:t>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DC2F3-7D8D-4E54-962C-86263E2713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36724"/>
            <a:ext cx="8229600" cy="4511675"/>
          </a:xfrm>
          <a:ln w="19050">
            <a:solidFill>
              <a:srgbClr val="C00000"/>
            </a:solidFill>
          </a:ln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Based </a:t>
            </a:r>
            <a:r>
              <a:rPr lang="en-US" dirty="0"/>
              <a:t>on your experience in HIV community planning: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are the 2-3 most important skills for a </a:t>
            </a:r>
            <a:r>
              <a:rPr lang="en-US" dirty="0" smtClean="0"/>
              <a:t>CC/PB </a:t>
            </a:r>
            <a:r>
              <a:rPr lang="en-US" dirty="0"/>
              <a:t>Chair or </a:t>
            </a:r>
            <a:r>
              <a:rPr lang="en-US" dirty="0" smtClean="0"/>
              <a:t>Vice-Chair</a:t>
            </a:r>
            <a:r>
              <a:rPr lang="en-US" dirty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are the most important skills for a </a:t>
            </a:r>
            <a:r>
              <a:rPr lang="en-US" dirty="0" smtClean="0"/>
              <a:t>CC/PB </a:t>
            </a:r>
            <a:r>
              <a:rPr lang="en-US" dirty="0"/>
              <a:t>committee Chair or </a:t>
            </a:r>
            <a:r>
              <a:rPr lang="en-US" dirty="0" smtClean="0"/>
              <a:t>Vice-Chair</a:t>
            </a:r>
            <a:r>
              <a:rPr lang="en-US" dirty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If they are different, why?</a:t>
            </a:r>
          </a:p>
        </p:txBody>
      </p:sp>
    </p:spTree>
    <p:extLst>
      <p:ext uri="{BB962C8B-B14F-4D97-AF65-F5344CB8AC3E}">
        <p14:creationId xmlns:p14="http://schemas.microsoft.com/office/powerpoint/2010/main" val="20481096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532463"/>
          </a:xfrm>
        </p:spPr>
        <p:txBody>
          <a:bodyPr>
            <a:normAutofit fontScale="90000"/>
          </a:bodyPr>
          <a:lstStyle/>
          <a:p>
            <a:r>
              <a:rPr lang="en-US" altLang="en-US" b="1" u="sng" dirty="0"/>
              <a:t>C</a:t>
            </a:r>
            <a:r>
              <a:rPr lang="en-US" altLang="en-US" b="1" u="sng" dirty="0" smtClean="0"/>
              <a:t>C/PB </a:t>
            </a:r>
            <a:r>
              <a:rPr lang="en-US" altLang="en-US" b="1" u="sng" dirty="0"/>
              <a:t>Officer Knowledge Areas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6924A-39CB-4862-B5EF-3418BDE405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305800" cy="3703638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200"/>
              </a:spcBef>
              <a:defRPr/>
            </a:pPr>
            <a:r>
              <a:rPr lang="en-US" sz="2400" b="1" dirty="0"/>
              <a:t>RWHAP: </a:t>
            </a:r>
            <a:r>
              <a:rPr lang="en-US" sz="2400" dirty="0"/>
              <a:t>RWHAP legislation, guidance, and history – especially Part A</a:t>
            </a:r>
          </a:p>
          <a:p>
            <a:pPr>
              <a:spcBef>
                <a:spcPts val="200"/>
              </a:spcBef>
              <a:defRPr/>
            </a:pPr>
            <a:r>
              <a:rPr lang="en-US" sz="2400" b="1" dirty="0"/>
              <a:t>Your EMA/TGA and Part A Program: </a:t>
            </a:r>
            <a:r>
              <a:rPr lang="en-US" sz="2400" dirty="0"/>
              <a:t>Local epidemic, recipient agency, integrated/comprehensive plan, system of care, service priorities &amp; funding allocations, service expenditures, HIV care continuum (linkage to care, retention in care, viral suppression), PLWH service needs, barriers, and gaps</a:t>
            </a:r>
            <a:endParaRPr lang="en-US" sz="2400" b="1" dirty="0"/>
          </a:p>
          <a:p>
            <a:pPr>
              <a:spcBef>
                <a:spcPts val="200"/>
              </a:spcBef>
              <a:defRPr/>
            </a:pPr>
            <a:r>
              <a:rPr lang="en-US" b="1" dirty="0"/>
              <a:t>C</a:t>
            </a:r>
            <a:r>
              <a:rPr lang="en-US" sz="2400" b="1" dirty="0" smtClean="0"/>
              <a:t>C/PB </a:t>
            </a:r>
            <a:r>
              <a:rPr lang="en-US" sz="2400" b="1" dirty="0"/>
              <a:t>governance/operations: </a:t>
            </a:r>
            <a:r>
              <a:rPr lang="en-US" sz="2400" dirty="0"/>
              <a:t>Bylaws, polices &amp; procedures, committees, meeting rules and process, </a:t>
            </a:r>
            <a:r>
              <a:rPr lang="en-US" sz="2400" dirty="0" smtClean="0"/>
              <a:t>staffing</a:t>
            </a:r>
            <a:r>
              <a:rPr lang="en-US" dirty="0"/>
              <a:t>.</a:t>
            </a:r>
            <a:endParaRPr lang="en-US" sz="2400" dirty="0" smtClean="0"/>
          </a:p>
          <a:p>
            <a:pPr>
              <a:spcBef>
                <a:spcPts val="200"/>
              </a:spcBef>
              <a:defRPr/>
            </a:pPr>
            <a:r>
              <a:rPr lang="en-US" b="1" dirty="0"/>
              <a:t>C</a:t>
            </a:r>
            <a:r>
              <a:rPr lang="en-US" sz="2400" b="1" dirty="0" smtClean="0"/>
              <a:t>C/PB </a:t>
            </a:r>
            <a:r>
              <a:rPr lang="en-US" sz="2400" b="1" dirty="0"/>
              <a:t>membership: </a:t>
            </a:r>
            <a:r>
              <a:rPr lang="en-US" sz="2400" dirty="0"/>
              <a:t>Roster, vacancies, representation and reflectiveness, open nominations process</a:t>
            </a:r>
            <a:endParaRPr lang="en-US" sz="2400" b="1" dirty="0"/>
          </a:p>
          <a:p>
            <a:pPr>
              <a:spcBef>
                <a:spcPts val="200"/>
              </a:spcBef>
              <a:defRPr/>
            </a:pPr>
            <a:r>
              <a:rPr lang="en-US" b="1" dirty="0"/>
              <a:t>C</a:t>
            </a:r>
            <a:r>
              <a:rPr lang="en-US" sz="2400" b="1" dirty="0" smtClean="0"/>
              <a:t>C/PB </a:t>
            </a:r>
            <a:r>
              <a:rPr lang="en-US" sz="2400" b="1" dirty="0"/>
              <a:t>status and plans: </a:t>
            </a:r>
            <a:r>
              <a:rPr lang="en-US" sz="2400" dirty="0"/>
              <a:t>Annual calendar, </a:t>
            </a:r>
            <a:r>
              <a:rPr lang="en-US" sz="2400" dirty="0" smtClean="0"/>
              <a:t>CC/PB </a:t>
            </a:r>
            <a:r>
              <a:rPr lang="en-US" sz="2400" dirty="0"/>
              <a:t>&amp; committee work plans &amp; status </a:t>
            </a:r>
          </a:p>
        </p:txBody>
      </p:sp>
    </p:spTree>
    <p:extLst>
      <p:ext uri="{BB962C8B-B14F-4D97-AF65-F5344CB8AC3E}">
        <p14:creationId xmlns:p14="http://schemas.microsoft.com/office/powerpoint/2010/main" val="28982304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4B753-8B45-4DA0-BD61-DCCD4B9A4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5324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</a:t>
            </a:r>
            <a:r>
              <a:rPr lang="en-US" b="1" dirty="0" smtClean="0"/>
              <a:t>C/PB </a:t>
            </a:r>
            <a:r>
              <a:rPr lang="en-US" b="1" dirty="0"/>
              <a:t>Officer Skill Areas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2F3F6-E610-4324-9F54-E60369AF6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389438"/>
          </a:xfrm>
        </p:spPr>
        <p:txBody>
          <a:bodyPr/>
          <a:lstStyle/>
          <a:p>
            <a:pPr>
              <a:spcBef>
                <a:spcPts val="200"/>
              </a:spcBef>
              <a:defRPr/>
            </a:pPr>
            <a:endParaRPr lang="en-US" b="1" dirty="0" smtClean="0"/>
          </a:p>
          <a:p>
            <a:pPr>
              <a:spcBef>
                <a:spcPts val="200"/>
              </a:spcBef>
              <a:defRPr/>
            </a:pPr>
            <a:endParaRPr lang="en-US" b="1" dirty="0"/>
          </a:p>
          <a:p>
            <a:pPr>
              <a:spcBef>
                <a:spcPts val="200"/>
              </a:spcBef>
              <a:defRPr/>
            </a:pPr>
            <a:r>
              <a:rPr lang="en-US" b="1" dirty="0" smtClean="0"/>
              <a:t>HIV </a:t>
            </a:r>
            <a:r>
              <a:rPr lang="en-US" b="1" dirty="0"/>
              <a:t>community planning: </a:t>
            </a:r>
            <a:r>
              <a:rPr lang="en-US" dirty="0"/>
              <a:t>Organizing and implementing key planning tasks, especially legislative roles of </a:t>
            </a:r>
            <a:r>
              <a:rPr lang="en-US" dirty="0" smtClean="0"/>
              <a:t>CC/PB</a:t>
            </a:r>
            <a:endParaRPr lang="en-US" b="1" dirty="0"/>
          </a:p>
          <a:p>
            <a:pPr>
              <a:spcBef>
                <a:spcPts val="200"/>
              </a:spcBef>
              <a:defRPr/>
            </a:pPr>
            <a:r>
              <a:rPr lang="en-US" b="1" dirty="0"/>
              <a:t>Communications:</a:t>
            </a:r>
            <a:r>
              <a:rPr lang="en-US" dirty="0"/>
              <a:t> especially oral, but also concise written communications</a:t>
            </a:r>
          </a:p>
          <a:p>
            <a:pPr>
              <a:spcBef>
                <a:spcPts val="200"/>
              </a:spcBef>
              <a:defRPr/>
            </a:pPr>
            <a:r>
              <a:rPr lang="en-US" b="1" dirty="0"/>
              <a:t>Meeting rules/procedures: </a:t>
            </a:r>
            <a:r>
              <a:rPr lang="en-US" dirty="0"/>
              <a:t>Using your </a:t>
            </a:r>
            <a:r>
              <a:rPr lang="en-US" dirty="0" smtClean="0"/>
              <a:t>CC/PB’s </a:t>
            </a:r>
            <a:r>
              <a:rPr lang="en-US" dirty="0"/>
              <a:t>meeting chosen method of running meetings</a:t>
            </a:r>
          </a:p>
          <a:p>
            <a:pPr>
              <a:spcBef>
                <a:spcPts val="0"/>
              </a:spcBef>
              <a:defRPr/>
            </a:pPr>
            <a:r>
              <a:rPr lang="en-US" b="1" dirty="0"/>
              <a:t>Recipient relations: </a:t>
            </a:r>
            <a:r>
              <a:rPr lang="en-US" dirty="0"/>
              <a:t>Working productively with recipient staff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8719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751BC-DA16-4CBD-9A75-D08031B09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6086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</a:t>
            </a:r>
            <a:r>
              <a:rPr lang="en-US" b="1" dirty="0" smtClean="0"/>
              <a:t>C/PB </a:t>
            </a:r>
            <a:r>
              <a:rPr lang="en-US" b="1" dirty="0"/>
              <a:t>Skill Areas,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46E16-7B9D-4A5B-BF77-75D13381E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200"/>
              </a:spcBef>
              <a:defRPr/>
            </a:pPr>
            <a:r>
              <a:rPr lang="en-US" b="1" dirty="0"/>
              <a:t>Leadership and group process</a:t>
            </a:r>
            <a:r>
              <a:rPr lang="en-US" dirty="0"/>
              <a:t> – as needed to:</a:t>
            </a:r>
            <a:endParaRPr lang="en-US" b="1" dirty="0"/>
          </a:p>
          <a:p>
            <a:pPr lvl="1">
              <a:spcBef>
                <a:spcPts val="200"/>
              </a:spcBef>
              <a:defRPr/>
            </a:pPr>
            <a:r>
              <a:rPr lang="en-US" dirty="0"/>
              <a:t>Chair and facilitate meetings</a:t>
            </a:r>
          </a:p>
          <a:p>
            <a:pPr lvl="1">
              <a:spcBef>
                <a:spcPts val="0"/>
              </a:spcBef>
              <a:defRPr/>
            </a:pPr>
            <a:r>
              <a:rPr lang="en-US" dirty="0"/>
              <a:t>Work well with members from diverse cultures &amp; backgrounds</a:t>
            </a:r>
          </a:p>
          <a:p>
            <a:pPr lvl="1">
              <a:spcBef>
                <a:spcPts val="0"/>
              </a:spcBef>
              <a:defRPr/>
            </a:pPr>
            <a:r>
              <a:rPr lang="en-US" dirty="0"/>
              <a:t>Motivate, engage, and support members</a:t>
            </a:r>
          </a:p>
          <a:p>
            <a:pPr lvl="1">
              <a:spcBef>
                <a:spcPts val="0"/>
              </a:spcBef>
              <a:defRPr/>
            </a:pPr>
            <a:r>
              <a:rPr lang="en-US" dirty="0"/>
              <a:t>Manage public comment and input  </a:t>
            </a:r>
          </a:p>
          <a:p>
            <a:pPr lvl="1">
              <a:spcBef>
                <a:spcPts val="0"/>
              </a:spcBef>
              <a:defRPr/>
            </a:pPr>
            <a:r>
              <a:rPr lang="en-US" dirty="0"/>
              <a:t>Establish and maintain a high-performing team</a:t>
            </a:r>
          </a:p>
          <a:p>
            <a:pPr lvl="1">
              <a:spcBef>
                <a:spcPts val="0"/>
              </a:spcBef>
              <a:defRPr/>
            </a:pPr>
            <a:r>
              <a:rPr lang="en-US" dirty="0"/>
              <a:t>Analyze and resolve conflicts and other group-process issues</a:t>
            </a:r>
          </a:p>
          <a:p>
            <a:pPr lvl="1">
              <a:spcBef>
                <a:spcPts val="0"/>
              </a:spcBef>
              <a:defRPr/>
            </a:pPr>
            <a:r>
              <a:rPr lang="en-US" dirty="0"/>
              <a:t>Implement truly inclusive planning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2566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3DB95-DDB8-4F04-A14C-734E2EC1D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457200"/>
            <a:ext cx="6798734" cy="837263"/>
          </a:xfrm>
        </p:spPr>
        <p:txBody>
          <a:bodyPr>
            <a:noAutofit/>
          </a:bodyPr>
          <a:lstStyle/>
          <a:p>
            <a:r>
              <a:rPr lang="en-US" sz="2400" b="1" dirty="0"/>
              <a:t>Oral Communications Roles and Skills </a:t>
            </a:r>
            <a:r>
              <a:rPr lang="en-US" sz="2400" b="1" dirty="0" smtClean="0"/>
              <a:t>for Running </a:t>
            </a:r>
            <a:r>
              <a:rPr lang="en-US" sz="2400" b="1" dirty="0"/>
              <a:t>a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447C8-F341-49F5-9529-6A42EB4A1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600" b="1" dirty="0"/>
              <a:t>Communicate: </a:t>
            </a:r>
            <a:r>
              <a:rPr lang="en-US" sz="2600" dirty="0"/>
              <a:t>Start the meeting, welcome new members, make introductions, address agenda, set the scene</a:t>
            </a:r>
          </a:p>
          <a:p>
            <a:r>
              <a:rPr lang="en-US" sz="2600" b="1" dirty="0"/>
              <a:t>Control: </a:t>
            </a:r>
            <a:r>
              <a:rPr lang="en-US" sz="2600" dirty="0"/>
              <a:t>Maintain control, manage time, be flexible but keep to the agenda</a:t>
            </a:r>
          </a:p>
          <a:p>
            <a:r>
              <a:rPr lang="en-US" sz="2600" b="1" dirty="0"/>
              <a:t>Coax: </a:t>
            </a:r>
            <a:r>
              <a:rPr lang="en-US" sz="2600" dirty="0"/>
              <a:t>Encourage full participation without anyone dominating; ask hard questions &amp; raise hard issues</a:t>
            </a:r>
          </a:p>
          <a:p>
            <a:r>
              <a:rPr lang="en-US" sz="2600" b="1" dirty="0"/>
              <a:t>Compare: </a:t>
            </a:r>
            <a:r>
              <a:rPr lang="en-US" sz="2600" dirty="0"/>
              <a:t>Summarize various views presented</a:t>
            </a:r>
          </a:p>
          <a:p>
            <a:r>
              <a:rPr lang="en-US" sz="2600" dirty="0"/>
              <a:t> </a:t>
            </a:r>
            <a:r>
              <a:rPr lang="en-US" sz="2600" b="1" dirty="0"/>
              <a:t>Clarify: </a:t>
            </a:r>
            <a:r>
              <a:rPr lang="en-US" sz="2600" dirty="0"/>
              <a:t>Make sure everyone understands the discussion, and control jargon and technical terms</a:t>
            </a:r>
            <a:endParaRPr lang="en-US" sz="26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8332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30D32-C98B-496C-9ED8-064B9BDB0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609601"/>
            <a:ext cx="6798734" cy="685800"/>
          </a:xfrm>
        </p:spPr>
        <p:txBody>
          <a:bodyPr>
            <a:noAutofit/>
          </a:bodyPr>
          <a:lstStyle/>
          <a:p>
            <a:r>
              <a:rPr lang="en-US" sz="2800" b="1" dirty="0"/>
              <a:t>Oral Communications Roles and Skills for Running a Meeting,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8A217-4F04-48EF-B3DD-F3D22902F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600" b="1" dirty="0"/>
              <a:t>Support decision making: </a:t>
            </a:r>
            <a:r>
              <a:rPr lang="en-US" sz="2600" dirty="0"/>
              <a:t>Ensure that decisions are made and that they reflect the </a:t>
            </a:r>
            <a:r>
              <a:rPr lang="en-US" sz="2600" dirty="0" smtClean="0"/>
              <a:t>CC/PB’s </a:t>
            </a:r>
            <a:r>
              <a:rPr lang="en-US" sz="2600" dirty="0"/>
              <a:t>purposes, and ensure that decisions are recorded and have someone assigned to implement them</a:t>
            </a:r>
          </a:p>
          <a:p>
            <a:r>
              <a:rPr lang="en-US" sz="2600" b="1" dirty="0"/>
              <a:t>Guide: </a:t>
            </a:r>
            <a:r>
              <a:rPr lang="en-US" sz="2600" dirty="0"/>
              <a:t>Remember your role in guiding the meeting, helping members work as a productive team, and managing time</a:t>
            </a:r>
          </a:p>
          <a:p>
            <a:r>
              <a:rPr lang="en-US" sz="2600" b="1" dirty="0"/>
              <a:t>End the meeting: </a:t>
            </a:r>
            <a:r>
              <a:rPr lang="en-US" sz="2600" dirty="0"/>
              <a:t>Summarize decisions made, follow-up action needed, and focus items for the next meeting </a:t>
            </a:r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27653888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6870405" cy="491066"/>
          </a:xfrm>
        </p:spPr>
        <p:txBody>
          <a:bodyPr/>
          <a:lstStyle/>
          <a:p>
            <a:pPr>
              <a:defRPr/>
            </a:pPr>
            <a:r>
              <a:rPr lang="en-US" altLang="en-US" sz="3600" b="1" dirty="0"/>
              <a:t>Officer Training and Support</a:t>
            </a:r>
          </a:p>
        </p:txBody>
      </p:sp>
      <p:sp>
        <p:nvSpPr>
          <p:cNvPr id="64515" name="Subtitle 1"/>
          <p:cNvSpPr>
            <a:spLocks noGrp="1"/>
          </p:cNvSpPr>
          <p:nvPr>
            <p:ph type="subTitle" idx="1"/>
          </p:nvPr>
        </p:nvSpPr>
        <p:spPr>
          <a:xfrm>
            <a:off x="457200" y="3657600"/>
            <a:ext cx="8229600" cy="990600"/>
          </a:xfrm>
        </p:spPr>
        <p:txBody>
          <a:bodyPr>
            <a:normAutofit fontScale="2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sz="31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7400" b="1" dirty="0" smtClean="0">
                <a:solidFill>
                  <a:schemeClr val="tx2"/>
                </a:solidFill>
              </a:rPr>
              <a:t>Initial </a:t>
            </a:r>
            <a:r>
              <a:rPr lang="en-US" altLang="en-US" sz="7400" b="1" dirty="0">
                <a:solidFill>
                  <a:schemeClr val="tx2"/>
                </a:solidFill>
              </a:rPr>
              <a:t>Orientation and Training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7400" b="1" dirty="0">
                <a:solidFill>
                  <a:schemeClr val="tx2"/>
                </a:solidFill>
              </a:rPr>
              <a:t>Strategies for Training and Supporting Officers</a:t>
            </a:r>
          </a:p>
        </p:txBody>
      </p:sp>
    </p:spTree>
    <p:extLst>
      <p:ext uri="{BB962C8B-B14F-4D97-AF65-F5344CB8AC3E}">
        <p14:creationId xmlns:p14="http://schemas.microsoft.com/office/powerpoint/2010/main" val="6526697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07647-E45E-4A4C-BEF7-79554770E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456263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Training and Support for </a:t>
            </a:r>
            <a:r>
              <a:rPr lang="en-US" altLang="en-US" sz="2800" b="1" dirty="0" smtClean="0"/>
              <a:t>CC/PB </a:t>
            </a:r>
            <a:r>
              <a:rPr lang="en-US" altLang="en-US" sz="2800" b="1" dirty="0"/>
              <a:t>Officers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A65FF-6AF0-424E-BF73-0DD7DC60F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600" dirty="0"/>
              <a:t>All officers should receive orientation immediately after election/appointment</a:t>
            </a:r>
          </a:p>
          <a:p>
            <a:pPr lvl="1">
              <a:spcBef>
                <a:spcPts val="0"/>
              </a:spcBef>
            </a:pPr>
            <a:r>
              <a:rPr lang="en-US" dirty="0"/>
              <a:t>Officers chosen to fill a vacated seat should receive immediate orientation </a:t>
            </a:r>
          </a:p>
          <a:p>
            <a:r>
              <a:rPr lang="en-US" sz="2600" dirty="0"/>
              <a:t>New officers or officers who are relatively new </a:t>
            </a:r>
            <a:r>
              <a:rPr lang="en-US" sz="2600" dirty="0" smtClean="0"/>
              <a:t>CC/PB </a:t>
            </a:r>
            <a:r>
              <a:rPr lang="en-US" sz="2600" dirty="0"/>
              <a:t>members should be offered additional orientation</a:t>
            </a:r>
          </a:p>
          <a:p>
            <a:r>
              <a:rPr lang="en-US" sz="2600" dirty="0"/>
              <a:t>All officers should receive additional training during their terms 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− as a group, based on roles, or as individuals</a:t>
            </a:r>
            <a:r>
              <a:rPr lang="en-US" sz="2600" dirty="0"/>
              <a:t> </a:t>
            </a:r>
          </a:p>
          <a:p>
            <a:r>
              <a:rPr lang="en-US" sz="2600" dirty="0"/>
              <a:t>Executive Committee meetings provide an opportunity for brief updates/training if all officers serve on that committee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4733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C7D36-5D01-4348-B903-AD0A4E808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1176866" y="292608"/>
            <a:ext cx="6798734" cy="1612392"/>
          </a:xfrm>
        </p:spPr>
        <p:txBody>
          <a:bodyPr>
            <a:noAutofit/>
          </a:bodyPr>
          <a:lstStyle/>
          <a:p>
            <a:r>
              <a:rPr lang="en-US" sz="3200" b="1" dirty="0"/>
              <a:t>Components of Initial Orientation &amp;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6B674-5182-4F20-80FE-A80CD3881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65638"/>
          </a:xfrm>
        </p:spPr>
        <p:txBody>
          <a:bodyPr>
            <a:normAutofit fontScale="92500" lnSpcReduction="10000"/>
          </a:bodyPr>
          <a:lstStyle/>
          <a:p>
            <a:endParaRPr lang="en-US" sz="2600" b="1" dirty="0" smtClean="0"/>
          </a:p>
          <a:p>
            <a:endParaRPr lang="en-US" sz="2600" b="1" dirty="0" smtClean="0"/>
          </a:p>
          <a:p>
            <a:r>
              <a:rPr lang="en-US" sz="2600" b="1" dirty="0" smtClean="0"/>
              <a:t>General </a:t>
            </a:r>
            <a:r>
              <a:rPr lang="en-US" sz="2600" b="1" dirty="0"/>
              <a:t>orientation </a:t>
            </a:r>
            <a:r>
              <a:rPr lang="en-US" sz="2600" dirty="0"/>
              <a:t>should provide information on topics important for all officers, like</a:t>
            </a:r>
            <a:r>
              <a:rPr lang="en-US" sz="2600" dirty="0" smtClean="0"/>
              <a:t>:</a:t>
            </a:r>
          </a:p>
          <a:p>
            <a:endParaRPr lang="en-US" sz="2600" dirty="0"/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Officer roles/position descriptions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HRSA/HAB expectations for </a:t>
            </a:r>
            <a:r>
              <a:rPr lang="en-US" dirty="0" smtClean="0"/>
              <a:t>CC/PBs </a:t>
            </a:r>
            <a:r>
              <a:rPr lang="en-US" dirty="0"/>
              <a:t>and officers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C</a:t>
            </a:r>
            <a:r>
              <a:rPr lang="en-US" dirty="0" smtClean="0"/>
              <a:t>C/PB </a:t>
            </a:r>
            <a:r>
              <a:rPr lang="en-US" dirty="0"/>
              <a:t>governance documents (Bylaws, policies and procedures)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C</a:t>
            </a:r>
            <a:r>
              <a:rPr lang="en-US" dirty="0" smtClean="0"/>
              <a:t>C/PB </a:t>
            </a:r>
            <a:r>
              <a:rPr lang="en-US" dirty="0"/>
              <a:t>annual work plan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Role of officers with regard to the recipient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Responsibilities for consumer engagement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Expectations for officer collaboration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C</a:t>
            </a:r>
            <a:r>
              <a:rPr lang="en-US" dirty="0" smtClean="0"/>
              <a:t>C/PB </a:t>
            </a:r>
            <a:r>
              <a:rPr lang="en-US" dirty="0"/>
              <a:t>staff support for officers</a:t>
            </a:r>
          </a:p>
          <a:p>
            <a:r>
              <a:rPr lang="en-US" sz="2600" b="1" dirty="0"/>
              <a:t>Training </a:t>
            </a:r>
            <a:r>
              <a:rPr lang="en-US" sz="2600" dirty="0"/>
              <a:t>should cover skills like group process, team building, and planning/managing meetings</a:t>
            </a:r>
          </a:p>
        </p:txBody>
      </p:sp>
    </p:spTree>
    <p:extLst>
      <p:ext uri="{BB962C8B-B14F-4D97-AF65-F5344CB8AC3E}">
        <p14:creationId xmlns:p14="http://schemas.microsoft.com/office/powerpoint/2010/main" val="25910094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1176866" y="457200"/>
            <a:ext cx="6798734" cy="838201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Suggested Strategies for Training and Supporting </a:t>
            </a:r>
            <a:r>
              <a:rPr lang="en-US" altLang="en-US" sz="2800" b="1" dirty="0" smtClean="0"/>
              <a:t>CC/PB </a:t>
            </a:r>
            <a:r>
              <a:rPr lang="en-US" altLang="en-US" sz="2800" b="1" dirty="0"/>
              <a:t>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6924A-39CB-4862-B5EF-3418BDE40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600" b="1" dirty="0"/>
              <a:t>Orientation: </a:t>
            </a:r>
            <a:r>
              <a:rPr lang="en-US" sz="2600" dirty="0"/>
              <a:t>Provide a structured, interactive orientation for new members immediately after their election, &amp; before they chair their first meeting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600" b="1" dirty="0"/>
              <a:t>Self-assessments: </a:t>
            </a:r>
            <a:r>
              <a:rPr lang="en-US" sz="2600" dirty="0"/>
              <a:t>Ask all new officers self-assess their knowledge &amp; skills and identify most-needed orientation, training, and materials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600" b="1" dirty="0"/>
              <a:t>Officer Development Plan:</a:t>
            </a:r>
            <a:r>
              <a:rPr lang="en-US" sz="2600" dirty="0"/>
              <a:t> Prepare a concise but specific Officer Development Plan for the </a:t>
            </a:r>
            <a:r>
              <a:rPr lang="en-US" sz="2600" dirty="0" smtClean="0"/>
              <a:t>CC/PB </a:t>
            </a:r>
            <a:r>
              <a:rPr lang="en-US" sz="2600" dirty="0"/>
              <a:t>each year that includes shared and individual needs and provides strategies and a timeline for planned officer development opportunities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571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1C5A5-022F-45C8-A4DA-9468E2198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456263"/>
          </a:xfrm>
        </p:spPr>
        <p:txBody>
          <a:bodyPr>
            <a:noAutofit/>
          </a:bodyPr>
          <a:lstStyle/>
          <a:p>
            <a:r>
              <a:rPr lang="en-US" sz="2400" b="1" dirty="0"/>
              <a:t>Role of the Chair in Successful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C228A-1D54-405A-BC46-E26FD83E5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dirty="0"/>
              <a:t>Recognize the importance of meetings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Work closely with </a:t>
            </a:r>
            <a:r>
              <a:rPr lang="en-US" sz="2600" dirty="0" smtClean="0"/>
              <a:t>CC </a:t>
            </a:r>
            <a:r>
              <a:rPr lang="en-US" sz="2600" dirty="0"/>
              <a:t>support staff to plan the meeting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Help develop and fully understand the agenda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Be sure needed materials are provided – and where possible projected during the discussion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Be sure materials that might be needed for reference (e.g., Bylaws, policies &amp; procedures) are readily available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62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A6CAC4A-3707-4DC1-9A34-09D3FAE717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185971"/>
              </p:ext>
            </p:extLst>
          </p:nvPr>
        </p:nvGraphicFramePr>
        <p:xfrm>
          <a:off x="457201" y="1451267"/>
          <a:ext cx="8297502" cy="50219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2768">
                  <a:extLst>
                    <a:ext uri="{9D8B030D-6E8A-4147-A177-3AD203B41FA5}">
                      <a16:colId xmlns:a16="http://schemas.microsoft.com/office/drawing/2014/main" val="1816093488"/>
                    </a:ext>
                  </a:extLst>
                </a:gridCol>
                <a:gridCol w="790114">
                  <a:extLst>
                    <a:ext uri="{9D8B030D-6E8A-4147-A177-3AD203B41FA5}">
                      <a16:colId xmlns:a16="http://schemas.microsoft.com/office/drawing/2014/main" val="3470830195"/>
                    </a:ext>
                  </a:extLst>
                </a:gridCol>
                <a:gridCol w="787757">
                  <a:extLst>
                    <a:ext uri="{9D8B030D-6E8A-4147-A177-3AD203B41FA5}">
                      <a16:colId xmlns:a16="http://schemas.microsoft.com/office/drawing/2014/main" val="1713838378"/>
                    </a:ext>
                  </a:extLst>
                </a:gridCol>
                <a:gridCol w="859372">
                  <a:extLst>
                    <a:ext uri="{9D8B030D-6E8A-4147-A177-3AD203B41FA5}">
                      <a16:colId xmlns:a16="http://schemas.microsoft.com/office/drawing/2014/main" val="2177258183"/>
                    </a:ext>
                  </a:extLst>
                </a:gridCol>
                <a:gridCol w="935871">
                  <a:extLst>
                    <a:ext uri="{9D8B030D-6E8A-4147-A177-3AD203B41FA5}">
                      <a16:colId xmlns:a16="http://schemas.microsoft.com/office/drawing/2014/main" val="2108477879"/>
                    </a:ext>
                  </a:extLst>
                </a:gridCol>
                <a:gridCol w="1267862">
                  <a:extLst>
                    <a:ext uri="{9D8B030D-6E8A-4147-A177-3AD203B41FA5}">
                      <a16:colId xmlns:a16="http://schemas.microsoft.com/office/drawing/2014/main" val="4175324859"/>
                    </a:ext>
                  </a:extLst>
                </a:gridCol>
                <a:gridCol w="1233758">
                  <a:extLst>
                    <a:ext uri="{9D8B030D-6E8A-4147-A177-3AD203B41FA5}">
                      <a16:colId xmlns:a16="http://schemas.microsoft.com/office/drawing/2014/main" val="237213140"/>
                    </a:ext>
                  </a:extLst>
                </a:gridCol>
              </a:tblGrid>
              <a:tr h="9149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Type of Opportunity and Topics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Targeted Participants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[Check as applicable]</a:t>
                      </a:r>
                      <a:endParaRPr lang="en-US" sz="2000" i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Strategies/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Methods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Timeline/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Responsi-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bility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5965563"/>
                  </a:ext>
                </a:extLst>
              </a:tr>
              <a:tr h="7776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All Officers</a:t>
                      </a:r>
                      <a:endParaRPr lang="en-US" sz="17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</a:t>
                      </a:r>
                      <a:r>
                        <a:rPr lang="en-US" sz="1700" b="1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C/PB </a:t>
                      </a:r>
                      <a:r>
                        <a:rPr lang="en-US" sz="17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Officers</a:t>
                      </a:r>
                      <a:endParaRPr lang="en-US" sz="17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Com-mittee Officers</a:t>
                      </a:r>
                      <a:endParaRPr lang="en-US" sz="17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Indivi-duals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(Names)</a:t>
                      </a:r>
                      <a:endParaRPr lang="en-US" sz="17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7521664"/>
                  </a:ext>
                </a:extLst>
              </a:tr>
              <a:tr h="58052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Orientation Session(s)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3953268"/>
                  </a:ext>
                </a:extLst>
              </a:tr>
              <a:tr h="3352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[List topics]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706874"/>
                  </a:ext>
                </a:extLst>
              </a:tr>
              <a:tr h="3049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Training Sessions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5754560"/>
                  </a:ext>
                </a:extLst>
              </a:tr>
              <a:tr h="3856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[List topics] 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5876813"/>
                  </a:ext>
                </a:extLst>
              </a:tr>
              <a:tr h="6099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Individual Development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1916603"/>
                  </a:ext>
                </a:extLst>
              </a:tr>
              <a:tr h="377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[List topics]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7443873"/>
                  </a:ext>
                </a:extLst>
              </a:tr>
              <a:tr h="3049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Other Opportunities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1732510"/>
                  </a:ext>
                </a:extLst>
              </a:tr>
              <a:tr h="4301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[List topics]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2659100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87747712-9F95-4812-B640-A7E2BFF2E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5" y="457201"/>
            <a:ext cx="6798735" cy="762000"/>
          </a:xfrm>
        </p:spPr>
        <p:txBody>
          <a:bodyPr>
            <a:noAutofit/>
          </a:bodyPr>
          <a:lstStyle/>
          <a:p>
            <a:r>
              <a:rPr lang="en-US" sz="2800" b="1" dirty="0"/>
              <a:t>Sample Format for an Annual Officer Development Plan </a:t>
            </a:r>
          </a:p>
        </p:txBody>
      </p:sp>
    </p:spTree>
    <p:extLst>
      <p:ext uri="{BB962C8B-B14F-4D97-AF65-F5344CB8AC3E}">
        <p14:creationId xmlns:p14="http://schemas.microsoft.com/office/powerpoint/2010/main" val="2815814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E218E-423F-4B6D-926D-6DB5174FD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533401"/>
            <a:ext cx="6798734" cy="762000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Strategies for Training and Supporting </a:t>
            </a:r>
            <a:r>
              <a:rPr lang="en-US" altLang="en-US" sz="2800" b="1" dirty="0" smtClean="0"/>
              <a:t>CC/PB </a:t>
            </a:r>
            <a:r>
              <a:rPr lang="en-US" altLang="en-US" sz="2800" b="1" dirty="0"/>
              <a:t>Leaders, cont.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257D0-C3FB-48E9-AA4C-52061C451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 startAt="4"/>
            </a:pPr>
            <a:r>
              <a:rPr lang="en-US" b="1" dirty="0"/>
              <a:t>Budgeting of funds for officer development: </a:t>
            </a:r>
            <a:r>
              <a:rPr lang="en-US" dirty="0"/>
              <a:t>Set aside some </a:t>
            </a:r>
            <a:r>
              <a:rPr lang="en-US" dirty="0" smtClean="0"/>
              <a:t>CC/PB </a:t>
            </a:r>
            <a:r>
              <a:rPr lang="en-US" dirty="0"/>
              <a:t>support funds for officer training &amp; support</a:t>
            </a:r>
          </a:p>
          <a:p>
            <a:pPr marL="514350" lvl="0" indent="-514350">
              <a:buFont typeface="+mj-lt"/>
              <a:buAutoNum type="arabicPeriod" startAt="4"/>
            </a:pPr>
            <a:r>
              <a:rPr lang="en-US" b="1" dirty="0"/>
              <a:t>Access to materials: </a:t>
            </a:r>
            <a:r>
              <a:rPr lang="en-US" dirty="0"/>
              <a:t>Be sure all officers have quick access to needed documents</a:t>
            </a:r>
            <a:endParaRPr lang="en-US" b="1" dirty="0"/>
          </a:p>
          <a:p>
            <a:pPr marL="514350" lvl="0" indent="-514350">
              <a:buFont typeface="+mj-lt"/>
              <a:buAutoNum type="arabicPeriod" startAt="4"/>
            </a:pPr>
            <a:r>
              <a:rPr lang="en-US" b="1" dirty="0"/>
              <a:t>Use of Executive Committee meetings: </a:t>
            </a:r>
            <a:r>
              <a:rPr lang="en-US" dirty="0"/>
              <a:t>Set aside time during Executive Committee meetings for quick, focused training session &amp; information updates</a:t>
            </a:r>
          </a:p>
          <a:p>
            <a:pPr marL="514350" indent="-514350">
              <a:buFont typeface="+mj-lt"/>
              <a:buAutoNum type="arabicPeriod" startAt="4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8699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C302B-2C83-44E1-A6BD-82D20CFF8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457201"/>
            <a:ext cx="6798734" cy="838200"/>
          </a:xfrm>
        </p:spPr>
        <p:txBody>
          <a:bodyPr>
            <a:normAutofit fontScale="90000"/>
          </a:bodyPr>
          <a:lstStyle/>
          <a:p>
            <a:r>
              <a:rPr lang="en-US" altLang="en-US" sz="3100" b="1" dirty="0"/>
              <a:t>Strategies for Training and Supporting </a:t>
            </a:r>
            <a:r>
              <a:rPr lang="en-US" altLang="en-US" sz="3100" b="1" dirty="0" smtClean="0"/>
              <a:t>CC/PB </a:t>
            </a:r>
            <a:r>
              <a:rPr lang="en-US" altLang="en-US" sz="3100" b="1" dirty="0"/>
              <a:t>Leaders, cont</a:t>
            </a:r>
            <a:r>
              <a:rPr lang="en-US" altLang="en-US" dirty="0"/>
              <a:t>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259D5-BA1B-44E1-A1A1-C7D431C55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7"/>
            </a:pPr>
            <a:r>
              <a:rPr lang="en-US" b="1" dirty="0"/>
              <a:t>Periodic sessions: </a:t>
            </a:r>
            <a:r>
              <a:rPr lang="en-US" dirty="0"/>
              <a:t>Hold periodic training and consultation sessions for all officers or all committee and work group officers, to learn new tools, share experience, and address identified information or skill development needs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b="1" dirty="0"/>
              <a:t>Mentoring: </a:t>
            </a:r>
            <a:r>
              <a:rPr lang="en-US" dirty="0"/>
              <a:t>Arrange for former </a:t>
            </a:r>
            <a:r>
              <a:rPr lang="en-US" dirty="0" smtClean="0"/>
              <a:t>CC/PB </a:t>
            </a:r>
            <a:r>
              <a:rPr lang="en-US" dirty="0"/>
              <a:t>officers or appropriate staff to serve as mentors or advisors to new officers, formally or </a:t>
            </a:r>
            <a:r>
              <a:rPr lang="en-US" dirty="0" smtClean="0"/>
              <a:t>informally</a:t>
            </a:r>
          </a:p>
          <a:p>
            <a:pPr marL="514350" indent="-514350">
              <a:buFont typeface="+mj-lt"/>
              <a:buAutoNum type="arabicPeriod" startAt="7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2686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7BF7E-E5EF-4721-ABF7-60763FF47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457201"/>
            <a:ext cx="6798734" cy="762000"/>
          </a:xfrm>
        </p:spPr>
        <p:txBody>
          <a:bodyPr>
            <a:noAutofit/>
          </a:bodyPr>
          <a:lstStyle/>
          <a:p>
            <a:r>
              <a:rPr lang="en-US" altLang="en-US" sz="3200" b="1" dirty="0"/>
              <a:t>Strategies for Training and Supporting </a:t>
            </a:r>
            <a:r>
              <a:rPr lang="en-US" altLang="en-US" sz="3200" b="1" dirty="0" smtClean="0"/>
              <a:t>CC/PB </a:t>
            </a:r>
            <a:r>
              <a:rPr lang="en-US" altLang="en-US" sz="3200" b="1" dirty="0"/>
              <a:t>Leaders, cont.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BA8651-B735-4815-B7CD-B6C1C6179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9"/>
            </a:pPr>
            <a:r>
              <a:rPr lang="en-US" b="1" dirty="0"/>
              <a:t>Continuing support from </a:t>
            </a:r>
            <a:r>
              <a:rPr lang="en-US" b="1" dirty="0" smtClean="0"/>
              <a:t>CC/PB </a:t>
            </a:r>
            <a:r>
              <a:rPr lang="en-US" b="1" dirty="0"/>
              <a:t>support staff: </a:t>
            </a:r>
            <a:r>
              <a:rPr lang="en-US" dirty="0"/>
              <a:t>Ensure access to needed information and materials, logistical and administrative assistance, and advice for meeting planning and follow up and for successful completion of other tasks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428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7BF7E-E5EF-4721-ABF7-60763FF47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533401"/>
            <a:ext cx="6798734" cy="762000"/>
          </a:xfrm>
        </p:spPr>
        <p:txBody>
          <a:bodyPr>
            <a:normAutofit fontScale="90000"/>
          </a:bodyPr>
          <a:lstStyle/>
          <a:p>
            <a:r>
              <a:rPr lang="en-US" altLang="en-US" sz="3200" b="1" dirty="0"/>
              <a:t>Strategies for Training and Supporting </a:t>
            </a:r>
            <a:r>
              <a:rPr lang="en-US" altLang="en-US" sz="3200" b="1" dirty="0" smtClean="0"/>
              <a:t>CC/PB </a:t>
            </a:r>
            <a:r>
              <a:rPr lang="en-US" altLang="en-US" sz="3200" b="1" dirty="0"/>
              <a:t>Leaders, cont.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BA8651-B735-4815-B7CD-B6C1C6179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 startAt="10"/>
            </a:pPr>
            <a:r>
              <a:rPr lang="en-US" b="1" dirty="0"/>
              <a:t>Other officer development: </a:t>
            </a:r>
            <a:r>
              <a:rPr lang="en-US" dirty="0"/>
              <a:t>Think creatively in arranging other opportunities for officer development; </a:t>
            </a:r>
            <a:r>
              <a:rPr lang="en-US" i="1" dirty="0"/>
              <a:t>for example:</a:t>
            </a:r>
          </a:p>
          <a:p>
            <a:pPr lvl="1">
              <a:spcBef>
                <a:spcPts val="200"/>
              </a:spcBef>
            </a:pPr>
            <a:r>
              <a:rPr lang="en-US" dirty="0"/>
              <a:t>Attendance at meetings or conferences that provide training, &amp; sharing of new skills &amp; tools with other officers</a:t>
            </a:r>
          </a:p>
          <a:p>
            <a:pPr lvl="1">
              <a:spcBef>
                <a:spcPts val="200"/>
              </a:spcBef>
            </a:pPr>
            <a:r>
              <a:rPr lang="en-US" dirty="0"/>
              <a:t>Observation of other HIV or other types of planning bodies that provide useful models – by attending personally or through electronic means </a:t>
            </a:r>
          </a:p>
          <a:p>
            <a:pPr lvl="1">
              <a:spcBef>
                <a:spcPts val="200"/>
              </a:spcBef>
            </a:pPr>
            <a:r>
              <a:rPr lang="en-US" dirty="0"/>
              <a:t>Debriefings, including member feedback</a:t>
            </a:r>
          </a:p>
          <a:p>
            <a:pPr lvl="1">
              <a:spcBef>
                <a:spcPts val="200"/>
              </a:spcBef>
            </a:pPr>
            <a:r>
              <a:rPr lang="en-US" dirty="0"/>
              <a:t>Use of online training on group process or team building </a:t>
            </a:r>
          </a:p>
          <a:p>
            <a:pPr lvl="1">
              <a:spcBef>
                <a:spcPts val="200"/>
              </a:spcBef>
            </a:pPr>
            <a:r>
              <a:rPr lang="en-US" dirty="0"/>
              <a:t>Access to materials &amp; tools on leadership &amp; group process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4286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7600C-9866-40FB-B40E-DD0AA18EF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457201"/>
            <a:ext cx="6798734" cy="838200"/>
          </a:xfrm>
        </p:spPr>
        <p:txBody>
          <a:bodyPr>
            <a:noAutofit/>
          </a:bodyPr>
          <a:lstStyle/>
          <a:p>
            <a:r>
              <a:rPr lang="en-US" sz="2400" b="1" dirty="0"/>
              <a:t>External Resources for </a:t>
            </a:r>
            <a:r>
              <a:rPr lang="en-US" sz="2400" b="1" dirty="0" smtClean="0"/>
              <a:t>CC/PB </a:t>
            </a:r>
            <a:r>
              <a:rPr lang="en-US" sz="2400" b="1" dirty="0"/>
              <a:t>Officer Training and Support: Project Planning CHATT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E1E54-CDBC-4F69-A66E-0FDC6C45A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Planning Council Primer </a:t>
            </a:r>
            <a:r>
              <a:rPr lang="en-US" dirty="0"/>
              <a:t>– 2018 update</a:t>
            </a:r>
          </a:p>
          <a:p>
            <a:r>
              <a:rPr lang="en-US" i="1" dirty="0"/>
              <a:t>Part A Manual </a:t>
            </a:r>
            <a:r>
              <a:rPr lang="en-US" dirty="0"/>
              <a:t>– </a:t>
            </a:r>
            <a:r>
              <a:rPr lang="en-US" dirty="0" smtClean="0"/>
              <a:t>2022 </a:t>
            </a:r>
            <a:r>
              <a:rPr lang="en-US" dirty="0"/>
              <a:t>update – especially:</a:t>
            </a:r>
          </a:p>
          <a:p>
            <a:pPr lvl="1">
              <a:spcBef>
                <a:spcPts val="0"/>
              </a:spcBef>
            </a:pPr>
            <a:r>
              <a:rPr lang="en-US" dirty="0"/>
              <a:t>Section X. Planning Council Operations </a:t>
            </a:r>
          </a:p>
          <a:p>
            <a:pPr lvl="1">
              <a:spcBef>
                <a:spcPts val="0"/>
              </a:spcBef>
            </a:pPr>
            <a:r>
              <a:rPr lang="en-US" dirty="0"/>
              <a:t>Section XI. Planning and Planning Bodies </a:t>
            </a:r>
          </a:p>
          <a:p>
            <a:r>
              <a:rPr lang="en-US" i="1" dirty="0"/>
              <a:t>PC/PB Training Guide</a:t>
            </a:r>
          </a:p>
          <a:p>
            <a:pPr marL="457200" lvl="1" indent="0">
              <a:buNone/>
            </a:pPr>
            <a:endParaRPr lang="en-US" i="1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3474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FFCF-BD8B-489E-A329-038E85B62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4562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Sum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FE702-E1F6-4AEE-94DE-CD58E291D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600" dirty="0"/>
              <a:t>C</a:t>
            </a:r>
            <a:r>
              <a:rPr lang="en-US" sz="2600" dirty="0" smtClean="0"/>
              <a:t>C/PBs </a:t>
            </a:r>
            <a:r>
              <a:rPr lang="en-US" sz="2600" dirty="0"/>
              <a:t>vary in the number and types of officers, their roles, and how they are selected</a:t>
            </a:r>
          </a:p>
          <a:p>
            <a:r>
              <a:rPr lang="en-US" sz="2600" dirty="0"/>
              <a:t>As the </a:t>
            </a:r>
            <a:r>
              <a:rPr lang="en-US" sz="2600" dirty="0" smtClean="0"/>
              <a:t>CC/PB’s </a:t>
            </a:r>
            <a:r>
              <a:rPr lang="en-US" sz="2600" dirty="0"/>
              <a:t>leaders, both </a:t>
            </a:r>
            <a:r>
              <a:rPr lang="en-US" sz="2600" dirty="0" smtClean="0"/>
              <a:t>CC/PB </a:t>
            </a:r>
            <a:r>
              <a:rPr lang="en-US" sz="2600" dirty="0"/>
              <a:t>and Committee officers need orientation, training, and support</a:t>
            </a:r>
          </a:p>
          <a:p>
            <a:pPr lvl="1"/>
            <a:r>
              <a:rPr lang="en-US" dirty="0"/>
              <a:t>Work </a:t>
            </a:r>
            <a:r>
              <a:rPr lang="en-US" dirty="0" smtClean="0"/>
              <a:t>Group also </a:t>
            </a:r>
            <a:r>
              <a:rPr lang="en-US" dirty="0"/>
              <a:t>need training &amp; support</a:t>
            </a:r>
          </a:p>
          <a:p>
            <a:r>
              <a:rPr lang="en-US" sz="2600" dirty="0"/>
              <a:t>Officers need a variety of knowledge and skills</a:t>
            </a:r>
          </a:p>
          <a:p>
            <a:pPr lvl="1"/>
            <a:r>
              <a:rPr lang="en-US" dirty="0"/>
              <a:t>Training needs are greatest for new officers, but veteran officers also benefit from training and can mentor others</a:t>
            </a:r>
          </a:p>
          <a:p>
            <a:r>
              <a:rPr lang="en-US" sz="2600" dirty="0"/>
              <a:t>C</a:t>
            </a:r>
            <a:r>
              <a:rPr lang="en-US" sz="2600" dirty="0" smtClean="0"/>
              <a:t>C/PBs </a:t>
            </a:r>
            <a:r>
              <a:rPr lang="en-US" sz="2600" dirty="0"/>
              <a:t>benefit from implementing a structured process of officer orientation, training, and development opportunities</a:t>
            </a:r>
          </a:p>
        </p:txBody>
      </p:sp>
    </p:spTree>
    <p:extLst>
      <p:ext uri="{BB962C8B-B14F-4D97-AF65-F5344CB8AC3E}">
        <p14:creationId xmlns:p14="http://schemas.microsoft.com/office/powerpoint/2010/main" val="41151731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599" y="3429000"/>
            <a:ext cx="6347714" cy="26123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Neeta Mahani</a:t>
            </a:r>
          </a:p>
          <a:p>
            <a:endParaRPr lang="en-US" altLang="en-US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Ryan White CARE Council Coordinator</a:t>
            </a:r>
          </a:p>
          <a:p>
            <a:endParaRPr lang="en-US" altLang="en-US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810 </a:t>
            </a:r>
            <a:r>
              <a:rPr lang="en-US" alt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Datura</a:t>
            </a: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Street</a:t>
            </a:r>
          </a:p>
          <a:p>
            <a:endParaRPr lang="en-US" altLang="en-US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West Palm Beach, Florida – 33401</a:t>
            </a:r>
          </a:p>
          <a:p>
            <a:endParaRPr lang="en-US" altLang="en-US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 – (561) 355-4820</a:t>
            </a:r>
          </a:p>
          <a:p>
            <a:endParaRPr lang="en-US" altLang="en-US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 – Nmahani@pbcgov.org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41831" y="1709066"/>
            <a:ext cx="1967180" cy="30589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1028" name="Picture 4" descr="Image result for any questi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5328" y="1252958"/>
            <a:ext cx="2819400" cy="1947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810000"/>
            <a:ext cx="2133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4239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6995F-CDB0-44DA-9779-1F866D420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914400"/>
            <a:ext cx="6798734" cy="42671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Role of the Chair,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ED08D-B693-40B5-A868-619E3C83A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8943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spcBef>
                <a:spcPts val="300"/>
              </a:spcBef>
              <a:buFont typeface="+mj-lt"/>
              <a:buAutoNum type="arabicPeriod" startAt="6"/>
            </a:pPr>
            <a:endParaRPr lang="en-US" sz="2600" dirty="0" smtClean="0"/>
          </a:p>
          <a:p>
            <a:pPr marL="514350" indent="-514350">
              <a:spcBef>
                <a:spcPts val="300"/>
              </a:spcBef>
              <a:buFont typeface="+mj-lt"/>
              <a:buAutoNum type="arabicPeriod" startAt="6"/>
            </a:pPr>
            <a:endParaRPr lang="en-US" sz="2600" dirty="0"/>
          </a:p>
          <a:p>
            <a:pPr marL="514350" indent="-514350">
              <a:spcBef>
                <a:spcPts val="300"/>
              </a:spcBef>
              <a:buFont typeface="+mj-lt"/>
              <a:buAutoNum type="arabicPeriod" startAt="6"/>
            </a:pPr>
            <a:r>
              <a:rPr lang="en-US" sz="2600" dirty="0" smtClean="0"/>
              <a:t>Be </a:t>
            </a:r>
            <a:r>
              <a:rPr lang="en-US" sz="2600" dirty="0"/>
              <a:t>sure meetings are open, accessible &amp; welcoming, and provide an opportunity for public comment</a:t>
            </a:r>
          </a:p>
          <a:p>
            <a:pPr marL="514350" indent="-514350">
              <a:spcBef>
                <a:spcPts val="300"/>
              </a:spcBef>
              <a:buFont typeface="+mj-lt"/>
              <a:buAutoNum type="arabicPeriod" startAt="6"/>
            </a:pPr>
            <a:r>
              <a:rPr lang="en-US" sz="2600" dirty="0"/>
              <a:t>Establish and consistently enforce a Code of Conduct for everyone present</a:t>
            </a:r>
          </a:p>
          <a:p>
            <a:pPr marL="514350" indent="-514350">
              <a:spcBef>
                <a:spcPts val="300"/>
              </a:spcBef>
              <a:buFont typeface="+mj-lt"/>
              <a:buAutoNum type="arabicPeriod" startAt="6"/>
            </a:pPr>
            <a:r>
              <a:rPr lang="en-US" sz="2600" dirty="0"/>
              <a:t>Manage and facilitate the meeting – set a positive, tone, maintain order, and encourage active  participation</a:t>
            </a:r>
          </a:p>
          <a:p>
            <a:pPr marL="514350" indent="-514350">
              <a:spcBef>
                <a:spcPts val="300"/>
              </a:spcBef>
              <a:buFont typeface="+mj-lt"/>
              <a:buAutoNum type="arabicPeriod" startAt="6"/>
            </a:pPr>
            <a:r>
              <a:rPr lang="en-US" sz="2600" dirty="0"/>
              <a:t>Learn from experience – ask for advice in improving meetings</a:t>
            </a:r>
          </a:p>
          <a:p>
            <a:pPr marL="514350" indent="-514350">
              <a:spcBef>
                <a:spcPts val="300"/>
              </a:spcBef>
              <a:buFont typeface="+mj-lt"/>
              <a:buAutoNum type="arabicPeriod" startAt="6"/>
            </a:pPr>
            <a:r>
              <a:rPr lang="en-US" sz="2600" dirty="0"/>
              <a:t>Help ensure that minutes are completed, reviewed, approved, and posted promptly</a:t>
            </a:r>
          </a:p>
        </p:txBody>
      </p:sp>
    </p:spTree>
    <p:extLst>
      <p:ext uri="{BB962C8B-B14F-4D97-AF65-F5344CB8AC3E}">
        <p14:creationId xmlns:p14="http://schemas.microsoft.com/office/powerpoint/2010/main" val="1920209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295401"/>
            <a:ext cx="6595534" cy="1371599"/>
          </a:xfrm>
        </p:spPr>
        <p:txBody>
          <a:bodyPr>
            <a:normAutofit/>
          </a:bodyPr>
          <a:lstStyle/>
          <a:p>
            <a:r>
              <a:rPr lang="en-US" dirty="0"/>
              <a:t>Topic </a:t>
            </a:r>
            <a:r>
              <a:rPr lang="en-US" dirty="0" smtClean="0"/>
              <a:t>2: </a:t>
            </a:r>
            <a:r>
              <a:rPr lang="en-US" dirty="0"/>
              <a:t>Preparing and Supporting </a:t>
            </a:r>
            <a:r>
              <a:rPr lang="en-US" dirty="0" smtClean="0"/>
              <a:t>CC/PB </a:t>
            </a:r>
            <a:r>
              <a:rPr lang="en-US" dirty="0"/>
              <a:t>Officers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7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Leadership Roles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Skills for Officers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Officer Training and Support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D321F1E5-3D2A-4FA6-8A21-79A7823966AB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16489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4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608663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Training Objectives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677F4F-066B-4D0A-B11C-D34BD2B08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001000" cy="4724400"/>
          </a:xfrm>
        </p:spPr>
        <p:txBody>
          <a:bodyPr rtlCol="0">
            <a:normAutofit fontScale="77500" lnSpcReduction="20000"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3000" b="1" dirty="0"/>
              <a:t>Following the training, participants will be able to</a:t>
            </a:r>
            <a:r>
              <a:rPr lang="en-US" sz="3000" b="1" dirty="0" smtClean="0"/>
              <a:t>: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3000" b="1" dirty="0"/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2900" dirty="0"/>
              <a:t>Describe the typical responsibilities </a:t>
            </a:r>
            <a:r>
              <a:rPr lang="en-US" sz="2900" dirty="0" smtClean="0"/>
              <a:t>of CC/PB </a:t>
            </a:r>
            <a:r>
              <a:rPr lang="en-US" sz="2900" dirty="0"/>
              <a:t>and committee Chairs, Co-Chairs, and Vice Chairs</a:t>
            </a: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2900" dirty="0"/>
              <a:t>Identify at least 4 key knowledge areas for </a:t>
            </a:r>
            <a:r>
              <a:rPr lang="en-US" sz="2900" dirty="0" smtClean="0"/>
              <a:t>CC/PB </a:t>
            </a:r>
            <a:r>
              <a:rPr lang="en-US" sz="2900" dirty="0"/>
              <a:t>officers</a:t>
            </a: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2900" dirty="0"/>
              <a:t>Identify at least 4 important skills for officers as </a:t>
            </a:r>
            <a:r>
              <a:rPr lang="en-US" sz="2900" dirty="0" smtClean="0"/>
              <a:t>CC/PB </a:t>
            </a:r>
            <a:r>
              <a:rPr lang="en-US" sz="2900" dirty="0"/>
              <a:t>leaders</a:t>
            </a: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2900" dirty="0"/>
              <a:t>Describe the types of orientation and training typically needed by </a:t>
            </a:r>
            <a:r>
              <a:rPr lang="en-US" sz="2900" dirty="0" smtClean="0"/>
              <a:t>CC/PB </a:t>
            </a:r>
            <a:r>
              <a:rPr lang="en-US" sz="2900" dirty="0"/>
              <a:t>officers</a:t>
            </a: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2900" dirty="0"/>
              <a:t>Describe a process and strategies for providing orientation and ongoing training and support for PC/PB officers, including new leaders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81931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414866"/>
          </a:xfrm>
        </p:spPr>
        <p:txBody>
          <a:bodyPr/>
          <a:lstStyle/>
          <a:p>
            <a:pPr>
              <a:defRPr/>
            </a:pPr>
            <a:r>
              <a:rPr lang="en-US" altLang="en-US" sz="3600" dirty="0" smtClean="0"/>
              <a:t>CC/PB </a:t>
            </a:r>
            <a:r>
              <a:rPr lang="en-US" altLang="en-US" sz="3600" dirty="0"/>
              <a:t>Leadership Roles</a:t>
            </a:r>
          </a:p>
        </p:txBody>
      </p:sp>
      <p:sp>
        <p:nvSpPr>
          <p:cNvPr id="64515" name="Subtitle 1"/>
          <p:cNvSpPr>
            <a:spLocks noGrp="1"/>
          </p:cNvSpPr>
          <p:nvPr>
            <p:ph type="subTitle" idx="1"/>
          </p:nvPr>
        </p:nvSpPr>
        <p:spPr>
          <a:xfrm>
            <a:off x="1447800" y="3581400"/>
            <a:ext cx="5943600" cy="9144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/>
              <a:t>HRSA/HAB Expectations for Officers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/>
              <a:t>Officer Roles</a:t>
            </a:r>
          </a:p>
        </p:txBody>
      </p:sp>
    </p:spTree>
    <p:extLst>
      <p:ext uri="{BB962C8B-B14F-4D97-AF65-F5344CB8AC3E}">
        <p14:creationId xmlns:p14="http://schemas.microsoft.com/office/powerpoint/2010/main" val="1222207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1C97A-FF29-4A66-991B-85AD7E350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608663"/>
          </a:xfrm>
        </p:spPr>
        <p:txBody>
          <a:bodyPr>
            <a:normAutofit fontScale="90000"/>
          </a:bodyPr>
          <a:lstStyle/>
          <a:p>
            <a:r>
              <a:rPr lang="en-US" dirty="0"/>
              <a:t>Who Are the </a:t>
            </a:r>
            <a:r>
              <a:rPr lang="en-US" dirty="0" smtClean="0"/>
              <a:t>CC/PB </a:t>
            </a:r>
            <a:r>
              <a:rPr lang="en-US" dirty="0"/>
              <a:t>Officers?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F9537-1303-4DAE-8238-3CFFF22F9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200"/>
              </a:spcBef>
            </a:pPr>
            <a:r>
              <a:rPr lang="en-US" sz="2600" dirty="0"/>
              <a:t>C</a:t>
            </a:r>
            <a:r>
              <a:rPr lang="en-US" sz="2600" dirty="0" smtClean="0"/>
              <a:t>C/PB </a:t>
            </a:r>
            <a:r>
              <a:rPr lang="en-US" sz="2600" dirty="0"/>
              <a:t>Chair, Co-Chairs, and/or Vice-Chairs</a:t>
            </a:r>
          </a:p>
          <a:p>
            <a:pPr>
              <a:spcBef>
                <a:spcPts val="200"/>
              </a:spcBef>
            </a:pPr>
            <a:r>
              <a:rPr lang="en-US" sz="2600" dirty="0"/>
              <a:t>Committee Chairs, Co-Chairs, and/or Vice-Chairs</a:t>
            </a:r>
          </a:p>
          <a:p>
            <a:pPr>
              <a:spcBef>
                <a:spcPts val="200"/>
              </a:spcBef>
            </a:pPr>
            <a:r>
              <a:rPr lang="en-US" sz="2600" dirty="0"/>
              <a:t>Sometimes other PC/PB officers – elected or appointed:</a:t>
            </a:r>
          </a:p>
          <a:p>
            <a:pPr lvl="1">
              <a:spcBef>
                <a:spcPts val="0"/>
              </a:spcBef>
            </a:pPr>
            <a:r>
              <a:rPr lang="en-US" sz="2300" dirty="0" smtClean="0"/>
              <a:t>Secretary</a:t>
            </a:r>
            <a:endParaRPr lang="en-US" sz="2300" dirty="0"/>
          </a:p>
          <a:p>
            <a:pPr lvl="1">
              <a:spcBef>
                <a:spcPts val="0"/>
              </a:spcBef>
            </a:pPr>
            <a:r>
              <a:rPr lang="en-US" sz="2300" dirty="0"/>
              <a:t>Treasurer</a:t>
            </a:r>
          </a:p>
          <a:p>
            <a:pPr>
              <a:spcBef>
                <a:spcPts val="200"/>
              </a:spcBef>
            </a:pPr>
            <a:r>
              <a:rPr lang="en-US" sz="2600" dirty="0" smtClean="0"/>
              <a:t>Executive </a:t>
            </a:r>
            <a:r>
              <a:rPr lang="en-US" sz="2600" dirty="0"/>
              <a:t>Committee typically includes most or all officers</a:t>
            </a:r>
          </a:p>
          <a:p>
            <a:pPr lvl="1">
              <a:spcBef>
                <a:spcPts val="0"/>
              </a:spcBef>
            </a:pPr>
            <a:r>
              <a:rPr lang="en-US" sz="2300" dirty="0"/>
              <a:t>Usually includes at least one officer from each committee</a:t>
            </a:r>
          </a:p>
          <a:p>
            <a:pPr lvl="1">
              <a:spcBef>
                <a:spcPts val="0"/>
              </a:spcBef>
            </a:pPr>
            <a:r>
              <a:rPr lang="en-US" sz="2300" dirty="0"/>
              <a:t>May also include at-large members, often consumers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374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B765C-4AE5-4B39-AF3C-CD621D6D9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685801"/>
            <a:ext cx="6680200" cy="762000"/>
          </a:xfrm>
        </p:spPr>
        <p:txBody>
          <a:bodyPr>
            <a:noAutofit/>
          </a:bodyPr>
          <a:lstStyle/>
          <a:p>
            <a:r>
              <a:rPr lang="en-US" sz="2400" dirty="0"/>
              <a:t>HRSA/HAB Expectations for </a:t>
            </a:r>
            <a:r>
              <a:rPr lang="en-US" sz="2400" dirty="0" smtClean="0"/>
              <a:t>CC/PB </a:t>
            </a:r>
            <a:r>
              <a:rPr lang="en-US" sz="2400" dirty="0"/>
              <a:t>Chairs/Co-Chairs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CC62A-EC9D-4444-AACF-AA001DD31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03638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/>
              <a:t>The PC/PB may not be chaired solely by an employee of the recipient [p 148]</a:t>
            </a:r>
          </a:p>
          <a:p>
            <a:r>
              <a:rPr lang="en-US" sz="2600" dirty="0"/>
              <a:t>The Chair may be appointed by the CEO or elected by the </a:t>
            </a:r>
            <a:r>
              <a:rPr lang="en-US" sz="2600" dirty="0" smtClean="0"/>
              <a:t>CC/PB </a:t>
            </a:r>
            <a:r>
              <a:rPr lang="en-US" sz="2600" dirty="0"/>
              <a:t>[p 103]</a:t>
            </a:r>
          </a:p>
          <a:p>
            <a:r>
              <a:rPr lang="en-US" sz="2600" dirty="0"/>
              <a:t>Chairs/Co-Chairs must reside within the boundaries of the EMA/TGA [p 120]</a:t>
            </a:r>
          </a:p>
          <a:p>
            <a:r>
              <a:rPr lang="en-US" sz="2600" dirty="0"/>
              <a:t>Chairs/Co-Chairs benefit from development of skills for facilitation and how to chair a successful meeting [p 244]</a:t>
            </a:r>
          </a:p>
          <a:p>
            <a:pPr marL="457200" lvl="1" indent="0">
              <a:spcBef>
                <a:spcPts val="1200"/>
              </a:spcBef>
              <a:buNone/>
            </a:pPr>
            <a:r>
              <a:rPr lang="en-US" sz="2200" dirty="0"/>
              <a:t>					</a:t>
            </a:r>
            <a:r>
              <a:rPr lang="en-US" sz="2000" dirty="0"/>
              <a:t>–  </a:t>
            </a:r>
            <a:r>
              <a:rPr lang="en-US" sz="2000" i="1" dirty="0"/>
              <a:t>Part A Manual</a:t>
            </a:r>
            <a:endParaRPr lang="en-US" sz="2200" dirty="0"/>
          </a:p>
          <a:p>
            <a:endParaRPr lang="en-US" sz="26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45796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6E096F77E7F741AC04C5F29E17756A" ma:contentTypeVersion="7" ma:contentTypeDescription="Create a new document." ma:contentTypeScope="" ma:versionID="372bd0510a2d8aafdf1a5fcff48ba76e">
  <xsd:schema xmlns:xsd="http://www.w3.org/2001/XMLSchema" xmlns:xs="http://www.w3.org/2001/XMLSchema" xmlns:p="http://schemas.microsoft.com/office/2006/metadata/properties" xmlns:ns2="2c0a287c-2cfe-48a6-8384-085034255611" xmlns:ns3="3a458720-5d06-4124-9ae2-9cfb35b6a5aa" targetNamespace="http://schemas.microsoft.com/office/2006/metadata/properties" ma:root="true" ma:fieldsID="06bb5e067306785f626b9caf82089b47" ns2:_="" ns3:_="">
    <xsd:import namespace="2c0a287c-2cfe-48a6-8384-085034255611"/>
    <xsd:import namespace="3a458720-5d06-4124-9ae2-9cfb35b6a5aa"/>
    <xsd:element name="properties">
      <xsd:complexType>
        <xsd:sequence>
          <xsd:element name="documentManagement">
            <xsd:complexType>
              <xsd:all>
                <xsd:element ref="ns2:Category" minOccurs="0"/>
                <xsd:element ref="ns2:Year" minOccurs="0"/>
                <xsd:element ref="ns3:SharedWithUsers" minOccurs="0"/>
                <xsd:element ref="ns2:Meeting_x0020_Date" minOccurs="0"/>
                <xsd:element ref="ns2:Order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0a287c-2cfe-48a6-8384-085034255611" elementFormDefault="qualified">
    <xsd:import namespace="http://schemas.microsoft.com/office/2006/documentManagement/types"/>
    <xsd:import namespace="http://schemas.microsoft.com/office/infopath/2007/PartnerControls"/>
    <xsd:element name="Category" ma:index="8" nillable="true" ma:displayName="Category" ma:default="Other" ma:description="The PDF Category." ma:format="Dropdown" ma:internalName="Category">
      <xsd:simpleType>
        <xsd:restriction base="dms:Choice">
          <xsd:enumeration value="Newsletter"/>
          <xsd:enumeration value="Calendar"/>
          <xsd:enumeration value="Meeting Minutes"/>
          <xsd:enumeration value="Comprehensive Needs Assessment"/>
          <xsd:enumeration value="Comprehensive Plans"/>
          <xsd:enumeration value="Research Projects"/>
          <xsd:enumeration value="Quality Management"/>
          <xsd:enumeration value="The Redbook"/>
          <xsd:enumeration value="Member Services"/>
          <xsd:enumeration value="Provider Manual"/>
          <xsd:enumeration value="Local Pharmacy RFP"/>
          <xsd:enumeration value="Other"/>
        </xsd:restriction>
      </xsd:simpleType>
    </xsd:element>
    <xsd:element name="Year" ma:index="9" nillable="true" ma:displayName="Year" ma:description="The year of the newsletter or other document. (Not required.)" ma:internalName="Year">
      <xsd:simpleType>
        <xsd:restriction base="dms:Text">
          <xsd:maxLength value="255"/>
        </xsd:restriction>
      </xsd:simpleType>
    </xsd:element>
    <xsd:element name="Meeting_x0020_Date" ma:index="11" nillable="true" ma:displayName="Meeting Date" ma:description="Meeting Date" ma:format="DateOnly" ma:internalName="Meeting_x0020_Date">
      <xsd:simpleType>
        <xsd:restriction base="dms:DateTime"/>
      </xsd:simpleType>
    </xsd:element>
    <xsd:element name="Order0" ma:index="12" nillable="true" ma:displayName="Order" ma:description="Order" ma:internalName="Order0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8720-5d06-4124-9ae2-9cfb35b6a5a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2c0a287c-2cfe-48a6-8384-085034255611" xsi:nil="true"/>
    <Order0 xmlns="2c0a287c-2cfe-48a6-8384-085034255611" xsi:nil="true"/>
    <Category xmlns="2c0a287c-2cfe-48a6-8384-085034255611">Other</Category>
    <Meeting_x0020_Date xmlns="2c0a287c-2cfe-48a6-8384-085034255611" xsi:nil="true"/>
  </documentManagement>
</p:properties>
</file>

<file path=customXml/itemProps1.xml><?xml version="1.0" encoding="utf-8"?>
<ds:datastoreItem xmlns:ds="http://schemas.openxmlformats.org/officeDocument/2006/customXml" ds:itemID="{630184F6-A79E-4B1B-9795-3D5AC6195791}"/>
</file>

<file path=customXml/itemProps2.xml><?xml version="1.0" encoding="utf-8"?>
<ds:datastoreItem xmlns:ds="http://schemas.openxmlformats.org/officeDocument/2006/customXml" ds:itemID="{E0EED165-9A91-45AA-92B1-CCA110CA2950}"/>
</file>

<file path=customXml/itemProps3.xml><?xml version="1.0" encoding="utf-8"?>
<ds:datastoreItem xmlns:ds="http://schemas.openxmlformats.org/officeDocument/2006/customXml" ds:itemID="{EFB6DA8B-33DA-4498-B37F-991C35C97E45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30234</TotalTime>
  <Words>2389</Words>
  <Application>Microsoft Office PowerPoint</Application>
  <PresentationFormat>On-screen Show (4:3)</PresentationFormat>
  <Paragraphs>306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Arial</vt:lpstr>
      <vt:lpstr>Arial Narrow</vt:lpstr>
      <vt:lpstr>Calibri</vt:lpstr>
      <vt:lpstr>Times New Roman</vt:lpstr>
      <vt:lpstr>Trebuchet MS</vt:lpstr>
      <vt:lpstr>Wingdings 3</vt:lpstr>
      <vt:lpstr>Facet</vt:lpstr>
      <vt:lpstr>  PBC HIV CARE Council 2024-2025    Working Together: Effective Committees and CC/PB Meetings Neeta Mahani – PBC HIV CARE Council Coordinator  810 Datura Street  West Palm Beach, FL- 33401 Email- Nmahani@pbcgov.org Phone- 561-355-4708</vt:lpstr>
      <vt:lpstr>Topic 1: CC/PB Operations</vt:lpstr>
      <vt:lpstr>Role of the Chair in Successful Meetings</vt:lpstr>
      <vt:lpstr>Role of the Chair, cont.</vt:lpstr>
      <vt:lpstr>Topic 2: Preparing and Supporting CC/PB Officers</vt:lpstr>
      <vt:lpstr>Training Objectives</vt:lpstr>
      <vt:lpstr>CC/PB Leadership Roles</vt:lpstr>
      <vt:lpstr>Who Are the CC/PB Officers?</vt:lpstr>
      <vt:lpstr>HRSA/HAB Expectations for CC/PB Chairs/Co-Chairs</vt:lpstr>
      <vt:lpstr>HRSA/HAB Expectations for CC/PB Chair/Vice-Chairs, cont.</vt:lpstr>
      <vt:lpstr>Differentiating Chair, and Vice- Chair Roles</vt:lpstr>
      <vt:lpstr>Typical Roles for CC/PB Chairs</vt:lpstr>
      <vt:lpstr>Typical Roles for Committee Chairs</vt:lpstr>
      <vt:lpstr>Typical Roles for Vice-Chairs</vt:lpstr>
      <vt:lpstr>Typical Roles for CC/PB or Committee Vice-Chairs </vt:lpstr>
      <vt:lpstr>Quick Activity H: Chairs and Vice-Chairs</vt:lpstr>
      <vt:lpstr>Roles of PC/PB Officers in Engaging Members</vt:lpstr>
      <vt:lpstr>Actions for Officers to Avoid</vt:lpstr>
      <vt:lpstr>Skills for Officers</vt:lpstr>
      <vt:lpstr>Quick Activity I: Skills for CC/PB Leaders</vt:lpstr>
      <vt:lpstr>CC/PB Officer Knowledge Areas</vt:lpstr>
      <vt:lpstr>CC/PB Officer Skill Areas</vt:lpstr>
      <vt:lpstr>CC/PB Skill Areas, cont.</vt:lpstr>
      <vt:lpstr>Oral Communications Roles and Skills for Running a Meeting</vt:lpstr>
      <vt:lpstr>Oral Communications Roles and Skills for Running a Meeting, cont.</vt:lpstr>
      <vt:lpstr>Officer Training and Support</vt:lpstr>
      <vt:lpstr>Training and Support for CC/PB Officers</vt:lpstr>
      <vt:lpstr>Components of Initial Orientation &amp; Training</vt:lpstr>
      <vt:lpstr>Suggested Strategies for Training and Supporting CC/PB Leaders</vt:lpstr>
      <vt:lpstr>Sample Format for an Annual Officer Development Plan </vt:lpstr>
      <vt:lpstr>Strategies for Training and Supporting CC/PB Leaders, cont.</vt:lpstr>
      <vt:lpstr>Strategies for Training and Supporting CC/PB Leaders, cont.</vt:lpstr>
      <vt:lpstr>Strategies for Training and Supporting CC/PB Leaders, cont.</vt:lpstr>
      <vt:lpstr>Strategies for Training and Supporting CC/PB Leaders, cont.</vt:lpstr>
      <vt:lpstr>External Resources for CC/PB Officer Training and Support: Project Planning CHATT</vt:lpstr>
      <vt:lpstr>Sum Up</vt:lpstr>
      <vt:lpstr>PowerPoint Presentation</vt:lpstr>
    </vt:vector>
  </TitlesOfParts>
  <Company>John Snow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JSI</dc:creator>
  <cp:lastModifiedBy>Neeta Mahani</cp:lastModifiedBy>
  <cp:revision>654</cp:revision>
  <cp:lastPrinted>2019-06-18T15:37:02Z</cp:lastPrinted>
  <dcterms:created xsi:type="dcterms:W3CDTF">2018-02-12T17:54:35Z</dcterms:created>
  <dcterms:modified xsi:type="dcterms:W3CDTF">2024-03-07T17:01:37Z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0x010100D56E096F77E7F741AC04C5F29E17756A</vt:lpwstr>
  </property>
</Properties>
</file>