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2" r:id="rId2"/>
    <p:sldId id="256" r:id="rId3"/>
    <p:sldId id="291"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28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71" d="100"/>
          <a:sy n="71" d="100"/>
        </p:scale>
        <p:origin x="6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C21F89-E566-4494-AFC6-4E645A5713E5}"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2BE66941-CB9E-4D50-BC13-E6933356D575}" type="pres">
      <dgm:prSet presAssocID="{FFC21F89-E566-4494-AFC6-4E645A5713E5}" presName="Name0" presStyleCnt="0">
        <dgm:presLayoutVars>
          <dgm:dir/>
          <dgm:resizeHandles val="exact"/>
        </dgm:presLayoutVars>
      </dgm:prSet>
      <dgm:spPr/>
      <dgm:t>
        <a:bodyPr/>
        <a:lstStyle/>
        <a:p>
          <a:endParaRPr lang="en-US"/>
        </a:p>
      </dgm:t>
    </dgm:pt>
  </dgm:ptLst>
  <dgm:cxnLst>
    <dgm:cxn modelId="{B677A2F4-6855-4003-9ED8-04C2A0A1CF4E}" type="presOf" srcId="{FFC21F89-E566-4494-AFC6-4E645A5713E5}" destId="{2BE66941-CB9E-4D50-BC13-E6933356D575}"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0" y="-4763"/>
            <a:ext cx="2862841" cy="5729553"/>
            <a:chOff x="2928938" y="-4764"/>
            <a:chExt cx="5014912" cy="6862765"/>
          </a:xfrm>
        </p:grpSpPr>
        <p:sp>
          <p:nvSpPr>
            <p:cNvPr id="22" name="Freeform 6"/>
            <p:cNvSpPr/>
            <p:nvPr/>
          </p:nvSpPr>
          <p:spPr bwMode="auto">
            <a:xfrm>
              <a:off x="3367088" y="-4763"/>
              <a:ext cx="1063625" cy="2798600"/>
            </a:xfrm>
            <a:custGeom>
              <a:avLst/>
              <a:gdLst/>
              <a:ahLst/>
              <a:cxnLst/>
              <a:rect l="0" t="0" r="r" b="b"/>
              <a:pathLst>
                <a:path w="670" h="1753">
                  <a:moveTo>
                    <a:pt x="0" y="1696"/>
                  </a:moveTo>
                  <a:lnTo>
                    <a:pt x="225" y="1753"/>
                  </a:lnTo>
                  <a:lnTo>
                    <a:pt x="670" y="0"/>
                  </a:lnTo>
                  <a:lnTo>
                    <a:pt x="430" y="0"/>
                  </a:lnTo>
                  <a:lnTo>
                    <a:pt x="0" y="1696"/>
                  </a:lnTo>
                  <a:close/>
                </a:path>
              </a:pathLst>
            </a:custGeom>
            <a:solidFill>
              <a:srgbClr val="960000"/>
            </a:solidFill>
            <a:ln>
              <a:noFill/>
            </a:ln>
          </p:spPr>
        </p:sp>
        <p:sp>
          <p:nvSpPr>
            <p:cNvPr id="23" name="Freeform 7"/>
            <p:cNvSpPr/>
            <p:nvPr/>
          </p:nvSpPr>
          <p:spPr bwMode="auto">
            <a:xfrm>
              <a:off x="2928938" y="-4764"/>
              <a:ext cx="1035049" cy="2697162"/>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404040"/>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92399"/>
              <a:ext cx="4576762" cy="4165601"/>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82862"/>
              <a:ext cx="3584574" cy="4275139"/>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F0037B57-9EAB-4D5D-BF14-E21E2AA4351C}" type="slidenum">
              <a:rPr lang="en-US" smtClean="0"/>
              <a:t>‹#›</a:t>
            </a:fld>
            <a:endParaRPr lang="en-US"/>
          </a:p>
        </p:txBody>
      </p:sp>
      <p:pic>
        <p:nvPicPr>
          <p:cNvPr id="7" name="Picture 6"/>
          <p:cNvPicPr>
            <a:picLocks noChangeAspect="1"/>
          </p:cNvPicPr>
          <p:nvPr/>
        </p:nvPicPr>
        <p:blipFill>
          <a:blip r:embed="rId2"/>
          <a:stretch>
            <a:fillRect/>
          </a:stretch>
        </p:blipFill>
        <p:spPr>
          <a:xfrm>
            <a:off x="-65997" y="5724789"/>
            <a:ext cx="4581374" cy="1274217"/>
          </a:xfrm>
          <a:prstGeom prst="rect">
            <a:avLst/>
          </a:prstGeom>
        </p:spPr>
      </p:pic>
      <p:pic>
        <p:nvPicPr>
          <p:cNvPr id="15" name="Picture 14"/>
          <p:cNvPicPr>
            <a:picLocks noChangeAspect="1"/>
          </p:cNvPicPr>
          <p:nvPr userDrawn="1"/>
        </p:nvPicPr>
        <p:blipFill>
          <a:blip r:embed="rId2"/>
          <a:stretch>
            <a:fillRect/>
          </a:stretch>
        </p:blipFill>
        <p:spPr>
          <a:xfrm>
            <a:off x="-65997" y="5724789"/>
            <a:ext cx="4581374" cy="1274217"/>
          </a:xfrm>
          <a:prstGeom prst="rect">
            <a:avLst/>
          </a:prstGeom>
        </p:spPr>
      </p:pic>
    </p:spTree>
    <p:extLst>
      <p:ext uri="{BB962C8B-B14F-4D97-AF65-F5344CB8AC3E}">
        <p14:creationId xmlns:p14="http://schemas.microsoft.com/office/powerpoint/2010/main" val="118947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ECD42E3-9788-4DC7-AEDD-7C6AFF73A70A}"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450788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ECD42E3-9788-4DC7-AEDD-7C6AFF73A70A}" type="datetimeFigureOut">
              <a:rPr lang="en-US" smtClean="0"/>
              <a:t>5/13/2024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980278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116565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962305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254871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2157331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617394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025613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2224146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CD42E3-9788-4DC7-AEDD-7C6AFF73A70A}" type="datetimeFigureOut">
              <a:rPr lang="en-US" smtClean="0"/>
              <a:t>5/13/2024</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73428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2610938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CD42E3-9788-4DC7-AEDD-7C6AFF73A70A}" type="datetimeFigureOut">
              <a:rPr lang="en-US" smtClean="0"/>
              <a:t>5/13/2024</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91241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CD42E3-9788-4DC7-AEDD-7C6AFF73A70A}"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386398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1844675"/>
            <a:ext cx="4895055" cy="3946526"/>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1844673"/>
            <a:ext cx="4895056" cy="394652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CD42E3-9788-4DC7-AEDD-7C6AFF73A70A}"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1374084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187801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2546351"/>
            <a:ext cx="4895056" cy="3244848"/>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5" y="1878013"/>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2546351"/>
            <a:ext cx="4895056" cy="3244848"/>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CD42E3-9788-4DC7-AEDD-7C6AFF73A70A}" type="datetimeFigureOut">
              <a:rPr lang="en-US" smtClean="0"/>
              <a:t>5/13/2024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3804328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ECD42E3-9788-4DC7-AEDD-7C6AFF73A70A}" type="datetimeFigureOut">
              <a:rPr lang="en-US" smtClean="0"/>
              <a:t>5/13/2024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3859250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CD42E3-9788-4DC7-AEDD-7C6AFF73A70A}" type="datetimeFigureOut">
              <a:rPr lang="en-US" smtClean="0"/>
              <a:t>5/13/2024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2081843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ECD42E3-9788-4DC7-AEDD-7C6AFF73A70A}"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037B57-9EAB-4D5D-BF14-E21E2AA4351C}" type="slidenum">
              <a:rPr lang="en-US" smtClean="0"/>
              <a:t>‹#›</a:t>
            </a:fld>
            <a:endParaRPr lang="en-US"/>
          </a:p>
        </p:txBody>
      </p:sp>
    </p:spTree>
    <p:extLst>
      <p:ext uri="{BB962C8B-B14F-4D97-AF65-F5344CB8AC3E}">
        <p14:creationId xmlns:p14="http://schemas.microsoft.com/office/powerpoint/2010/main" val="933444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 y="-1"/>
            <a:ext cx="1367785" cy="6141996"/>
            <a:chOff x="1320800" y="-1"/>
            <a:chExt cx="2347946" cy="6867712"/>
          </a:xfrm>
        </p:grpSpPr>
        <p:sp>
          <p:nvSpPr>
            <p:cNvPr id="8" name="Freeform 6"/>
            <p:cNvSpPr/>
            <p:nvPr/>
          </p:nvSpPr>
          <p:spPr bwMode="auto">
            <a:xfrm>
              <a:off x="1627185" y="-1"/>
              <a:ext cx="1122366" cy="5326001"/>
            </a:xfrm>
            <a:custGeom>
              <a:avLst/>
              <a:gdLst/>
              <a:ahLst/>
              <a:cxnLst/>
              <a:rect l="0" t="0" r="r" b="b"/>
              <a:pathLst>
                <a:path w="707" h="3357">
                  <a:moveTo>
                    <a:pt x="0" y="3330"/>
                  </a:moveTo>
                  <a:lnTo>
                    <a:pt x="156" y="3357"/>
                  </a:lnTo>
                  <a:lnTo>
                    <a:pt x="707" y="0"/>
                  </a:lnTo>
                  <a:lnTo>
                    <a:pt x="547" y="0"/>
                  </a:lnTo>
                  <a:lnTo>
                    <a:pt x="0" y="3330"/>
                  </a:lnTo>
                  <a:close/>
                </a:path>
              </a:pathLst>
            </a:custGeom>
            <a:solidFill>
              <a:srgbClr val="960000"/>
            </a:solidFill>
            <a:ln>
              <a:noFill/>
            </a:ln>
          </p:spPr>
        </p:sp>
        <p:sp>
          <p:nvSpPr>
            <p:cNvPr id="9" name="Freeform 7"/>
            <p:cNvSpPr/>
            <p:nvPr/>
          </p:nvSpPr>
          <p:spPr bwMode="auto">
            <a:xfrm>
              <a:off x="1320800" y="0"/>
              <a:ext cx="1117600" cy="5281426"/>
            </a:xfrm>
            <a:custGeom>
              <a:avLst/>
              <a:gdLst/>
              <a:ahLst/>
              <a:cxnLst/>
              <a:rect l="0" t="0" r="r" b="b"/>
              <a:pathLst>
                <a:path w="704" h="3324">
                  <a:moveTo>
                    <a:pt x="704" y="0"/>
                  </a:moveTo>
                  <a:lnTo>
                    <a:pt x="545" y="0"/>
                  </a:lnTo>
                  <a:lnTo>
                    <a:pt x="0" y="3300"/>
                  </a:lnTo>
                  <a:lnTo>
                    <a:pt x="157" y="3324"/>
                  </a:lnTo>
                  <a:lnTo>
                    <a:pt x="704" y="0"/>
                  </a:lnTo>
                  <a:close/>
                </a:path>
              </a:pathLst>
            </a:custGeom>
            <a:solidFill>
              <a:srgbClr val="404040"/>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no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noFill/>
            <a:ln>
              <a:noFill/>
            </a:ln>
          </p:spPr>
        </p:sp>
        <p:sp>
          <p:nvSpPr>
            <p:cNvPr id="12" name="Freeform 10"/>
            <p:cNvSpPr/>
            <p:nvPr/>
          </p:nvSpPr>
          <p:spPr bwMode="auto">
            <a:xfrm>
              <a:off x="1627185" y="5281426"/>
              <a:ext cx="2041561" cy="158628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2">
                <a:lumMod val="75000"/>
              </a:schemeClr>
            </a:solidFill>
            <a:ln>
              <a:noFill/>
            </a:ln>
          </p:spPr>
        </p:sp>
        <p:sp>
          <p:nvSpPr>
            <p:cNvPr id="13" name="Freeform 11"/>
            <p:cNvSpPr/>
            <p:nvPr/>
          </p:nvSpPr>
          <p:spPr bwMode="auto">
            <a:xfrm>
              <a:off x="1320800" y="5238271"/>
              <a:ext cx="1661225" cy="162944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Placeholder 1"/>
          <p:cNvSpPr>
            <a:spLocks noGrp="1"/>
          </p:cNvSpPr>
          <p:nvPr>
            <p:ph type="title"/>
          </p:nvPr>
        </p:nvSpPr>
        <p:spPr>
          <a:xfrm>
            <a:off x="1484309" y="33338"/>
            <a:ext cx="10018713" cy="1752599"/>
          </a:xfrm>
          <a:prstGeom prst="rect">
            <a:avLst/>
          </a:prstGeom>
          <a:ln>
            <a:noFill/>
          </a:ln>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1833563"/>
            <a:ext cx="10018713" cy="3957638"/>
          </a:xfrm>
          <a:prstGeom prst="rect">
            <a:avLst/>
          </a:prstGeom>
          <a:ln>
            <a:noFill/>
          </a:ln>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32656" y="5883275"/>
            <a:ext cx="1143000" cy="365125"/>
          </a:xfrm>
          <a:prstGeom prst="rect">
            <a:avLst/>
          </a:prstGeom>
          <a:ln>
            <a:noFill/>
          </a:ln>
        </p:spPr>
        <p:txBody>
          <a:bodyPr vert="horz" lIns="91440" tIns="45720" rIns="91440" bIns="45720" rtlCol="0" anchor="ctr"/>
          <a:lstStyle>
            <a:lvl1pPr algn="r">
              <a:defRPr sz="1000" b="0" i="0">
                <a:solidFill>
                  <a:schemeClr val="tx1"/>
                </a:solidFill>
                <a:effectLst/>
                <a:latin typeface="+mn-lt"/>
              </a:defRPr>
            </a:lvl1pPr>
          </a:lstStyle>
          <a:p>
            <a:fld id="{4ECD42E3-9788-4DC7-AEDD-7C6AFF73A70A}" type="datetimeFigureOut">
              <a:rPr lang="en-US" smtClean="0"/>
              <a:t>5/13/2024</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a:ln>
            <a:noFill/>
          </a:ln>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a:ln>
            <a:noFill/>
          </a:ln>
        </p:spPr>
        <p:txBody>
          <a:bodyPr vert="horz" lIns="91440" tIns="45720" rIns="91440" bIns="45720" rtlCol="0" anchor="ctr"/>
          <a:lstStyle>
            <a:lvl1pPr algn="r">
              <a:defRPr sz="1000" b="0" i="0">
                <a:solidFill>
                  <a:schemeClr val="tx1"/>
                </a:solidFill>
                <a:effectLst/>
                <a:latin typeface="+mn-lt"/>
              </a:defRPr>
            </a:lvl1pPr>
          </a:lstStyle>
          <a:p>
            <a:fld id="{F0037B57-9EAB-4D5D-BF14-E21E2AA4351C}" type="slidenum">
              <a:rPr lang="en-US" smtClean="0"/>
              <a:t>‹#›</a:t>
            </a:fld>
            <a:endParaRPr lang="en-US"/>
          </a:p>
        </p:txBody>
      </p:sp>
      <p:pic>
        <p:nvPicPr>
          <p:cNvPr id="17" name="Picture 16"/>
          <p:cNvPicPr>
            <a:picLocks noChangeAspect="1"/>
          </p:cNvPicPr>
          <p:nvPr userDrawn="1"/>
        </p:nvPicPr>
        <p:blipFill>
          <a:blip r:embed="rId21"/>
          <a:stretch>
            <a:fillRect/>
          </a:stretch>
        </p:blipFill>
        <p:spPr>
          <a:xfrm>
            <a:off x="-65997" y="6141994"/>
            <a:ext cx="2638276" cy="847416"/>
          </a:xfrm>
          <a:prstGeom prst="rect">
            <a:avLst/>
          </a:prstGeom>
        </p:spPr>
      </p:pic>
    </p:spTree>
    <p:extLst>
      <p:ext uri="{BB962C8B-B14F-4D97-AF65-F5344CB8AC3E}">
        <p14:creationId xmlns:p14="http://schemas.microsoft.com/office/powerpoint/2010/main" val="14546105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PRIORITY SETTING &amp; RESOURCE ALLOCATION PROCESS PRESENTATION</a:t>
            </a:r>
          </a:p>
        </p:txBody>
      </p:sp>
      <p:sp>
        <p:nvSpPr>
          <p:cNvPr id="3" name="Content Placeholder 2"/>
          <p:cNvSpPr>
            <a:spLocks noGrp="1"/>
          </p:cNvSpPr>
          <p:nvPr>
            <p:ph idx="1"/>
          </p:nvPr>
        </p:nvSpPr>
        <p:spPr/>
        <p:txBody>
          <a:bodyPr>
            <a:normAutofit/>
          </a:bodyPr>
          <a:lstStyle/>
          <a:p>
            <a:pPr marL="0" indent="0">
              <a:buNone/>
            </a:pPr>
            <a:r>
              <a:rPr lang="en-US" sz="3600" u="sng" dirty="0" smtClean="0"/>
              <a:t>PBC HIV CARE Council PSRA 2024 </a:t>
            </a:r>
            <a:endParaRPr lang="en-US" sz="3600" u="sng" dirty="0"/>
          </a:p>
        </p:txBody>
      </p:sp>
      <p:pic>
        <p:nvPicPr>
          <p:cNvPr id="4" name="Picture 3"/>
          <p:cNvPicPr>
            <a:picLocks noChangeAspect="1"/>
          </p:cNvPicPr>
          <p:nvPr/>
        </p:nvPicPr>
        <p:blipFill>
          <a:blip r:embed="rId2"/>
          <a:stretch>
            <a:fillRect/>
          </a:stretch>
        </p:blipFill>
        <p:spPr>
          <a:xfrm>
            <a:off x="8965323" y="3952710"/>
            <a:ext cx="2921876" cy="2637276"/>
          </a:xfrm>
          <a:prstGeom prst="rect">
            <a:avLst/>
          </a:prstGeom>
        </p:spPr>
      </p:pic>
    </p:spTree>
    <p:extLst>
      <p:ext uri="{BB962C8B-B14F-4D97-AF65-F5344CB8AC3E}">
        <p14:creationId xmlns:p14="http://schemas.microsoft.com/office/powerpoint/2010/main" val="2436117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a:t>THE PSRA PROCESS</a:t>
            </a:r>
          </a:p>
        </p:txBody>
      </p:sp>
      <p:graphicFrame>
        <p:nvGraphicFramePr>
          <p:cNvPr id="17" name="Content Placeholder 16"/>
          <p:cNvGraphicFramePr>
            <a:graphicFrameLocks noGrp="1"/>
          </p:cNvGraphicFramePr>
          <p:nvPr>
            <p:ph idx="1"/>
            <p:extLst>
              <p:ext uri="{D42A27DB-BD31-4B8C-83A1-F6EECF244321}">
                <p14:modId xmlns:p14="http://schemas.microsoft.com/office/powerpoint/2010/main" val="2578236729"/>
              </p:ext>
            </p:extLst>
          </p:nvPr>
        </p:nvGraphicFramePr>
        <p:xfrm>
          <a:off x="16346805" y="3973513"/>
          <a:ext cx="1041400" cy="74168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677621877"/>
                    </a:ext>
                  </a:extLst>
                </a:gridCol>
                <a:gridCol w="208280">
                  <a:extLst>
                    <a:ext uri="{9D8B030D-6E8A-4147-A177-3AD203B41FA5}">
                      <a16:colId xmlns:a16="http://schemas.microsoft.com/office/drawing/2014/main" val="1784867871"/>
                    </a:ext>
                  </a:extLst>
                </a:gridCol>
                <a:gridCol w="208280">
                  <a:extLst>
                    <a:ext uri="{9D8B030D-6E8A-4147-A177-3AD203B41FA5}">
                      <a16:colId xmlns:a16="http://schemas.microsoft.com/office/drawing/2014/main" val="4246918147"/>
                    </a:ext>
                  </a:extLst>
                </a:gridCol>
                <a:gridCol w="208280">
                  <a:extLst>
                    <a:ext uri="{9D8B030D-6E8A-4147-A177-3AD203B41FA5}">
                      <a16:colId xmlns:a16="http://schemas.microsoft.com/office/drawing/2014/main" val="3682253184"/>
                    </a:ext>
                  </a:extLst>
                </a:gridCol>
                <a:gridCol w="208280">
                  <a:extLst>
                    <a:ext uri="{9D8B030D-6E8A-4147-A177-3AD203B41FA5}">
                      <a16:colId xmlns:a16="http://schemas.microsoft.com/office/drawing/2014/main" val="240130698"/>
                    </a:ext>
                  </a:extLst>
                </a:gridCol>
              </a:tblGrid>
              <a:tr h="37084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40897734"/>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566784228"/>
                  </a:ext>
                </a:extLst>
              </a:tr>
            </a:tbl>
          </a:graphicData>
        </a:graphic>
      </p:graphicFrame>
      <p:grpSp>
        <p:nvGrpSpPr>
          <p:cNvPr id="5" name="docshapegroup48"/>
          <p:cNvGrpSpPr>
            <a:grpSpLocks/>
          </p:cNvGrpSpPr>
          <p:nvPr/>
        </p:nvGrpSpPr>
        <p:grpSpPr bwMode="auto">
          <a:xfrm>
            <a:off x="2367093" y="2083588"/>
            <a:ext cx="8511114" cy="3992563"/>
            <a:chOff x="1372" y="-874"/>
            <a:chExt cx="12342" cy="6288"/>
          </a:xfrm>
        </p:grpSpPr>
        <p:pic>
          <p:nvPicPr>
            <p:cNvPr id="3082" name="docshape4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7" y="-677"/>
              <a:ext cx="8007" cy="1743"/>
            </a:xfrm>
            <a:prstGeom prst="rect">
              <a:avLst/>
            </a:prstGeom>
            <a:noFill/>
            <a:extLst>
              <a:ext uri="{909E8E84-426E-40DD-AFC4-6F175D3DCCD1}">
                <a14:hiddenFill xmlns:a14="http://schemas.microsoft.com/office/drawing/2010/main">
                  <a:solidFill>
                    <a:srgbClr val="FFFFFF"/>
                  </a:solidFill>
                </a14:hiddenFill>
              </a:ext>
            </a:extLst>
          </p:spPr>
        </p:pic>
        <p:pic>
          <p:nvPicPr>
            <p:cNvPr id="3083" name="docshape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2" y="-874"/>
              <a:ext cx="4560" cy="2141"/>
            </a:xfrm>
            <a:prstGeom prst="rect">
              <a:avLst/>
            </a:prstGeom>
            <a:noFill/>
            <a:extLst>
              <a:ext uri="{909E8E84-426E-40DD-AFC4-6F175D3DCCD1}">
                <a14:hiddenFill xmlns:a14="http://schemas.microsoft.com/office/drawing/2010/main">
                  <a:solidFill>
                    <a:srgbClr val="FFFFFF"/>
                  </a:solidFill>
                </a14:hiddenFill>
              </a:ext>
            </a:extLst>
          </p:spPr>
        </p:pic>
        <p:pic>
          <p:nvPicPr>
            <p:cNvPr id="3084" name="docshape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7" y="1397"/>
              <a:ext cx="8007" cy="1748"/>
            </a:xfrm>
            <a:prstGeom prst="rect">
              <a:avLst/>
            </a:prstGeom>
            <a:noFill/>
            <a:extLst>
              <a:ext uri="{909E8E84-426E-40DD-AFC4-6F175D3DCCD1}">
                <a14:hiddenFill xmlns:a14="http://schemas.microsoft.com/office/drawing/2010/main">
                  <a:solidFill>
                    <a:srgbClr val="FFFFFF"/>
                  </a:solidFill>
                </a14:hiddenFill>
              </a:ext>
            </a:extLst>
          </p:spPr>
        </p:pic>
        <p:pic>
          <p:nvPicPr>
            <p:cNvPr id="3085" name="docshape5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2" y="1200"/>
              <a:ext cx="4560" cy="2141"/>
            </a:xfrm>
            <a:prstGeom prst="rect">
              <a:avLst/>
            </a:prstGeom>
            <a:noFill/>
            <a:extLst>
              <a:ext uri="{909E8E84-426E-40DD-AFC4-6F175D3DCCD1}">
                <a14:hiddenFill xmlns:a14="http://schemas.microsoft.com/office/drawing/2010/main">
                  <a:solidFill>
                    <a:srgbClr val="FFFFFF"/>
                  </a:solidFill>
                </a14:hiddenFill>
              </a:ext>
            </a:extLst>
          </p:spPr>
        </p:pic>
        <p:pic>
          <p:nvPicPr>
            <p:cNvPr id="3086" name="docshape5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07" y="3475"/>
              <a:ext cx="8007" cy="1743"/>
            </a:xfrm>
            <a:prstGeom prst="rect">
              <a:avLst/>
            </a:prstGeom>
            <a:noFill/>
            <a:extLst>
              <a:ext uri="{909E8E84-426E-40DD-AFC4-6F175D3DCCD1}">
                <a14:hiddenFill xmlns:a14="http://schemas.microsoft.com/office/drawing/2010/main">
                  <a:solidFill>
                    <a:srgbClr val="FFFFFF"/>
                  </a:solidFill>
                </a14:hiddenFill>
              </a:ext>
            </a:extLst>
          </p:spPr>
        </p:pic>
        <p:pic>
          <p:nvPicPr>
            <p:cNvPr id="3087" name="docshape5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2" y="3278"/>
              <a:ext cx="4335" cy="21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p:cNvSpPr/>
          <p:nvPr/>
        </p:nvSpPr>
        <p:spPr>
          <a:xfrm>
            <a:off x="4923116" y="3753570"/>
            <a:ext cx="5885792" cy="671979"/>
          </a:xfrm>
          <a:prstGeom prst="rect">
            <a:avLst/>
          </a:prstGeom>
        </p:spPr>
        <p:txBody>
          <a:bodyPr wrap="square">
            <a:spAutoFit/>
          </a:bodyPr>
          <a:lstStyle/>
          <a:p>
            <a:pPr marL="742950" marR="0" lvl="1" indent="-285750">
              <a:spcBef>
                <a:spcPts val="460"/>
              </a:spcBef>
              <a:spcAft>
                <a:spcPts val="0"/>
              </a:spcAft>
              <a:buSzPts val="1200"/>
              <a:buFont typeface="Arial" panose="020B0604020202020204" pitchFamily="34" charset="0"/>
              <a:buChar char="•"/>
              <a:tabLst>
                <a:tab pos="1205865" algn="l"/>
              </a:tabLst>
            </a:pPr>
            <a:r>
              <a:rPr lang="en-US" sz="1200" dirty="0">
                <a:latin typeface="Arial" panose="020B0604020202020204" pitchFamily="34" charset="0"/>
                <a:ea typeface="Arial" panose="020B0604020202020204" pitchFamily="34" charset="0"/>
              </a:rPr>
              <a:t>Review</a:t>
            </a:r>
            <a:r>
              <a:rPr lang="en-US" sz="1200" spc="-3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HRSA</a:t>
            </a:r>
            <a:r>
              <a:rPr lang="en-US" sz="1200" spc="-6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Mandates</a:t>
            </a:r>
            <a:r>
              <a:rPr lang="en-US" sz="1200" spc="-30"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and</a:t>
            </a:r>
            <a:r>
              <a:rPr lang="en-US" sz="1200" spc="-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Part</a:t>
            </a:r>
            <a:r>
              <a:rPr lang="en-US" sz="1200" spc="-7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A</a:t>
            </a:r>
            <a:r>
              <a:rPr lang="en-US" sz="1200" spc="-8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PSRA</a:t>
            </a:r>
            <a:r>
              <a:rPr lang="en-US" sz="1200" spc="-60"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Grant</a:t>
            </a:r>
            <a:r>
              <a:rPr lang="en-US" sz="1200" spc="-25" dirty="0">
                <a:latin typeface="Arial" panose="020B0604020202020204" pitchFamily="34" charset="0"/>
                <a:ea typeface="Arial" panose="020B0604020202020204" pitchFamily="34" charset="0"/>
              </a:rPr>
              <a:t> </a:t>
            </a:r>
            <a:r>
              <a:rPr lang="en-US" sz="1200" spc="-10" dirty="0">
                <a:latin typeface="Arial" panose="020B0604020202020204" pitchFamily="34" charset="0"/>
                <a:ea typeface="Arial" panose="020B0604020202020204" pitchFamily="34" charset="0"/>
              </a:rPr>
              <a:t>Guidance</a:t>
            </a:r>
            <a:endParaRPr lang="en-US" sz="1100" dirty="0">
              <a:latin typeface="Arial" panose="020B0604020202020204" pitchFamily="34" charset="0"/>
              <a:ea typeface="Arial" panose="020B0604020202020204" pitchFamily="34" charset="0"/>
            </a:endParaRPr>
          </a:p>
          <a:p>
            <a:pPr marL="742950" marR="0" lvl="1" indent="-285750">
              <a:spcBef>
                <a:spcPts val="85"/>
              </a:spcBef>
              <a:spcAft>
                <a:spcPts val="0"/>
              </a:spcAft>
              <a:buSzPts val="1200"/>
              <a:buFont typeface="Arial" panose="020B0604020202020204" pitchFamily="34" charset="0"/>
              <a:buChar char="•"/>
              <a:tabLst>
                <a:tab pos="1205865" algn="l"/>
              </a:tabLst>
            </a:pPr>
            <a:r>
              <a:rPr lang="en-US" sz="1200" dirty="0">
                <a:latin typeface="Arial" panose="020B0604020202020204" pitchFamily="34" charset="0"/>
                <a:ea typeface="Arial" panose="020B0604020202020204" pitchFamily="34" charset="0"/>
              </a:rPr>
              <a:t>Identify</a:t>
            </a:r>
            <a:r>
              <a:rPr lang="en-US" sz="1200" spc="-40"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HRSA</a:t>
            </a:r>
            <a:r>
              <a:rPr lang="en-US" sz="1200" spc="-4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Identified</a:t>
            </a:r>
            <a:r>
              <a:rPr lang="en-US" sz="1200" spc="-5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and</a:t>
            </a:r>
            <a:r>
              <a:rPr lang="en-US" sz="1200" spc="-5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Additional</a:t>
            </a:r>
            <a:r>
              <a:rPr lang="en-US" sz="1200" spc="-6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Data</a:t>
            </a:r>
            <a:r>
              <a:rPr lang="en-US" sz="1200" spc="20" dirty="0">
                <a:latin typeface="Arial" panose="020B0604020202020204" pitchFamily="34" charset="0"/>
                <a:ea typeface="Arial" panose="020B0604020202020204" pitchFamily="34" charset="0"/>
              </a:rPr>
              <a:t> </a:t>
            </a:r>
            <a:r>
              <a:rPr lang="en-US" sz="1200" spc="-10" dirty="0">
                <a:latin typeface="Arial" panose="020B0604020202020204" pitchFamily="34" charset="0"/>
                <a:ea typeface="Arial" panose="020B0604020202020204" pitchFamily="34" charset="0"/>
              </a:rPr>
              <a:t>Sources</a:t>
            </a:r>
            <a:endParaRPr lang="en-US" sz="1100" dirty="0">
              <a:latin typeface="Arial" panose="020B0604020202020204" pitchFamily="34" charset="0"/>
              <a:ea typeface="Arial" panose="020B0604020202020204" pitchFamily="34" charset="0"/>
            </a:endParaRPr>
          </a:p>
          <a:p>
            <a:pPr marL="742950" marR="0" lvl="1" indent="-285750">
              <a:spcBef>
                <a:spcPts val="60"/>
              </a:spcBef>
              <a:spcAft>
                <a:spcPts val="0"/>
              </a:spcAft>
              <a:buSzPts val="1200"/>
              <a:buFont typeface="Arial" panose="020B0604020202020204" pitchFamily="34" charset="0"/>
              <a:buChar char="•"/>
              <a:tabLst>
                <a:tab pos="1205865" algn="l"/>
              </a:tabLst>
            </a:pPr>
            <a:r>
              <a:rPr lang="en-US" sz="1200" dirty="0">
                <a:latin typeface="Arial" panose="020B0604020202020204" pitchFamily="34" charset="0"/>
                <a:ea typeface="Arial" panose="020B0604020202020204" pitchFamily="34" charset="0"/>
              </a:rPr>
              <a:t>Create</a:t>
            </a:r>
            <a:r>
              <a:rPr lang="en-US" sz="1200" spc="-10"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User</a:t>
            </a:r>
            <a:r>
              <a:rPr lang="en-US" sz="1200" spc="-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Friendly</a:t>
            </a:r>
            <a:r>
              <a:rPr lang="en-US" sz="1200" spc="-60"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Data</a:t>
            </a:r>
            <a:r>
              <a:rPr lang="en-US" sz="1200" spc="20" dirty="0">
                <a:latin typeface="Arial" panose="020B0604020202020204" pitchFamily="34" charset="0"/>
                <a:ea typeface="Arial" panose="020B0604020202020204" pitchFamily="34" charset="0"/>
              </a:rPr>
              <a:t> </a:t>
            </a:r>
            <a:r>
              <a:rPr lang="en-US" sz="1200" spc="-20" dirty="0">
                <a:latin typeface="Arial" panose="020B0604020202020204" pitchFamily="34" charset="0"/>
                <a:ea typeface="Arial" panose="020B0604020202020204" pitchFamily="34" charset="0"/>
              </a:rPr>
              <a:t>Sets</a:t>
            </a:r>
            <a:endParaRPr lang="en-US" sz="1100" dirty="0">
              <a:effectLst/>
              <a:latin typeface="Arial" panose="020B0604020202020204" pitchFamily="34" charset="0"/>
              <a:ea typeface="Arial" panose="020B0604020202020204" pitchFamily="34" charset="0"/>
            </a:endParaRPr>
          </a:p>
        </p:txBody>
      </p:sp>
      <p:sp>
        <p:nvSpPr>
          <p:cNvPr id="14" name="Rectangle 13"/>
          <p:cNvSpPr/>
          <p:nvPr/>
        </p:nvSpPr>
        <p:spPr>
          <a:xfrm>
            <a:off x="5433848" y="2257533"/>
            <a:ext cx="5444358" cy="1010533"/>
          </a:xfrm>
          <a:prstGeom prst="rect">
            <a:avLst/>
          </a:prstGeom>
        </p:spPr>
        <p:txBody>
          <a:bodyPr wrap="square">
            <a:spAutoFit/>
          </a:bodyPr>
          <a:lstStyle/>
          <a:p>
            <a:pPr marL="342900" marR="0" lvl="0" indent="-342900">
              <a:spcBef>
                <a:spcPts val="0"/>
              </a:spcBef>
              <a:spcAft>
                <a:spcPts val="0"/>
              </a:spcAft>
              <a:buSzPts val="1200"/>
              <a:buFont typeface="Arial" panose="020B0604020202020204" pitchFamily="34" charset="0"/>
              <a:buChar char="•"/>
              <a:tabLst>
                <a:tab pos="866140" algn="l"/>
              </a:tabLst>
            </a:pPr>
            <a:r>
              <a:rPr lang="en-US" sz="1200" dirty="0">
                <a:latin typeface="Arial" panose="020B0604020202020204" pitchFamily="34" charset="0"/>
                <a:ea typeface="Arial" panose="020B0604020202020204" pitchFamily="34" charset="0"/>
              </a:rPr>
              <a:t>Develop</a:t>
            </a:r>
            <a:r>
              <a:rPr lang="en-US" sz="1200" spc="-4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PSRA</a:t>
            </a:r>
            <a:r>
              <a:rPr lang="en-US" sz="1200" spc="-2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Principles</a:t>
            </a:r>
            <a:r>
              <a:rPr lang="en-US" sz="1200" spc="-6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and</a:t>
            </a:r>
            <a:r>
              <a:rPr lang="en-US" sz="1200" spc="10" dirty="0">
                <a:latin typeface="Arial" panose="020B0604020202020204" pitchFamily="34" charset="0"/>
                <a:ea typeface="Arial" panose="020B0604020202020204" pitchFamily="34" charset="0"/>
              </a:rPr>
              <a:t> </a:t>
            </a:r>
            <a:r>
              <a:rPr lang="en-US" sz="1200" spc="-10" dirty="0">
                <a:latin typeface="Arial" panose="020B0604020202020204" pitchFamily="34" charset="0"/>
                <a:ea typeface="Arial" panose="020B0604020202020204" pitchFamily="34" charset="0"/>
              </a:rPr>
              <a:t>Criteria</a:t>
            </a:r>
            <a:endParaRPr lang="en-US" sz="1100" dirty="0">
              <a:latin typeface="Arial" panose="020B0604020202020204" pitchFamily="34" charset="0"/>
              <a:ea typeface="Arial" panose="020B0604020202020204" pitchFamily="34" charset="0"/>
            </a:endParaRPr>
          </a:p>
          <a:p>
            <a:pPr marL="342900" marR="0" lvl="0" indent="-342900">
              <a:spcBef>
                <a:spcPts val="85"/>
              </a:spcBef>
              <a:spcAft>
                <a:spcPts val="0"/>
              </a:spcAft>
              <a:buSzPts val="1200"/>
              <a:buFont typeface="Arial" panose="020B0604020202020204" pitchFamily="34" charset="0"/>
              <a:buChar char="•"/>
              <a:tabLst>
                <a:tab pos="866140" algn="l"/>
              </a:tabLst>
            </a:pPr>
            <a:r>
              <a:rPr lang="en-US" sz="1200" dirty="0">
                <a:latin typeface="Arial" panose="020B0604020202020204" pitchFamily="34" charset="0"/>
                <a:ea typeface="Arial" panose="020B0604020202020204" pitchFamily="34" charset="0"/>
              </a:rPr>
              <a:t>Clarify</a:t>
            </a:r>
            <a:r>
              <a:rPr lang="en-US" sz="1200" spc="-7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Committee,</a:t>
            </a:r>
            <a:r>
              <a:rPr lang="en-US" sz="1200" spc="10"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Consumer</a:t>
            </a:r>
            <a:r>
              <a:rPr lang="en-US" sz="1200" spc="1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&amp;</a:t>
            </a:r>
            <a:r>
              <a:rPr lang="en-US" sz="1200" spc="-2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Staff</a:t>
            </a:r>
            <a:r>
              <a:rPr lang="en-US" sz="1200" spc="-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Roles</a:t>
            </a:r>
            <a:r>
              <a:rPr lang="en-US" sz="1200" spc="-6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and</a:t>
            </a:r>
            <a:r>
              <a:rPr lang="en-US" sz="1200" spc="-5" dirty="0">
                <a:latin typeface="Arial" panose="020B0604020202020204" pitchFamily="34" charset="0"/>
                <a:ea typeface="Arial" panose="020B0604020202020204" pitchFamily="34" charset="0"/>
              </a:rPr>
              <a:t> </a:t>
            </a:r>
            <a:r>
              <a:rPr lang="en-US" sz="1200" spc="-10" dirty="0">
                <a:latin typeface="Arial" panose="020B0604020202020204" pitchFamily="34" charset="0"/>
                <a:ea typeface="Arial" panose="020B0604020202020204" pitchFamily="34" charset="0"/>
              </a:rPr>
              <a:t>Responsibilities</a:t>
            </a:r>
            <a:endParaRPr lang="en-US" sz="1100" dirty="0">
              <a:latin typeface="Arial" panose="020B0604020202020204" pitchFamily="34" charset="0"/>
              <a:ea typeface="Arial" panose="020B0604020202020204" pitchFamily="34" charset="0"/>
            </a:endParaRPr>
          </a:p>
          <a:p>
            <a:pPr marL="342900" marR="0" lvl="0" indent="-342900">
              <a:spcBef>
                <a:spcPts val="60"/>
              </a:spcBef>
              <a:spcAft>
                <a:spcPts val="0"/>
              </a:spcAft>
              <a:buSzPts val="1200"/>
              <a:buFont typeface="Arial" panose="020B0604020202020204" pitchFamily="34" charset="0"/>
              <a:buChar char="•"/>
              <a:tabLst>
                <a:tab pos="866140" algn="l"/>
              </a:tabLst>
            </a:pPr>
            <a:r>
              <a:rPr lang="en-US" sz="1200" dirty="0">
                <a:latin typeface="Arial" panose="020B0604020202020204" pitchFamily="34" charset="0"/>
                <a:ea typeface="Arial" panose="020B0604020202020204" pitchFamily="34" charset="0"/>
              </a:rPr>
              <a:t>Develop</a:t>
            </a:r>
            <a:r>
              <a:rPr lang="en-US" sz="1200" spc="-5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PSRA</a:t>
            </a:r>
            <a:r>
              <a:rPr lang="en-US" sz="1200" spc="-60" dirty="0">
                <a:latin typeface="Arial" panose="020B0604020202020204" pitchFamily="34" charset="0"/>
                <a:ea typeface="Arial" panose="020B0604020202020204" pitchFamily="34" charset="0"/>
              </a:rPr>
              <a:t> </a:t>
            </a:r>
            <a:r>
              <a:rPr lang="en-US" sz="1200" spc="-10" dirty="0">
                <a:latin typeface="Arial" panose="020B0604020202020204" pitchFamily="34" charset="0"/>
                <a:ea typeface="Arial" panose="020B0604020202020204" pitchFamily="34" charset="0"/>
              </a:rPr>
              <a:t>Timeline</a:t>
            </a:r>
            <a:endParaRPr lang="en-US" sz="1100" dirty="0">
              <a:latin typeface="Arial" panose="020B0604020202020204" pitchFamily="34" charset="0"/>
              <a:ea typeface="Arial" panose="020B0604020202020204" pitchFamily="34" charset="0"/>
            </a:endParaRPr>
          </a:p>
          <a:p>
            <a:r>
              <a:rPr lang="en-US" sz="1200" dirty="0">
                <a:latin typeface="Arial" panose="020B0604020202020204" pitchFamily="34" charset="0"/>
                <a:ea typeface="Arial" panose="020B0604020202020204" pitchFamily="34" charset="0"/>
              </a:rPr>
              <a:t/>
            </a:r>
            <a:br>
              <a:rPr lang="en-US" sz="1200" dirty="0">
                <a:latin typeface="Arial" panose="020B0604020202020204" pitchFamily="34" charset="0"/>
                <a:ea typeface="Arial" panose="020B0604020202020204" pitchFamily="34" charset="0"/>
              </a:rPr>
            </a:br>
            <a:r>
              <a:rPr lang="en-US" sz="1000" dirty="0">
                <a:latin typeface="Arial" panose="020B0604020202020204" pitchFamily="34" charset="0"/>
                <a:ea typeface="Arial" panose="020B0604020202020204" pitchFamily="34" charset="0"/>
              </a:rPr>
              <a:t> </a:t>
            </a:r>
            <a:endParaRPr lang="en-US" sz="1600" dirty="0">
              <a:effectLst/>
              <a:latin typeface="Arial" panose="020B0604020202020204" pitchFamily="34" charset="0"/>
              <a:ea typeface="Arial" panose="020B0604020202020204" pitchFamily="34" charset="0"/>
            </a:endParaRPr>
          </a:p>
        </p:txBody>
      </p:sp>
      <p:sp>
        <p:nvSpPr>
          <p:cNvPr id="15" name="Rectangle 14"/>
          <p:cNvSpPr/>
          <p:nvPr/>
        </p:nvSpPr>
        <p:spPr>
          <a:xfrm>
            <a:off x="3048000" y="2828836"/>
            <a:ext cx="1629103" cy="1200329"/>
          </a:xfrm>
          <a:prstGeom prst="rect">
            <a:avLst/>
          </a:prstGeom>
        </p:spPr>
        <p:txBody>
          <a:bodyPr wrap="square">
            <a:spAutoFit/>
          </a:bodyPr>
          <a:lstStyle/>
          <a:p>
            <a:r>
              <a:rPr lang="en-US" dirty="0"/>
              <a:t>Principles</a:t>
            </a:r>
          </a:p>
          <a:p>
            <a:r>
              <a:rPr lang="en-US" dirty="0"/>
              <a:t> </a:t>
            </a:r>
          </a:p>
          <a:p>
            <a:endParaRPr lang="en-US" dirty="0"/>
          </a:p>
          <a:p>
            <a:endParaRPr lang="en-US" dirty="0"/>
          </a:p>
        </p:txBody>
      </p:sp>
      <p:sp>
        <p:nvSpPr>
          <p:cNvPr id="16" name="Rectangle 15"/>
          <p:cNvSpPr/>
          <p:nvPr/>
        </p:nvSpPr>
        <p:spPr>
          <a:xfrm rot="10800000" flipV="1">
            <a:off x="3268717" y="3914610"/>
            <a:ext cx="809297" cy="369332"/>
          </a:xfrm>
          <a:prstGeom prst="rect">
            <a:avLst/>
          </a:prstGeom>
        </p:spPr>
        <p:txBody>
          <a:bodyPr wrap="square">
            <a:spAutoFit/>
          </a:bodyPr>
          <a:lstStyle/>
          <a:p>
            <a:r>
              <a:rPr lang="en-US" dirty="0"/>
              <a:t>Data</a:t>
            </a:r>
          </a:p>
        </p:txBody>
      </p:sp>
      <p:sp>
        <p:nvSpPr>
          <p:cNvPr id="18" name="Rectangle 17"/>
          <p:cNvSpPr/>
          <p:nvPr/>
        </p:nvSpPr>
        <p:spPr>
          <a:xfrm rot="10800000" flipH="1" flipV="1">
            <a:off x="3268717" y="5120159"/>
            <a:ext cx="1599924" cy="369332"/>
          </a:xfrm>
          <a:prstGeom prst="rect">
            <a:avLst/>
          </a:prstGeom>
        </p:spPr>
        <p:txBody>
          <a:bodyPr wrap="square">
            <a:spAutoFit/>
          </a:bodyPr>
          <a:lstStyle/>
          <a:p>
            <a:r>
              <a:rPr lang="en-US" dirty="0">
                <a:solidFill>
                  <a:schemeClr val="bg1"/>
                </a:solidFill>
              </a:rPr>
              <a:t>Decisions</a:t>
            </a:r>
          </a:p>
        </p:txBody>
      </p:sp>
      <p:sp>
        <p:nvSpPr>
          <p:cNvPr id="20" name="Rectangle 19"/>
          <p:cNvSpPr/>
          <p:nvPr/>
        </p:nvSpPr>
        <p:spPr>
          <a:xfrm>
            <a:off x="5356534" y="4842444"/>
            <a:ext cx="4564979" cy="977191"/>
          </a:xfrm>
          <a:prstGeom prst="rect">
            <a:avLst/>
          </a:prstGeom>
        </p:spPr>
        <p:txBody>
          <a:bodyPr wrap="square">
            <a:spAutoFit/>
          </a:bodyPr>
          <a:lstStyle/>
          <a:p>
            <a:pPr marL="342900" marR="0" lvl="0" indent="-342900">
              <a:spcBef>
                <a:spcPts val="465"/>
              </a:spcBef>
              <a:spcAft>
                <a:spcPts val="0"/>
              </a:spcAft>
              <a:buSzPts val="1200"/>
              <a:buFont typeface="Arial" panose="020B0604020202020204" pitchFamily="34" charset="0"/>
              <a:buChar char="•"/>
              <a:tabLst>
                <a:tab pos="866140" algn="l"/>
              </a:tabLst>
            </a:pPr>
            <a:r>
              <a:rPr lang="en-US" sz="1100" dirty="0">
                <a:latin typeface="Arial" panose="020B0604020202020204" pitchFamily="34" charset="0"/>
                <a:ea typeface="Arial" panose="020B0604020202020204" pitchFamily="34" charset="0"/>
              </a:rPr>
              <a:t>Committee</a:t>
            </a:r>
            <a:r>
              <a:rPr lang="en-US" sz="1100" spc="1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and</a:t>
            </a:r>
            <a:r>
              <a:rPr lang="en-US" sz="1100" spc="-5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Community</a:t>
            </a:r>
            <a:r>
              <a:rPr lang="en-US" sz="1100" spc="1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Data</a:t>
            </a:r>
            <a:r>
              <a:rPr lang="en-US" sz="1100" spc="-50" dirty="0">
                <a:latin typeface="Arial" panose="020B0604020202020204" pitchFamily="34" charset="0"/>
                <a:ea typeface="Arial" panose="020B0604020202020204" pitchFamily="34" charset="0"/>
              </a:rPr>
              <a:t> </a:t>
            </a:r>
            <a:r>
              <a:rPr lang="en-US" sz="1100" spc="-10" dirty="0">
                <a:latin typeface="Arial" panose="020B0604020202020204" pitchFamily="34" charset="0"/>
                <a:ea typeface="Arial" panose="020B0604020202020204" pitchFamily="34" charset="0"/>
              </a:rPr>
              <a:t>Presentations</a:t>
            </a:r>
            <a:endParaRPr lang="en-US" sz="1100" dirty="0">
              <a:latin typeface="Arial" panose="020B0604020202020204" pitchFamily="34" charset="0"/>
              <a:ea typeface="Arial" panose="020B0604020202020204" pitchFamily="34" charset="0"/>
            </a:endParaRPr>
          </a:p>
          <a:p>
            <a:pPr marL="342900" marR="0" lvl="0" indent="-342900">
              <a:spcBef>
                <a:spcPts val="85"/>
              </a:spcBef>
              <a:spcAft>
                <a:spcPts val="0"/>
              </a:spcAft>
              <a:buSzPts val="1200"/>
              <a:buFont typeface="Arial" panose="020B0604020202020204" pitchFamily="34" charset="0"/>
              <a:buChar char="•"/>
              <a:tabLst>
                <a:tab pos="866140" algn="l"/>
              </a:tabLst>
            </a:pPr>
            <a:r>
              <a:rPr lang="en-US" sz="1100" dirty="0">
                <a:latin typeface="Arial" panose="020B0604020202020204" pitchFamily="34" charset="0"/>
                <a:ea typeface="Arial" panose="020B0604020202020204" pitchFamily="34" charset="0"/>
              </a:rPr>
              <a:t>Develop</a:t>
            </a:r>
            <a:r>
              <a:rPr lang="en-US" sz="1100" spc="-6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Language</a:t>
            </a:r>
            <a:r>
              <a:rPr lang="en-US" sz="1100" spc="-4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On</a:t>
            </a:r>
            <a:r>
              <a:rPr lang="en-US" sz="1100" spc="-4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How</a:t>
            </a:r>
            <a:r>
              <a:rPr lang="en-US" sz="1100" spc="-2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Best</a:t>
            </a:r>
            <a:r>
              <a:rPr lang="en-US" sz="1100" spc="-4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To</a:t>
            </a:r>
            <a:r>
              <a:rPr lang="en-US" sz="1100" spc="-1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Meet</a:t>
            </a:r>
            <a:r>
              <a:rPr lang="en-US" sz="1100" spc="-4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The</a:t>
            </a:r>
            <a:r>
              <a:rPr lang="en-US" sz="1100" spc="-35" dirty="0">
                <a:latin typeface="Arial" panose="020B0604020202020204" pitchFamily="34" charset="0"/>
                <a:ea typeface="Arial" panose="020B0604020202020204" pitchFamily="34" charset="0"/>
              </a:rPr>
              <a:t> </a:t>
            </a:r>
            <a:r>
              <a:rPr lang="en-US" sz="1100" spc="-20" dirty="0">
                <a:latin typeface="Arial" panose="020B0604020202020204" pitchFamily="34" charset="0"/>
                <a:ea typeface="Arial" panose="020B0604020202020204" pitchFamily="34" charset="0"/>
              </a:rPr>
              <a:t>Need</a:t>
            </a:r>
            <a:endParaRPr lang="en-US" sz="1100" dirty="0">
              <a:latin typeface="Arial" panose="020B0604020202020204" pitchFamily="34" charset="0"/>
              <a:ea typeface="Arial" panose="020B0604020202020204" pitchFamily="34" charset="0"/>
            </a:endParaRPr>
          </a:p>
          <a:p>
            <a:pPr marL="342900" marR="0" lvl="0" indent="-342900">
              <a:spcBef>
                <a:spcPts val="60"/>
              </a:spcBef>
              <a:spcAft>
                <a:spcPts val="0"/>
              </a:spcAft>
              <a:buSzPts val="1200"/>
              <a:buFont typeface="Arial" panose="020B0604020202020204" pitchFamily="34" charset="0"/>
              <a:buChar char="•"/>
              <a:tabLst>
                <a:tab pos="866140" algn="l"/>
              </a:tabLst>
            </a:pPr>
            <a:r>
              <a:rPr lang="en-US" sz="1100" dirty="0">
                <a:latin typeface="Arial" panose="020B0604020202020204" pitchFamily="34" charset="0"/>
                <a:ea typeface="Arial" panose="020B0604020202020204" pitchFamily="34" charset="0"/>
              </a:rPr>
              <a:t>Committee</a:t>
            </a:r>
            <a:r>
              <a:rPr lang="en-US" sz="1100" spc="3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Reviews</a:t>
            </a:r>
            <a:r>
              <a:rPr lang="en-US" sz="1100" spc="-3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Data/Factors</a:t>
            </a:r>
            <a:r>
              <a:rPr lang="en-US" sz="1100" spc="-4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to</a:t>
            </a:r>
            <a:r>
              <a:rPr lang="en-US" sz="1100" spc="-3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Consider</a:t>
            </a:r>
            <a:r>
              <a:rPr lang="en-US" sz="1100" spc="-5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&amp;</a:t>
            </a:r>
            <a:r>
              <a:rPr lang="en-US" sz="1100" spc="-2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Sets</a:t>
            </a:r>
            <a:r>
              <a:rPr lang="en-US" sz="1100" spc="-10" dirty="0">
                <a:latin typeface="Arial" panose="020B0604020202020204" pitchFamily="34" charset="0"/>
                <a:ea typeface="Arial" panose="020B0604020202020204" pitchFamily="34" charset="0"/>
              </a:rPr>
              <a:t> Priorities</a:t>
            </a:r>
            <a:endParaRPr lang="en-US" sz="1100" dirty="0">
              <a:latin typeface="Arial" panose="020B0604020202020204" pitchFamily="34" charset="0"/>
              <a:ea typeface="Arial" panose="020B0604020202020204" pitchFamily="34" charset="0"/>
            </a:endParaRPr>
          </a:p>
          <a:p>
            <a:pPr marL="342900" marR="0" lvl="0" indent="-342900">
              <a:spcBef>
                <a:spcPts val="60"/>
              </a:spcBef>
              <a:spcAft>
                <a:spcPts val="0"/>
              </a:spcAft>
              <a:buSzPts val="1200"/>
              <a:buFont typeface="Arial" panose="020B0604020202020204" pitchFamily="34" charset="0"/>
              <a:buChar char="•"/>
              <a:tabLst>
                <a:tab pos="866140" algn="l"/>
              </a:tabLst>
            </a:pPr>
            <a:r>
              <a:rPr lang="en-US" sz="1100" dirty="0">
                <a:latin typeface="Arial" panose="020B0604020202020204" pitchFamily="34" charset="0"/>
                <a:ea typeface="Arial" panose="020B0604020202020204" pitchFamily="34" charset="0"/>
              </a:rPr>
              <a:t>Committee</a:t>
            </a:r>
            <a:r>
              <a:rPr lang="en-US" sz="1100" spc="3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Reviews</a:t>
            </a:r>
            <a:r>
              <a:rPr lang="en-US" sz="1100" spc="-3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Data/Factors</a:t>
            </a:r>
            <a:r>
              <a:rPr lang="en-US" sz="1100" spc="-3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to</a:t>
            </a:r>
            <a:r>
              <a:rPr lang="en-US" sz="1100" spc="-2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Consider</a:t>
            </a:r>
            <a:r>
              <a:rPr lang="en-US" sz="1100" spc="-45"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&amp;</a:t>
            </a:r>
            <a:r>
              <a:rPr lang="en-US" sz="1100" spc="-60" dirty="0">
                <a:latin typeface="Arial" panose="020B0604020202020204" pitchFamily="34" charset="0"/>
                <a:ea typeface="Arial" panose="020B0604020202020204" pitchFamily="34" charset="0"/>
              </a:rPr>
              <a:t> </a:t>
            </a:r>
            <a:r>
              <a:rPr lang="en-US" sz="1100" dirty="0">
                <a:latin typeface="Arial" panose="020B0604020202020204" pitchFamily="34" charset="0"/>
                <a:ea typeface="Arial" panose="020B0604020202020204" pitchFamily="34" charset="0"/>
              </a:rPr>
              <a:t>Allocates</a:t>
            </a:r>
            <a:r>
              <a:rPr lang="en-US" sz="1100" spc="-75" dirty="0">
                <a:latin typeface="Arial" panose="020B0604020202020204" pitchFamily="34" charset="0"/>
                <a:ea typeface="Arial" panose="020B0604020202020204" pitchFamily="34" charset="0"/>
              </a:rPr>
              <a:t> </a:t>
            </a:r>
            <a:r>
              <a:rPr lang="en-US" sz="1100" spc="-10" dirty="0">
                <a:latin typeface="Arial" panose="020B0604020202020204" pitchFamily="34" charset="0"/>
                <a:ea typeface="Arial" panose="020B0604020202020204" pitchFamily="34" charset="0"/>
              </a:rPr>
              <a:t>Resources</a:t>
            </a:r>
            <a:endParaRPr lang="en-US" sz="1100" dirty="0">
              <a:effectLst/>
              <a:latin typeface="Arial" panose="020B0604020202020204" pitchFamily="34" charset="0"/>
              <a:ea typeface="Arial" panose="020B0604020202020204" pitchFamily="34" charset="0"/>
            </a:endParaRPr>
          </a:p>
        </p:txBody>
      </p:sp>
      <p:pic>
        <p:nvPicPr>
          <p:cNvPr id="21" name="Picture 20"/>
          <p:cNvPicPr>
            <a:picLocks noChangeAspect="1"/>
          </p:cNvPicPr>
          <p:nvPr/>
        </p:nvPicPr>
        <p:blipFill>
          <a:blip r:embed="rId8"/>
          <a:stretch>
            <a:fillRect/>
          </a:stretch>
        </p:blipFill>
        <p:spPr>
          <a:xfrm>
            <a:off x="10705088" y="5819635"/>
            <a:ext cx="1322024" cy="1177092"/>
          </a:xfrm>
          <a:prstGeom prst="rect">
            <a:avLst/>
          </a:prstGeom>
        </p:spPr>
      </p:pic>
    </p:spTree>
    <p:extLst>
      <p:ext uri="{BB962C8B-B14F-4D97-AF65-F5344CB8AC3E}">
        <p14:creationId xmlns:p14="http://schemas.microsoft.com/office/powerpoint/2010/main" val="911432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REQUIRED PART A GRANT PSRA DOCUMENTATION</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The Part A Grant Application requires documentation about the PSRA process annually.</a:t>
            </a:r>
          </a:p>
          <a:p>
            <a:pPr marL="0" indent="0">
              <a:buNone/>
            </a:pPr>
            <a:r>
              <a:rPr lang="en-US" dirty="0"/>
              <a:t>►	Questions to be aware of includes:</a:t>
            </a:r>
          </a:p>
          <a:p>
            <a:pPr marL="0" indent="0">
              <a:buNone/>
            </a:pPr>
            <a:r>
              <a:rPr lang="en-US" dirty="0"/>
              <a:t>•	How PLWHA were involved in the PSRA process and how their priorities are considered in the </a:t>
            </a:r>
            <a:r>
              <a:rPr lang="en-US" dirty="0" smtClean="0"/>
              <a:t>	process</a:t>
            </a:r>
            <a:endParaRPr lang="en-US" dirty="0"/>
          </a:p>
          <a:p>
            <a:pPr marL="0" indent="0">
              <a:buNone/>
            </a:pPr>
            <a:r>
              <a:rPr lang="en-US" dirty="0"/>
              <a:t>•	How data were used in the PSRA processes to increase access to core medical services and to </a:t>
            </a:r>
            <a:r>
              <a:rPr lang="en-US" dirty="0" smtClean="0"/>
              <a:t>	reduce </a:t>
            </a:r>
            <a:r>
              <a:rPr lang="en-US" dirty="0"/>
              <a:t>disparities in access to the continuum of HIV/AIDS care</a:t>
            </a:r>
          </a:p>
          <a:p>
            <a:pPr marL="0" indent="0">
              <a:buNone/>
            </a:pPr>
            <a:r>
              <a:rPr lang="en-US" dirty="0"/>
              <a:t>•	How the </a:t>
            </a:r>
            <a:r>
              <a:rPr lang="en-US" dirty="0" smtClean="0"/>
              <a:t>HIVCC </a:t>
            </a:r>
            <a:r>
              <a:rPr lang="en-US" dirty="0"/>
              <a:t>used changes and trends in HIV/AIDS epidemiology data in the PSRA process</a:t>
            </a:r>
          </a:p>
          <a:p>
            <a:pPr marL="0" indent="0">
              <a:buNone/>
            </a:pPr>
            <a:r>
              <a:rPr lang="en-US" dirty="0"/>
              <a:t>•	How the Planning Council used cost data in making funding allocation decisions</a:t>
            </a:r>
          </a:p>
          <a:p>
            <a:pPr marL="0" indent="0">
              <a:buNone/>
            </a:pPr>
            <a:r>
              <a:rPr lang="en-US" dirty="0"/>
              <a:t>•	How the Planning Council used unmet need data in making priority and allocation decisions</a:t>
            </a:r>
          </a:p>
          <a:p>
            <a:pPr marL="0" indent="0">
              <a:buNone/>
            </a:pPr>
            <a:r>
              <a:rPr lang="en-US" dirty="0"/>
              <a:t>•	How the Planning Council’s process will prospectively address any funding increases or </a:t>
            </a:r>
            <a:r>
              <a:rPr lang="en-US" dirty="0" smtClean="0"/>
              <a:t>	decreases </a:t>
            </a:r>
            <a:r>
              <a:rPr lang="en-US" dirty="0"/>
              <a:t>in the Part A award</a:t>
            </a:r>
          </a:p>
          <a:p>
            <a:endParaRPr lang="en-US" dirty="0"/>
          </a:p>
        </p:txBody>
      </p:sp>
      <p:pic>
        <p:nvPicPr>
          <p:cNvPr id="4" name="Picture 3"/>
          <p:cNvPicPr>
            <a:picLocks noChangeAspect="1"/>
          </p:cNvPicPr>
          <p:nvPr/>
        </p:nvPicPr>
        <p:blipFill>
          <a:blip r:embed="rId2"/>
          <a:stretch>
            <a:fillRect/>
          </a:stretch>
        </p:blipFill>
        <p:spPr>
          <a:xfrm>
            <a:off x="10069588" y="5373678"/>
            <a:ext cx="1322947" cy="1176630"/>
          </a:xfrm>
          <a:prstGeom prst="rect">
            <a:avLst/>
          </a:prstGeom>
        </p:spPr>
      </p:pic>
    </p:spTree>
    <p:extLst>
      <p:ext uri="{BB962C8B-B14F-4D97-AF65-F5344CB8AC3E}">
        <p14:creationId xmlns:p14="http://schemas.microsoft.com/office/powerpoint/2010/main" val="2466230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PSRA DATA SOURCE</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Priorities and allocations are data based. Decisions are based on the data, not on personal preferences.</a:t>
            </a:r>
          </a:p>
          <a:p>
            <a:pPr marL="0" indent="0">
              <a:buNone/>
            </a:pPr>
            <a:r>
              <a:rPr lang="en-US" dirty="0"/>
              <a:t>The PSRA Committee will have access to information to enhance their efforts in the decision-making process.</a:t>
            </a:r>
          </a:p>
          <a:p>
            <a:pPr marL="0" indent="0">
              <a:buNone/>
            </a:pPr>
            <a:r>
              <a:rPr lang="en-US" dirty="0"/>
              <a:t>The data collected includes:</a:t>
            </a:r>
          </a:p>
          <a:p>
            <a:pPr marL="0" indent="0">
              <a:buNone/>
            </a:pPr>
            <a:r>
              <a:rPr lang="en-US" dirty="0"/>
              <a:t>□	Epidemiological Data</a:t>
            </a:r>
          </a:p>
          <a:p>
            <a:pPr marL="0" indent="0">
              <a:buNone/>
            </a:pPr>
            <a:r>
              <a:rPr lang="en-US" dirty="0"/>
              <a:t>□	Fiscal and Service Utilization Data</a:t>
            </a:r>
          </a:p>
          <a:p>
            <a:pPr marL="0" indent="0">
              <a:buNone/>
            </a:pPr>
            <a:r>
              <a:rPr lang="en-US" dirty="0"/>
              <a:t>□	Needs Assessment Data</a:t>
            </a:r>
          </a:p>
          <a:p>
            <a:pPr marL="0" indent="0">
              <a:buNone/>
            </a:pPr>
            <a:r>
              <a:rPr lang="en-US" dirty="0"/>
              <a:t>□	Others Funder’s Data/Presentation</a:t>
            </a:r>
          </a:p>
          <a:p>
            <a:endParaRPr lang="en-US" dirty="0"/>
          </a:p>
        </p:txBody>
      </p:sp>
      <p:pic>
        <p:nvPicPr>
          <p:cNvPr id="4" name="Picture 3"/>
          <p:cNvPicPr>
            <a:picLocks noChangeAspect="1"/>
          </p:cNvPicPr>
          <p:nvPr/>
        </p:nvPicPr>
        <p:blipFill>
          <a:blip r:embed="rId2"/>
          <a:stretch>
            <a:fillRect/>
          </a:stretch>
        </p:blipFill>
        <p:spPr>
          <a:xfrm>
            <a:off x="10426940" y="5457761"/>
            <a:ext cx="1322947" cy="1176630"/>
          </a:xfrm>
          <a:prstGeom prst="rect">
            <a:avLst/>
          </a:prstGeom>
        </p:spPr>
      </p:pic>
    </p:spTree>
    <p:extLst>
      <p:ext uri="{BB962C8B-B14F-4D97-AF65-F5344CB8AC3E}">
        <p14:creationId xmlns:p14="http://schemas.microsoft.com/office/powerpoint/2010/main" val="2920661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PSRA DATA SOURCES (CONT’D)</a:t>
            </a:r>
          </a:p>
        </p:txBody>
      </p:sp>
      <p:sp>
        <p:nvSpPr>
          <p:cNvPr id="3" name="Content Placeholder 2"/>
          <p:cNvSpPr>
            <a:spLocks noGrp="1"/>
          </p:cNvSpPr>
          <p:nvPr>
            <p:ph idx="1"/>
          </p:nvPr>
        </p:nvSpPr>
        <p:spPr/>
        <p:txBody>
          <a:bodyPr>
            <a:normAutofit lnSpcReduction="10000"/>
          </a:bodyPr>
          <a:lstStyle/>
          <a:p>
            <a:pPr marL="0" indent="0">
              <a:buNone/>
            </a:pPr>
            <a:r>
              <a:rPr lang="en-US" dirty="0"/>
              <a:t>Other factors to consider are:</a:t>
            </a:r>
          </a:p>
          <a:p>
            <a:pPr marL="0" indent="0">
              <a:buNone/>
            </a:pPr>
            <a:r>
              <a:rPr lang="en-US" dirty="0"/>
              <a:t>□	Funding from other sources such as Medicaid and Medicare</a:t>
            </a:r>
          </a:p>
          <a:p>
            <a:pPr marL="0" indent="0">
              <a:buNone/>
            </a:pPr>
            <a:r>
              <a:rPr lang="en-US" dirty="0"/>
              <a:t>□	Developing capacity for HIV services in historically underserved </a:t>
            </a:r>
            <a:r>
              <a:rPr lang="en-US" dirty="0" smtClean="0"/>
              <a:t> 	communities</a:t>
            </a:r>
            <a:endParaRPr lang="en-US" dirty="0"/>
          </a:p>
          <a:p>
            <a:pPr marL="0" indent="0">
              <a:buNone/>
            </a:pPr>
            <a:r>
              <a:rPr lang="en-US" dirty="0"/>
              <a:t>□	Priorities of Ryan White Consumers</a:t>
            </a:r>
          </a:p>
          <a:p>
            <a:pPr marL="0" indent="0">
              <a:buNone/>
            </a:pPr>
            <a:r>
              <a:rPr lang="en-US" dirty="0"/>
              <a:t>□	Changes in legislative requirements</a:t>
            </a:r>
          </a:p>
          <a:p>
            <a:pPr marL="0" indent="0">
              <a:buNone/>
            </a:pPr>
            <a:r>
              <a:rPr lang="en-US" dirty="0"/>
              <a:t>□	National HIV/AIDS Strategy</a:t>
            </a:r>
          </a:p>
          <a:p>
            <a:pPr marL="0" indent="0">
              <a:buNone/>
            </a:pPr>
            <a:r>
              <a:rPr lang="en-US" dirty="0"/>
              <a:t>□	Affordable Care Act</a:t>
            </a:r>
          </a:p>
          <a:p>
            <a:endParaRPr lang="en-US" dirty="0"/>
          </a:p>
        </p:txBody>
      </p:sp>
      <p:pic>
        <p:nvPicPr>
          <p:cNvPr id="4" name="Picture 3"/>
          <p:cNvPicPr>
            <a:picLocks noChangeAspect="1"/>
          </p:cNvPicPr>
          <p:nvPr/>
        </p:nvPicPr>
        <p:blipFill>
          <a:blip r:embed="rId2"/>
          <a:stretch>
            <a:fillRect/>
          </a:stretch>
        </p:blipFill>
        <p:spPr>
          <a:xfrm>
            <a:off x="10384898" y="5363168"/>
            <a:ext cx="1322947" cy="1176630"/>
          </a:xfrm>
          <a:prstGeom prst="rect">
            <a:avLst/>
          </a:prstGeom>
        </p:spPr>
      </p:pic>
    </p:spTree>
    <p:extLst>
      <p:ext uri="{BB962C8B-B14F-4D97-AF65-F5344CB8AC3E}">
        <p14:creationId xmlns:p14="http://schemas.microsoft.com/office/powerpoint/2010/main" val="2775267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OTHER RESOURCES</a:t>
            </a:r>
          </a:p>
        </p:txBody>
      </p:sp>
      <p:sp>
        <p:nvSpPr>
          <p:cNvPr id="3" name="Content Placeholder 2"/>
          <p:cNvSpPr>
            <a:spLocks noGrp="1"/>
          </p:cNvSpPr>
          <p:nvPr>
            <p:ph idx="1"/>
          </p:nvPr>
        </p:nvSpPr>
        <p:spPr/>
        <p:txBody>
          <a:bodyPr>
            <a:normAutofit lnSpcReduction="10000"/>
          </a:bodyPr>
          <a:lstStyle/>
          <a:p>
            <a:pPr marL="0" indent="0">
              <a:buNone/>
            </a:pPr>
            <a:r>
              <a:rPr lang="en-US" dirty="0"/>
              <a:t>□	PSRA Policies and Procedures</a:t>
            </a:r>
          </a:p>
          <a:p>
            <a:pPr marL="0" indent="0">
              <a:buNone/>
            </a:pPr>
            <a:r>
              <a:rPr lang="en-US" dirty="0"/>
              <a:t>□	FDOH HIV/AIDS Partnership 10 Epidemiological Profile, </a:t>
            </a:r>
            <a:r>
              <a:rPr lang="en-US" dirty="0" smtClean="0"/>
              <a:t>2023</a:t>
            </a:r>
            <a:endParaRPr lang="en-US" dirty="0"/>
          </a:p>
          <a:p>
            <a:pPr marL="0" indent="0">
              <a:buNone/>
            </a:pPr>
            <a:r>
              <a:rPr lang="en-US" dirty="0"/>
              <a:t>□	</a:t>
            </a:r>
            <a:r>
              <a:rPr lang="en-US" dirty="0" smtClean="0"/>
              <a:t>FY2023 </a:t>
            </a:r>
            <a:r>
              <a:rPr lang="en-US" dirty="0"/>
              <a:t>Other Funders Table</a:t>
            </a:r>
          </a:p>
          <a:p>
            <a:pPr marL="0" indent="0">
              <a:buNone/>
            </a:pPr>
            <a:r>
              <a:rPr lang="en-US" dirty="0"/>
              <a:t>□	</a:t>
            </a:r>
            <a:r>
              <a:rPr lang="en-US" dirty="0" smtClean="0"/>
              <a:t>FY2023 </a:t>
            </a:r>
            <a:r>
              <a:rPr lang="en-US" dirty="0"/>
              <a:t>Part A Scorecards, Expenditures Spreadsheet, and Projections </a:t>
            </a:r>
            <a:r>
              <a:rPr lang="en-US" dirty="0" smtClean="0"/>
              <a:t>  	Table</a:t>
            </a:r>
            <a:endParaRPr lang="en-US" dirty="0"/>
          </a:p>
          <a:p>
            <a:pPr marL="0" indent="0">
              <a:buNone/>
            </a:pPr>
            <a:r>
              <a:rPr lang="en-US" dirty="0"/>
              <a:t>□	Needs Assessment Activities Report</a:t>
            </a:r>
          </a:p>
          <a:p>
            <a:pPr marL="0" indent="0">
              <a:buNone/>
            </a:pPr>
            <a:r>
              <a:rPr lang="en-US" dirty="0"/>
              <a:t>□	</a:t>
            </a:r>
            <a:r>
              <a:rPr lang="en-US" dirty="0" smtClean="0"/>
              <a:t>FY2023  </a:t>
            </a:r>
            <a:r>
              <a:rPr lang="en-US" dirty="0"/>
              <a:t>Rankings Table</a:t>
            </a:r>
          </a:p>
          <a:p>
            <a:pPr marL="0" indent="0">
              <a:buNone/>
            </a:pPr>
            <a:r>
              <a:rPr lang="en-US" dirty="0"/>
              <a:t>□	</a:t>
            </a:r>
            <a:r>
              <a:rPr lang="en-US" dirty="0" smtClean="0"/>
              <a:t>FY2023 Part </a:t>
            </a:r>
            <a:r>
              <a:rPr lang="en-US" dirty="0"/>
              <a:t>A Allocations Table</a:t>
            </a:r>
          </a:p>
          <a:p>
            <a:endParaRPr lang="en-US" dirty="0"/>
          </a:p>
        </p:txBody>
      </p:sp>
      <p:pic>
        <p:nvPicPr>
          <p:cNvPr id="4" name="Picture 3"/>
          <p:cNvPicPr>
            <a:picLocks noChangeAspect="1"/>
          </p:cNvPicPr>
          <p:nvPr/>
        </p:nvPicPr>
        <p:blipFill>
          <a:blip r:embed="rId2"/>
          <a:stretch>
            <a:fillRect/>
          </a:stretch>
        </p:blipFill>
        <p:spPr>
          <a:xfrm>
            <a:off x="10342857" y="5250512"/>
            <a:ext cx="1322947" cy="1176630"/>
          </a:xfrm>
          <a:prstGeom prst="rect">
            <a:avLst/>
          </a:prstGeom>
        </p:spPr>
      </p:pic>
    </p:spTree>
    <p:extLst>
      <p:ext uri="{BB962C8B-B14F-4D97-AF65-F5344CB8AC3E}">
        <p14:creationId xmlns:p14="http://schemas.microsoft.com/office/powerpoint/2010/main" val="815288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PSRA PROCESS: STEP-BY-STEP</a:t>
            </a:r>
          </a:p>
        </p:txBody>
      </p:sp>
      <p:sp>
        <p:nvSpPr>
          <p:cNvPr id="3" name="Content Placeholder 2"/>
          <p:cNvSpPr>
            <a:spLocks noGrp="1"/>
          </p:cNvSpPr>
          <p:nvPr>
            <p:ph idx="1"/>
          </p:nvPr>
        </p:nvSpPr>
        <p:spPr>
          <a:xfrm>
            <a:off x="1484310" y="1566041"/>
            <a:ext cx="10018713" cy="1282263"/>
          </a:xfrm>
        </p:spPr>
        <p:txBody>
          <a:bodyPr/>
          <a:lstStyle/>
          <a:p>
            <a:pPr marL="0" indent="0" algn="ctr">
              <a:buNone/>
            </a:pPr>
            <a:r>
              <a:rPr lang="en-US" b="1" u="sng" dirty="0" smtClean="0"/>
              <a:t>PRIORITY SETTING</a:t>
            </a:r>
            <a:endParaRPr lang="en-US" b="1" u="sng" dirty="0"/>
          </a:p>
        </p:txBody>
      </p:sp>
      <p:graphicFrame>
        <p:nvGraphicFramePr>
          <p:cNvPr id="18" name="Diagram 17"/>
          <p:cNvGraphicFramePr/>
          <p:nvPr>
            <p:extLst>
              <p:ext uri="{D42A27DB-BD31-4B8C-83A1-F6EECF244321}">
                <p14:modId xmlns:p14="http://schemas.microsoft.com/office/powerpoint/2010/main" val="1535564942"/>
              </p:ext>
            </p:extLst>
          </p:nvPr>
        </p:nvGraphicFramePr>
        <p:xfrm>
          <a:off x="2680138" y="4792714"/>
          <a:ext cx="8534400" cy="567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 name="Picture 19"/>
          <p:cNvPicPr>
            <a:picLocks noChangeAspect="1"/>
          </p:cNvPicPr>
          <p:nvPr/>
        </p:nvPicPr>
        <p:blipFill>
          <a:blip r:embed="rId7"/>
          <a:stretch>
            <a:fillRect/>
          </a:stretch>
        </p:blipFill>
        <p:spPr>
          <a:xfrm>
            <a:off x="10400793" y="777621"/>
            <a:ext cx="1322947" cy="1176630"/>
          </a:xfrm>
          <a:prstGeom prst="rect">
            <a:avLst/>
          </a:prstGeom>
        </p:spPr>
      </p:pic>
      <p:sp>
        <p:nvSpPr>
          <p:cNvPr id="5" name="Rectangle 4"/>
          <p:cNvSpPr/>
          <p:nvPr/>
        </p:nvSpPr>
        <p:spPr>
          <a:xfrm>
            <a:off x="2312277" y="2675076"/>
            <a:ext cx="8088516" cy="1507849"/>
          </a:xfrm>
          <a:prstGeom prst="rect">
            <a:avLst/>
          </a:prstGeom>
        </p:spPr>
        <p:txBody>
          <a:bodyPr wrap="square">
            <a:spAutoFit/>
          </a:bodyPr>
          <a:lstStyle/>
          <a:p>
            <a:pPr marL="285750" marR="0" lvl="0" indent="-285750">
              <a:spcBef>
                <a:spcPts val="1040"/>
              </a:spcBef>
              <a:spcAft>
                <a:spcPts val="0"/>
              </a:spcAft>
              <a:buClr>
                <a:srgbClr val="0070C0"/>
              </a:buClr>
              <a:buFont typeface="Wingdings" panose="05000000000000000000" pitchFamily="2" charset="2"/>
              <a:buChar char="q"/>
              <a:tabLst>
                <a:tab pos="1126490" algn="l"/>
                <a:tab pos="1127125" algn="l"/>
              </a:tabLst>
            </a:pPr>
            <a:r>
              <a:rPr lang="en-US" dirty="0">
                <a:solidFill>
                  <a:srgbClr val="404040"/>
                </a:solidFill>
                <a:latin typeface="Arial" panose="020B0604020202020204" pitchFamily="34" charset="0"/>
                <a:ea typeface="Arial" panose="020B0604020202020204" pitchFamily="34" charset="0"/>
              </a:rPr>
              <a:t>Prioritize</a:t>
            </a:r>
            <a:r>
              <a:rPr lang="en-US" spc="5" dirty="0">
                <a:solidFill>
                  <a:srgbClr val="404040"/>
                </a:solidFill>
                <a:latin typeface="Arial" panose="020B0604020202020204" pitchFamily="34" charset="0"/>
                <a:ea typeface="Arial" panose="020B0604020202020204" pitchFamily="34" charset="0"/>
              </a:rPr>
              <a:t> </a:t>
            </a:r>
            <a:r>
              <a:rPr lang="en-US" dirty="0">
                <a:solidFill>
                  <a:srgbClr val="404040"/>
                </a:solidFill>
                <a:latin typeface="Arial" panose="020B0604020202020204" pitchFamily="34" charset="0"/>
                <a:ea typeface="Arial" panose="020B0604020202020204" pitchFamily="34" charset="0"/>
              </a:rPr>
              <a:t>all</a:t>
            </a:r>
            <a:r>
              <a:rPr lang="en-US" spc="-25" dirty="0">
                <a:solidFill>
                  <a:srgbClr val="404040"/>
                </a:solidFill>
                <a:latin typeface="Arial" panose="020B0604020202020204" pitchFamily="34" charset="0"/>
                <a:ea typeface="Arial" panose="020B0604020202020204" pitchFamily="34" charset="0"/>
              </a:rPr>
              <a:t> </a:t>
            </a:r>
            <a:r>
              <a:rPr lang="en-US" dirty="0">
                <a:solidFill>
                  <a:srgbClr val="404040"/>
                </a:solidFill>
                <a:latin typeface="Arial" panose="020B0604020202020204" pitchFamily="34" charset="0"/>
                <a:ea typeface="Arial" panose="020B0604020202020204" pitchFamily="34" charset="0"/>
              </a:rPr>
              <a:t>service</a:t>
            </a:r>
            <a:r>
              <a:rPr lang="en-US" spc="5" dirty="0">
                <a:solidFill>
                  <a:srgbClr val="404040"/>
                </a:solidFill>
                <a:latin typeface="Arial" panose="020B0604020202020204" pitchFamily="34" charset="0"/>
                <a:ea typeface="Arial" panose="020B0604020202020204" pitchFamily="34" charset="0"/>
              </a:rPr>
              <a:t> </a:t>
            </a:r>
            <a:r>
              <a:rPr lang="en-US" dirty="0">
                <a:solidFill>
                  <a:srgbClr val="404040"/>
                </a:solidFill>
                <a:latin typeface="Arial" panose="020B0604020202020204" pitchFamily="34" charset="0"/>
                <a:ea typeface="Arial" panose="020B0604020202020204" pitchFamily="34" charset="0"/>
              </a:rPr>
              <a:t>categories</a:t>
            </a:r>
            <a:r>
              <a:rPr lang="en-US" spc="-60" dirty="0">
                <a:solidFill>
                  <a:srgbClr val="404040"/>
                </a:solidFill>
                <a:latin typeface="Arial" panose="020B0604020202020204" pitchFamily="34" charset="0"/>
                <a:ea typeface="Arial" panose="020B0604020202020204" pitchFamily="34" charset="0"/>
              </a:rPr>
              <a:t> </a:t>
            </a:r>
            <a:r>
              <a:rPr lang="en-US" dirty="0">
                <a:solidFill>
                  <a:srgbClr val="404040"/>
                </a:solidFill>
                <a:latin typeface="Arial" panose="020B0604020202020204" pitchFamily="34" charset="0"/>
                <a:ea typeface="Arial" panose="020B0604020202020204" pitchFamily="34" charset="0"/>
              </a:rPr>
              <a:t>included</a:t>
            </a:r>
            <a:r>
              <a:rPr lang="en-US" spc="-50" dirty="0">
                <a:solidFill>
                  <a:srgbClr val="404040"/>
                </a:solidFill>
                <a:latin typeface="Arial" panose="020B0604020202020204" pitchFamily="34" charset="0"/>
                <a:ea typeface="Arial" panose="020B0604020202020204" pitchFamily="34" charset="0"/>
              </a:rPr>
              <a:t> </a:t>
            </a:r>
            <a:r>
              <a:rPr lang="en-US" dirty="0">
                <a:solidFill>
                  <a:srgbClr val="404040"/>
                </a:solidFill>
                <a:latin typeface="Arial" panose="020B0604020202020204" pitchFamily="34" charset="0"/>
                <a:ea typeface="Arial" panose="020B0604020202020204" pitchFamily="34" charset="0"/>
              </a:rPr>
              <a:t>in</a:t>
            </a:r>
            <a:r>
              <a:rPr lang="en-US" spc="35" dirty="0">
                <a:solidFill>
                  <a:srgbClr val="404040"/>
                </a:solidFill>
                <a:latin typeface="Arial" panose="020B0604020202020204" pitchFamily="34" charset="0"/>
                <a:ea typeface="Arial" panose="020B0604020202020204" pitchFamily="34" charset="0"/>
              </a:rPr>
              <a:t> </a:t>
            </a:r>
            <a:r>
              <a:rPr lang="en-US" spc="-10" dirty="0">
                <a:solidFill>
                  <a:srgbClr val="404040"/>
                </a:solidFill>
                <a:latin typeface="Arial" panose="020B0604020202020204" pitchFamily="34" charset="0"/>
                <a:ea typeface="Arial" panose="020B0604020202020204" pitchFamily="34" charset="0"/>
              </a:rPr>
              <a:t>Legislation</a:t>
            </a:r>
            <a:endParaRPr lang="en-US" sz="1100" dirty="0">
              <a:latin typeface="Arial" panose="020B0604020202020204" pitchFamily="34" charset="0"/>
              <a:ea typeface="Arial" panose="020B0604020202020204" pitchFamily="34" charset="0"/>
            </a:endParaRPr>
          </a:p>
          <a:p>
            <a:pPr marL="285750" marR="697865" lvl="0" indent="-285750">
              <a:lnSpc>
                <a:spcPct val="93000"/>
              </a:lnSpc>
              <a:spcBef>
                <a:spcPts val="1365"/>
              </a:spcBef>
              <a:spcAft>
                <a:spcPts val="0"/>
              </a:spcAft>
              <a:buClr>
                <a:srgbClr val="0070C0"/>
              </a:buClr>
              <a:buFont typeface="Wingdings" panose="05000000000000000000" pitchFamily="2" charset="2"/>
              <a:buChar char="q"/>
              <a:tabLst>
                <a:tab pos="1126490" algn="l"/>
                <a:tab pos="1127125" algn="l"/>
              </a:tabLst>
            </a:pPr>
            <a:r>
              <a:rPr lang="en-US" dirty="0">
                <a:solidFill>
                  <a:srgbClr val="404040"/>
                </a:solidFill>
                <a:latin typeface="Arial" panose="020B0604020202020204" pitchFamily="34" charset="0"/>
                <a:ea typeface="Arial" panose="020B0604020202020204" pitchFamily="34" charset="0"/>
              </a:rPr>
              <a:t>Utilize priority rankings, consumer feedback, and other PLWHA data provided</a:t>
            </a:r>
            <a:endParaRPr lang="en-US" sz="1100" dirty="0">
              <a:latin typeface="Arial" panose="020B0604020202020204" pitchFamily="34" charset="0"/>
              <a:ea typeface="Arial" panose="020B0604020202020204" pitchFamily="34" charset="0"/>
            </a:endParaRPr>
          </a:p>
          <a:p>
            <a:pPr marL="285750" marR="0" lvl="0" indent="-285750">
              <a:spcBef>
                <a:spcPts val="1315"/>
              </a:spcBef>
              <a:spcAft>
                <a:spcPts val="0"/>
              </a:spcAft>
              <a:buClr>
                <a:srgbClr val="0070C0"/>
              </a:buClr>
              <a:buFont typeface="Wingdings" panose="05000000000000000000" pitchFamily="2" charset="2"/>
              <a:buChar char="q"/>
              <a:tabLst>
                <a:tab pos="1126490" algn="l"/>
                <a:tab pos="1127125" algn="l"/>
              </a:tabLst>
            </a:pPr>
            <a:r>
              <a:rPr lang="en-US" dirty="0">
                <a:solidFill>
                  <a:srgbClr val="404040"/>
                </a:solidFill>
                <a:latin typeface="Arial" panose="020B0604020202020204" pitchFamily="34" charset="0"/>
                <a:ea typeface="Arial" panose="020B0604020202020204" pitchFamily="34" charset="0"/>
              </a:rPr>
              <a:t>Utilize</a:t>
            </a:r>
            <a:r>
              <a:rPr lang="en-US" spc="-15" dirty="0">
                <a:solidFill>
                  <a:srgbClr val="404040"/>
                </a:solidFill>
                <a:latin typeface="Arial" panose="020B0604020202020204" pitchFamily="34" charset="0"/>
                <a:ea typeface="Arial" panose="020B0604020202020204" pitchFamily="34" charset="0"/>
              </a:rPr>
              <a:t> </a:t>
            </a:r>
            <a:r>
              <a:rPr lang="en-US" dirty="0">
                <a:solidFill>
                  <a:srgbClr val="404040"/>
                </a:solidFill>
                <a:latin typeface="Arial" panose="020B0604020202020204" pitchFamily="34" charset="0"/>
                <a:ea typeface="Arial" panose="020B0604020202020204" pitchFamily="34" charset="0"/>
              </a:rPr>
              <a:t>Nominal</a:t>
            </a:r>
            <a:r>
              <a:rPr lang="en-US" spc="-30" dirty="0">
                <a:solidFill>
                  <a:srgbClr val="404040"/>
                </a:solidFill>
                <a:latin typeface="Arial" panose="020B0604020202020204" pitchFamily="34" charset="0"/>
                <a:ea typeface="Arial" panose="020B0604020202020204" pitchFamily="34" charset="0"/>
              </a:rPr>
              <a:t> </a:t>
            </a:r>
            <a:r>
              <a:rPr lang="en-US" dirty="0">
                <a:solidFill>
                  <a:srgbClr val="404040"/>
                </a:solidFill>
                <a:latin typeface="Arial" panose="020B0604020202020204" pitchFamily="34" charset="0"/>
                <a:ea typeface="Arial" panose="020B0604020202020204" pitchFamily="34" charset="0"/>
              </a:rPr>
              <a:t>Group Process</a:t>
            </a:r>
            <a:r>
              <a:rPr lang="en-US" spc="-20" dirty="0">
                <a:solidFill>
                  <a:srgbClr val="404040"/>
                </a:solidFill>
                <a:latin typeface="Arial" panose="020B0604020202020204" pitchFamily="34" charset="0"/>
                <a:ea typeface="Arial" panose="020B0604020202020204" pitchFamily="34" charset="0"/>
              </a:rPr>
              <a:t> </a:t>
            </a:r>
            <a:r>
              <a:rPr lang="en-US" spc="-10" dirty="0">
                <a:solidFill>
                  <a:srgbClr val="404040"/>
                </a:solidFill>
                <a:latin typeface="Arial" panose="020B0604020202020204" pitchFamily="34" charset="0"/>
                <a:ea typeface="Arial" panose="020B0604020202020204" pitchFamily="34" charset="0"/>
              </a:rPr>
              <a:t>Method</a:t>
            </a:r>
            <a:endParaRPr lang="en-US" sz="1100" dirty="0">
              <a:effectLst/>
              <a:latin typeface="Arial" panose="020B0604020202020204" pitchFamily="34" charset="0"/>
              <a:ea typeface="Arial" panose="020B0604020202020204" pitchFamily="34" charset="0"/>
            </a:endParaRPr>
          </a:p>
        </p:txBody>
      </p:sp>
      <p:pic>
        <p:nvPicPr>
          <p:cNvPr id="7" name="Picture 6"/>
          <p:cNvPicPr>
            <a:picLocks noChangeAspect="1"/>
          </p:cNvPicPr>
          <p:nvPr/>
        </p:nvPicPr>
        <p:blipFill>
          <a:blip r:embed="rId8"/>
          <a:stretch>
            <a:fillRect/>
          </a:stretch>
        </p:blipFill>
        <p:spPr>
          <a:xfrm>
            <a:off x="2662238" y="4182925"/>
            <a:ext cx="8415666" cy="2533185"/>
          </a:xfrm>
          <a:prstGeom prst="rect">
            <a:avLst/>
          </a:prstGeom>
        </p:spPr>
      </p:pic>
    </p:spTree>
    <p:extLst>
      <p:ext uri="{BB962C8B-B14F-4D97-AF65-F5344CB8AC3E}">
        <p14:creationId xmlns:p14="http://schemas.microsoft.com/office/powerpoint/2010/main" val="1540612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33339"/>
            <a:ext cx="10018713" cy="1070248"/>
          </a:xfrm>
        </p:spPr>
        <p:txBody>
          <a:bodyPr/>
          <a:lstStyle/>
          <a:p>
            <a:r>
              <a:rPr lang="en-US" u="sng" dirty="0"/>
              <a:t>PRIORITY SETTING: CORE SERVICES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5803101"/>
              </p:ext>
            </p:extLst>
          </p:nvPr>
        </p:nvGraphicFramePr>
        <p:xfrm>
          <a:off x="2806261" y="1103586"/>
          <a:ext cx="7104993" cy="5349766"/>
        </p:xfrm>
        <a:graphic>
          <a:graphicData uri="http://schemas.openxmlformats.org/drawingml/2006/table">
            <a:tbl>
              <a:tblPr>
                <a:tableStyleId>{5C22544A-7EE6-4342-B048-85BDC9FD1C3A}</a:tableStyleId>
              </a:tblPr>
              <a:tblGrid>
                <a:gridCol w="7104993">
                  <a:extLst>
                    <a:ext uri="{9D8B030D-6E8A-4147-A177-3AD203B41FA5}">
                      <a16:colId xmlns:a16="http://schemas.microsoft.com/office/drawing/2014/main" val="686896744"/>
                    </a:ext>
                  </a:extLst>
                </a:gridCol>
              </a:tblGrid>
              <a:tr h="759583">
                <a:tc>
                  <a:txBody>
                    <a:bodyPr/>
                    <a:lstStyle/>
                    <a:p>
                      <a:pPr marL="0" indent="0" algn="l" fontAlgn="b">
                        <a:buFont typeface="Wingdings" panose="05000000000000000000" pitchFamily="2" charset="2"/>
                        <a:buNone/>
                      </a:pPr>
                      <a:r>
                        <a:rPr lang="en-US" sz="2400" b="1" u="none" strike="noStrike" dirty="0" smtClean="0">
                          <a:solidFill>
                            <a:schemeClr val="accent2"/>
                          </a:solidFill>
                          <a:effectLst/>
                        </a:rPr>
                        <a:t>      </a:t>
                      </a:r>
                      <a:r>
                        <a:rPr lang="en-US" sz="2400" b="1" u="sng" strike="noStrike" dirty="0" smtClean="0">
                          <a:solidFill>
                            <a:srgbClr val="0070C0"/>
                          </a:solidFill>
                          <a:effectLst/>
                        </a:rPr>
                        <a:t>SERVICE CATEGORY</a:t>
                      </a:r>
                    </a:p>
                    <a:p>
                      <a:pPr marL="342900" indent="-342900" algn="l" fontAlgn="b">
                        <a:buFont typeface="Wingdings" panose="05000000000000000000" pitchFamily="2" charset="2"/>
                        <a:buChar char="q"/>
                      </a:pPr>
                      <a:r>
                        <a:rPr lang="en-US" sz="2400" u="none" strike="noStrike" dirty="0" smtClean="0">
                          <a:effectLst/>
                        </a:rPr>
                        <a:t>Health </a:t>
                      </a:r>
                      <a:r>
                        <a:rPr lang="en-US" sz="2400" u="none" strike="noStrike" dirty="0">
                          <a:effectLst/>
                        </a:rPr>
                        <a:t>Insurance</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55696396"/>
                  </a:ext>
                </a:extLst>
              </a:tr>
              <a:tr h="383060">
                <a:tc>
                  <a:txBody>
                    <a:bodyPr/>
                    <a:lstStyle/>
                    <a:p>
                      <a:pPr marL="342900" indent="-342900" algn="l" fontAlgn="b">
                        <a:buFont typeface="Wingdings" panose="05000000000000000000" pitchFamily="2" charset="2"/>
                        <a:buChar char="q"/>
                      </a:pPr>
                      <a:r>
                        <a:rPr lang="en-US" sz="2400" u="none" strike="noStrike" dirty="0">
                          <a:effectLst/>
                        </a:rPr>
                        <a:t>Mental Health Services</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9871083"/>
                  </a:ext>
                </a:extLst>
              </a:tr>
              <a:tr h="383060">
                <a:tc>
                  <a:txBody>
                    <a:bodyPr/>
                    <a:lstStyle/>
                    <a:p>
                      <a:pPr marL="342900" indent="-342900" algn="l" fontAlgn="b">
                        <a:buFont typeface="Wingdings" panose="05000000000000000000" pitchFamily="2" charset="2"/>
                        <a:buChar char="q"/>
                      </a:pPr>
                      <a:r>
                        <a:rPr lang="en-US" sz="2400" u="none" strike="noStrike" dirty="0">
                          <a:effectLst/>
                        </a:rPr>
                        <a:t>Medical Case Management</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7858110"/>
                  </a:ext>
                </a:extLst>
              </a:tr>
              <a:tr h="759583">
                <a:tc>
                  <a:txBody>
                    <a:bodyPr/>
                    <a:lstStyle/>
                    <a:p>
                      <a:pPr marL="342900" indent="-342900" algn="l" fontAlgn="b">
                        <a:buFont typeface="Wingdings" panose="05000000000000000000" pitchFamily="2" charset="2"/>
                        <a:buChar char="q"/>
                      </a:pPr>
                      <a:r>
                        <a:rPr lang="en-US" sz="2400" u="none" strike="noStrike" dirty="0">
                          <a:effectLst/>
                        </a:rPr>
                        <a:t>Outpatient/Ambulatory Medical Care (Specialty Outpatient, Labs)</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20068143"/>
                  </a:ext>
                </a:extLst>
              </a:tr>
              <a:tr h="383060">
                <a:tc>
                  <a:txBody>
                    <a:bodyPr/>
                    <a:lstStyle/>
                    <a:p>
                      <a:pPr marL="342900" indent="-342900" algn="l" fontAlgn="b">
                        <a:buFont typeface="Wingdings" panose="05000000000000000000" pitchFamily="2" charset="2"/>
                        <a:buChar char="q"/>
                      </a:pPr>
                      <a:r>
                        <a:rPr lang="en-US" sz="2400" u="none" strike="noStrike" dirty="0">
                          <a:effectLst/>
                        </a:rPr>
                        <a:t>Oral Health Care</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99582028"/>
                  </a:ext>
                </a:extLst>
              </a:tr>
              <a:tr h="383060">
                <a:tc>
                  <a:txBody>
                    <a:bodyPr/>
                    <a:lstStyle/>
                    <a:p>
                      <a:pPr marL="342900" indent="-342900" algn="l" fontAlgn="b">
                        <a:buFont typeface="Wingdings" panose="05000000000000000000" pitchFamily="2" charset="2"/>
                        <a:buChar char="q"/>
                      </a:pPr>
                      <a:r>
                        <a:rPr lang="en-US" sz="2400" u="none" strike="noStrike" dirty="0">
                          <a:effectLst/>
                        </a:rPr>
                        <a:t>Early Intervention Services (EIS)</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88158028"/>
                  </a:ext>
                </a:extLst>
              </a:tr>
              <a:tr h="383060">
                <a:tc>
                  <a:txBody>
                    <a:bodyPr/>
                    <a:lstStyle/>
                    <a:p>
                      <a:pPr marL="342900" indent="-342900" algn="l" fontAlgn="b">
                        <a:buFont typeface="Wingdings" panose="05000000000000000000" pitchFamily="2" charset="2"/>
                        <a:buChar char="q"/>
                      </a:pPr>
                      <a:r>
                        <a:rPr lang="en-US" sz="2400" u="none" strike="noStrike" dirty="0">
                          <a:effectLst/>
                        </a:rPr>
                        <a:t>Substance Abuse Outpatient Care</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62882553"/>
                  </a:ext>
                </a:extLst>
              </a:tr>
              <a:tr h="383060">
                <a:tc>
                  <a:txBody>
                    <a:bodyPr/>
                    <a:lstStyle/>
                    <a:p>
                      <a:pPr marL="342900" indent="-342900" algn="l" fontAlgn="b">
                        <a:buFont typeface="Wingdings" panose="05000000000000000000" pitchFamily="2" charset="2"/>
                        <a:buChar char="q"/>
                      </a:pPr>
                      <a:r>
                        <a:rPr lang="en-US" sz="2400" u="none" strike="noStrike" dirty="0">
                          <a:effectLst/>
                        </a:rPr>
                        <a:t>AIDS Pharmaceutical Assistance</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03781397"/>
                  </a:ext>
                </a:extLst>
              </a:tr>
              <a:tr h="383060">
                <a:tc>
                  <a:txBody>
                    <a:bodyPr/>
                    <a:lstStyle/>
                    <a:p>
                      <a:pPr marL="342900" indent="-342900" algn="l" fontAlgn="b">
                        <a:buFont typeface="Wingdings" panose="05000000000000000000" pitchFamily="2" charset="2"/>
                        <a:buChar char="q"/>
                      </a:pPr>
                      <a:r>
                        <a:rPr lang="en-US" sz="2400" u="none" strike="noStrike" dirty="0">
                          <a:effectLst/>
                        </a:rPr>
                        <a:t>Home and Community-Based Health Services</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40851571"/>
                  </a:ext>
                </a:extLst>
              </a:tr>
              <a:tr h="383060">
                <a:tc>
                  <a:txBody>
                    <a:bodyPr/>
                    <a:lstStyle/>
                    <a:p>
                      <a:pPr marL="342900" indent="-342900" algn="l" fontAlgn="b">
                        <a:buFont typeface="Wingdings" panose="05000000000000000000" pitchFamily="2" charset="2"/>
                        <a:buChar char="q"/>
                      </a:pPr>
                      <a:r>
                        <a:rPr lang="en-US" sz="2400" u="none" strike="noStrike" dirty="0">
                          <a:effectLst/>
                        </a:rPr>
                        <a:t>Medical Nutrition Therapy</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46187374"/>
                  </a:ext>
                </a:extLst>
              </a:tr>
              <a:tr h="383060">
                <a:tc>
                  <a:txBody>
                    <a:bodyPr/>
                    <a:lstStyle/>
                    <a:p>
                      <a:pPr marL="342900" indent="-342900" algn="l" fontAlgn="b">
                        <a:buFont typeface="Wingdings" panose="05000000000000000000" pitchFamily="2" charset="2"/>
                        <a:buChar char="q"/>
                      </a:pPr>
                      <a:r>
                        <a:rPr lang="en-US" sz="2400" u="none" strike="noStrike" dirty="0">
                          <a:effectLst/>
                        </a:rPr>
                        <a:t>Hospice</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81733858"/>
                  </a:ext>
                </a:extLst>
              </a:tr>
              <a:tr h="383060">
                <a:tc>
                  <a:txBody>
                    <a:bodyPr/>
                    <a:lstStyle/>
                    <a:p>
                      <a:pPr marL="342900" indent="-342900" algn="l" fontAlgn="b">
                        <a:buFont typeface="Wingdings" panose="05000000000000000000" pitchFamily="2" charset="2"/>
                        <a:buChar char="q"/>
                      </a:pPr>
                      <a:r>
                        <a:rPr lang="en-US" sz="2400" u="none" strike="noStrike" dirty="0">
                          <a:effectLst/>
                        </a:rPr>
                        <a:t>Home Health Care</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07568193"/>
                  </a:ext>
                </a:extLst>
              </a:tr>
            </a:tbl>
          </a:graphicData>
        </a:graphic>
      </p:graphicFrame>
      <p:pic>
        <p:nvPicPr>
          <p:cNvPr id="5" name="Picture 4"/>
          <p:cNvPicPr>
            <a:picLocks noChangeAspect="1"/>
          </p:cNvPicPr>
          <p:nvPr/>
        </p:nvPicPr>
        <p:blipFill>
          <a:blip r:embed="rId2"/>
          <a:stretch>
            <a:fillRect/>
          </a:stretch>
        </p:blipFill>
        <p:spPr>
          <a:xfrm>
            <a:off x="10321836" y="5394699"/>
            <a:ext cx="1322947" cy="1176630"/>
          </a:xfrm>
          <a:prstGeom prst="rect">
            <a:avLst/>
          </a:prstGeom>
        </p:spPr>
      </p:pic>
    </p:spTree>
    <p:extLst>
      <p:ext uri="{BB962C8B-B14F-4D97-AF65-F5344CB8AC3E}">
        <p14:creationId xmlns:p14="http://schemas.microsoft.com/office/powerpoint/2010/main" val="2953226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33339"/>
            <a:ext cx="10018713" cy="996676"/>
          </a:xfrm>
        </p:spPr>
        <p:txBody>
          <a:bodyPr>
            <a:normAutofit fontScale="90000"/>
          </a:bodyPr>
          <a:lstStyle/>
          <a:p>
            <a:r>
              <a:rPr lang="en-US" b="1" dirty="0"/>
              <a:t>PRIORITY SETTING: SUPPORT SERVICES</a:t>
            </a:r>
            <a:br>
              <a:rPr lang="en-US" b="1" dirty="0"/>
            </a:b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367586577"/>
              </p:ext>
            </p:extLst>
          </p:nvPr>
        </p:nvGraphicFramePr>
        <p:xfrm>
          <a:off x="3226676" y="798783"/>
          <a:ext cx="7409792" cy="6635053"/>
        </p:xfrm>
        <a:graphic>
          <a:graphicData uri="http://schemas.openxmlformats.org/drawingml/2006/table">
            <a:tbl>
              <a:tblPr>
                <a:tableStyleId>{5C22544A-7EE6-4342-B048-85BDC9FD1C3A}</a:tableStyleId>
              </a:tblPr>
              <a:tblGrid>
                <a:gridCol w="7409792">
                  <a:extLst>
                    <a:ext uri="{9D8B030D-6E8A-4147-A177-3AD203B41FA5}">
                      <a16:colId xmlns:a16="http://schemas.microsoft.com/office/drawing/2014/main" val="2766743157"/>
                    </a:ext>
                  </a:extLst>
                </a:gridCol>
              </a:tblGrid>
              <a:tr h="257523">
                <a:tc>
                  <a:txBody>
                    <a:bodyPr/>
                    <a:lstStyle/>
                    <a:p>
                      <a:pPr marL="0" indent="0" algn="l" fontAlgn="b">
                        <a:buFont typeface="Arial" panose="020B0604020202020204" pitchFamily="34" charset="0"/>
                        <a:buNone/>
                      </a:pPr>
                      <a:r>
                        <a:rPr lang="en-US" sz="1800" b="1" u="sng" strike="noStrike" dirty="0">
                          <a:solidFill>
                            <a:srgbClr val="0070C0"/>
                          </a:solidFill>
                          <a:effectLst/>
                        </a:rPr>
                        <a:t>SERVICE CATEGORY</a:t>
                      </a:r>
                      <a:endParaRPr lang="en-US" sz="1800" b="1" i="0" u="sng" strike="noStrike" dirty="0">
                        <a:solidFill>
                          <a:srgbClr val="0070C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421586770"/>
                  </a:ext>
                </a:extLst>
              </a:tr>
              <a:tr h="341811">
                <a:tc>
                  <a:txBody>
                    <a:bodyPr/>
                    <a:lstStyle/>
                    <a:p>
                      <a:pPr marL="285750" indent="-285750" algn="l" fontAlgn="b">
                        <a:buFont typeface="Wingdings" panose="05000000000000000000" pitchFamily="2" charset="2"/>
                        <a:buChar char="q"/>
                      </a:pPr>
                      <a:r>
                        <a:rPr lang="en-US" sz="1800" u="none" strike="noStrike" dirty="0">
                          <a:effectLst/>
                        </a:rPr>
                        <a:t>Emergency Housing Services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570987689"/>
                  </a:ext>
                </a:extLst>
              </a:tr>
              <a:tr h="341811">
                <a:tc>
                  <a:txBody>
                    <a:bodyPr/>
                    <a:lstStyle/>
                    <a:p>
                      <a:pPr marL="285750" indent="-285750" algn="l" fontAlgn="b">
                        <a:buFont typeface="Wingdings" panose="05000000000000000000" pitchFamily="2" charset="2"/>
                        <a:buChar char="q"/>
                      </a:pPr>
                      <a:r>
                        <a:rPr lang="en-US" sz="1800" u="none" strike="noStrike" dirty="0">
                          <a:effectLst/>
                        </a:rPr>
                        <a:t>Medical Transportation</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329156621"/>
                  </a:ext>
                </a:extLst>
              </a:tr>
              <a:tr h="678963">
                <a:tc>
                  <a:txBody>
                    <a:bodyPr/>
                    <a:lstStyle/>
                    <a:p>
                      <a:pPr marL="285750" indent="-285750" algn="l" fontAlgn="b">
                        <a:buFont typeface="Wingdings" panose="05000000000000000000" pitchFamily="2" charset="2"/>
                        <a:buChar char="q"/>
                      </a:pPr>
                      <a:r>
                        <a:rPr lang="en-US" sz="1800" u="none" strike="noStrike" dirty="0">
                          <a:effectLst/>
                        </a:rPr>
                        <a:t>Food Bank/Home Delivered Meals (Nutritional Supplements)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1958949471"/>
                  </a:ext>
                </a:extLst>
              </a:tr>
              <a:tr h="341811">
                <a:tc>
                  <a:txBody>
                    <a:bodyPr/>
                    <a:lstStyle/>
                    <a:p>
                      <a:pPr marL="285750" indent="-285750" algn="l" fontAlgn="b">
                        <a:buFont typeface="Wingdings" panose="05000000000000000000" pitchFamily="2" charset="2"/>
                        <a:buChar char="q"/>
                      </a:pPr>
                      <a:r>
                        <a:rPr lang="en-US" sz="1800" u="none" strike="noStrike" dirty="0">
                          <a:effectLst/>
                        </a:rPr>
                        <a:t>Non-Medical Case Management</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2911102960"/>
                  </a:ext>
                </a:extLst>
              </a:tr>
              <a:tr h="341811">
                <a:tc>
                  <a:txBody>
                    <a:bodyPr/>
                    <a:lstStyle/>
                    <a:p>
                      <a:pPr marL="285750" indent="-285750" algn="l" fontAlgn="b">
                        <a:buFont typeface="Wingdings" panose="05000000000000000000" pitchFamily="2" charset="2"/>
                        <a:buChar char="q"/>
                      </a:pPr>
                      <a:r>
                        <a:rPr lang="en-US" sz="1800" u="none" strike="noStrike" dirty="0">
                          <a:effectLst/>
                        </a:rPr>
                        <a:t>Legal Services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1567358880"/>
                  </a:ext>
                </a:extLst>
              </a:tr>
              <a:tr h="341811">
                <a:tc>
                  <a:txBody>
                    <a:bodyPr/>
                    <a:lstStyle/>
                    <a:p>
                      <a:pPr marL="285750" indent="-285750" algn="l" fontAlgn="b">
                        <a:buFont typeface="Wingdings" panose="05000000000000000000" pitchFamily="2" charset="2"/>
                        <a:buChar char="q"/>
                      </a:pPr>
                      <a:r>
                        <a:rPr lang="en-US" sz="1800" u="none" strike="noStrike" dirty="0">
                          <a:effectLst/>
                        </a:rPr>
                        <a:t>Substance Abuse Residential</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1895216574"/>
                  </a:ext>
                </a:extLst>
              </a:tr>
              <a:tr h="341811">
                <a:tc>
                  <a:txBody>
                    <a:bodyPr/>
                    <a:lstStyle/>
                    <a:p>
                      <a:pPr marL="285750" indent="-285750" algn="l" fontAlgn="b">
                        <a:buFont typeface="Wingdings" panose="05000000000000000000" pitchFamily="2" charset="2"/>
                        <a:buChar char="q"/>
                      </a:pPr>
                      <a:r>
                        <a:rPr lang="en-US" sz="1800" u="none" strike="noStrike" dirty="0">
                          <a:effectLst/>
                        </a:rPr>
                        <a:t>Psychosocial Support Services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3309312171"/>
                  </a:ext>
                </a:extLst>
              </a:tr>
              <a:tr h="678963">
                <a:tc>
                  <a:txBody>
                    <a:bodyPr/>
                    <a:lstStyle/>
                    <a:p>
                      <a:pPr marL="285750" indent="-285750" algn="l" fontAlgn="b">
                        <a:buFont typeface="Wingdings" panose="05000000000000000000" pitchFamily="2" charset="2"/>
                        <a:buChar char="q"/>
                      </a:pPr>
                      <a:r>
                        <a:rPr lang="en-US" sz="1800" u="none" strike="noStrike" dirty="0">
                          <a:effectLst/>
                        </a:rPr>
                        <a:t>Emergency Financial Assistance (EFA-Prior Authorizations)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4276414905"/>
                  </a:ext>
                </a:extLst>
              </a:tr>
              <a:tr h="341811">
                <a:tc>
                  <a:txBody>
                    <a:bodyPr/>
                    <a:lstStyle/>
                    <a:p>
                      <a:pPr marL="285750" indent="-285750" algn="l" fontAlgn="b">
                        <a:buFont typeface="Wingdings" panose="05000000000000000000" pitchFamily="2" charset="2"/>
                        <a:buChar char="q"/>
                      </a:pPr>
                      <a:r>
                        <a:rPr lang="en-US" sz="1800" u="none" strike="noStrike" dirty="0">
                          <a:effectLst/>
                        </a:rPr>
                        <a:t>Child Care Services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3535490049"/>
                  </a:ext>
                </a:extLst>
              </a:tr>
              <a:tr h="341811">
                <a:tc>
                  <a:txBody>
                    <a:bodyPr/>
                    <a:lstStyle/>
                    <a:p>
                      <a:pPr marL="285750" indent="-285750" algn="l" fontAlgn="b">
                        <a:buFont typeface="Wingdings" panose="05000000000000000000" pitchFamily="2" charset="2"/>
                        <a:buChar char="q"/>
                      </a:pPr>
                      <a:r>
                        <a:rPr lang="en-US" sz="1800" u="none" strike="noStrike" dirty="0">
                          <a:effectLst/>
                        </a:rPr>
                        <a:t>Health Education / Risk Reduction</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1152204059"/>
                  </a:ext>
                </a:extLst>
              </a:tr>
              <a:tr h="341811">
                <a:tc>
                  <a:txBody>
                    <a:bodyPr/>
                    <a:lstStyle/>
                    <a:p>
                      <a:pPr marL="285750" indent="-285750" algn="l" fontAlgn="b">
                        <a:buFont typeface="Wingdings" panose="05000000000000000000" pitchFamily="2" charset="2"/>
                        <a:buChar char="q"/>
                      </a:pPr>
                      <a:r>
                        <a:rPr lang="en-US" sz="1800" u="none" strike="noStrike" dirty="0">
                          <a:effectLst/>
                        </a:rPr>
                        <a:t>Linguistic Services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3083874704"/>
                  </a:ext>
                </a:extLst>
              </a:tr>
              <a:tr h="554210">
                <a:tc>
                  <a:txBody>
                    <a:bodyPr/>
                    <a:lstStyle/>
                    <a:p>
                      <a:pPr marL="285750" indent="-285750" algn="l" fontAlgn="b">
                        <a:buFont typeface="Wingdings" panose="05000000000000000000" pitchFamily="2" charset="2"/>
                        <a:buChar char="q"/>
                      </a:pPr>
                      <a:r>
                        <a:rPr lang="en-US" sz="1800" u="none" strike="noStrike" dirty="0">
                          <a:effectLst/>
                        </a:rPr>
                        <a:t>Permanency Planning</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2843221409"/>
                  </a:ext>
                </a:extLst>
              </a:tr>
              <a:tr h="341811">
                <a:tc>
                  <a:txBody>
                    <a:bodyPr/>
                    <a:lstStyle/>
                    <a:p>
                      <a:pPr marL="285750" indent="-285750" algn="l" fontAlgn="b">
                        <a:buFont typeface="Wingdings" panose="05000000000000000000" pitchFamily="2" charset="2"/>
                        <a:buChar char="q"/>
                      </a:pPr>
                      <a:r>
                        <a:rPr lang="en-US" sz="1800" u="none" strike="noStrike" dirty="0">
                          <a:effectLst/>
                        </a:rPr>
                        <a:t>Outreach Services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3960445396"/>
                  </a:ext>
                </a:extLst>
              </a:tr>
              <a:tr h="341811">
                <a:tc>
                  <a:txBody>
                    <a:bodyPr/>
                    <a:lstStyle/>
                    <a:p>
                      <a:pPr marL="285750" indent="-285750" algn="l" fontAlgn="b">
                        <a:buFont typeface="Wingdings" panose="05000000000000000000" pitchFamily="2" charset="2"/>
                        <a:buChar char="q"/>
                      </a:pPr>
                      <a:r>
                        <a:rPr lang="en-US" sz="1800" u="none" strike="noStrike" dirty="0">
                          <a:effectLst/>
                        </a:rPr>
                        <a:t>Referral for Health Care and Support Services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2563374346"/>
                  </a:ext>
                </a:extLst>
              </a:tr>
              <a:tr h="341811">
                <a:tc>
                  <a:txBody>
                    <a:bodyPr/>
                    <a:lstStyle/>
                    <a:p>
                      <a:pPr marL="285750" indent="-285750" algn="l" fontAlgn="b">
                        <a:buFont typeface="Wingdings" panose="05000000000000000000" pitchFamily="2" charset="2"/>
                        <a:buChar char="q"/>
                      </a:pPr>
                      <a:r>
                        <a:rPr lang="en-US" sz="1800" u="none" strike="noStrike" dirty="0">
                          <a:effectLst/>
                        </a:rPr>
                        <a:t>Rehabilitation Services</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744347430"/>
                  </a:ext>
                </a:extLst>
              </a:tr>
              <a:tr h="341811">
                <a:tc>
                  <a:txBody>
                    <a:bodyPr/>
                    <a:lstStyle/>
                    <a:p>
                      <a:pPr marL="285750" indent="-285750" algn="l" fontAlgn="b">
                        <a:buFont typeface="Wingdings" panose="05000000000000000000" pitchFamily="2" charset="2"/>
                        <a:buChar char="q"/>
                      </a:pPr>
                      <a:r>
                        <a:rPr lang="en-US" sz="1800" u="none" strike="noStrike" dirty="0">
                          <a:effectLst/>
                        </a:rPr>
                        <a:t>Respite Care</a:t>
                      </a:r>
                      <a:endParaRPr lang="en-US" sz="18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233498062"/>
                  </a:ext>
                </a:extLst>
              </a:tr>
            </a:tbl>
          </a:graphicData>
        </a:graphic>
      </p:graphicFrame>
      <p:pic>
        <p:nvPicPr>
          <p:cNvPr id="10" name="Picture 9"/>
          <p:cNvPicPr>
            <a:picLocks noChangeAspect="1"/>
          </p:cNvPicPr>
          <p:nvPr/>
        </p:nvPicPr>
        <p:blipFill>
          <a:blip r:embed="rId2"/>
          <a:stretch>
            <a:fillRect/>
          </a:stretch>
        </p:blipFill>
        <p:spPr>
          <a:xfrm>
            <a:off x="10408272" y="5352657"/>
            <a:ext cx="1322947" cy="1176630"/>
          </a:xfrm>
          <a:prstGeom prst="rect">
            <a:avLst/>
          </a:prstGeom>
        </p:spPr>
      </p:pic>
    </p:spTree>
    <p:extLst>
      <p:ext uri="{BB962C8B-B14F-4D97-AF65-F5344CB8AC3E}">
        <p14:creationId xmlns:p14="http://schemas.microsoft.com/office/powerpoint/2010/main" val="2273323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LANGUAGE ON HOW BEST TO MEET THE NEED</a:t>
            </a:r>
          </a:p>
        </p:txBody>
      </p:sp>
      <p:sp>
        <p:nvSpPr>
          <p:cNvPr id="3" name="Content Placeholder 2"/>
          <p:cNvSpPr>
            <a:spLocks noGrp="1"/>
          </p:cNvSpPr>
          <p:nvPr>
            <p:ph idx="1"/>
          </p:nvPr>
        </p:nvSpPr>
        <p:spPr>
          <a:xfrm>
            <a:off x="1345324" y="1860331"/>
            <a:ext cx="9984828" cy="2968843"/>
          </a:xfrm>
        </p:spPr>
        <p:txBody>
          <a:bodyPr>
            <a:normAutofit fontScale="92500" lnSpcReduction="10000"/>
          </a:bodyPr>
          <a:lstStyle/>
          <a:p>
            <a:pPr marL="0" indent="0">
              <a:buNone/>
            </a:pPr>
            <a:r>
              <a:rPr lang="en-US" dirty="0"/>
              <a:t>Directives to the Part A Recipient on how best to meet the service priorities identified, such as</a:t>
            </a:r>
            <a:r>
              <a:rPr lang="en-US" dirty="0" smtClean="0"/>
              <a:t>:</a:t>
            </a:r>
          </a:p>
          <a:p>
            <a:pPr marL="0" indent="0">
              <a:buNone/>
            </a:pPr>
            <a:endParaRPr lang="en-US" dirty="0"/>
          </a:p>
          <a:p>
            <a:pPr>
              <a:buClr>
                <a:srgbClr val="0070C0"/>
              </a:buClr>
              <a:buFont typeface="Wingdings" panose="05000000000000000000" pitchFamily="2" charset="2"/>
              <a:buChar char="q"/>
            </a:pPr>
            <a:r>
              <a:rPr lang="en-US" dirty="0"/>
              <a:t>	Where geographically to fund services</a:t>
            </a:r>
          </a:p>
          <a:p>
            <a:pPr>
              <a:buClr>
                <a:srgbClr val="0070C0"/>
              </a:buClr>
              <a:buFont typeface="Wingdings" panose="05000000000000000000" pitchFamily="2" charset="2"/>
              <a:buChar char="q"/>
            </a:pPr>
            <a:r>
              <a:rPr lang="en-US" dirty="0"/>
              <a:t>	Specific models to use</a:t>
            </a:r>
          </a:p>
          <a:p>
            <a:pPr>
              <a:buClr>
                <a:srgbClr val="0070C0"/>
              </a:buClr>
              <a:buFont typeface="Wingdings" panose="05000000000000000000" pitchFamily="2" charset="2"/>
              <a:buChar char="q"/>
            </a:pPr>
            <a:r>
              <a:rPr lang="en-US" dirty="0" smtClean="0"/>
              <a:t>  Identify </a:t>
            </a:r>
            <a:r>
              <a:rPr lang="en-US" dirty="0"/>
              <a:t>target populations for which to implement new/improved </a:t>
            </a:r>
            <a:r>
              <a:rPr lang="en-US" dirty="0" smtClean="0"/>
              <a:t>	services or </a:t>
            </a:r>
            <a:r>
              <a:rPr lang="en-US" dirty="0"/>
              <a:t>interventions. </a:t>
            </a:r>
          </a:p>
          <a:p>
            <a:pPr marL="0" indent="0">
              <a:buNone/>
            </a:pPr>
            <a:endParaRPr lang="en-US" dirty="0"/>
          </a:p>
          <a:p>
            <a:endParaRPr lang="en-US" dirty="0"/>
          </a:p>
        </p:txBody>
      </p:sp>
      <p:pic>
        <p:nvPicPr>
          <p:cNvPr id="8" name="Picture 7"/>
          <p:cNvPicPr>
            <a:picLocks noChangeAspect="1"/>
          </p:cNvPicPr>
          <p:nvPr/>
        </p:nvPicPr>
        <p:blipFill>
          <a:blip r:embed="rId2"/>
          <a:stretch>
            <a:fillRect/>
          </a:stretch>
        </p:blipFill>
        <p:spPr>
          <a:xfrm>
            <a:off x="2327384" y="4206929"/>
            <a:ext cx="7200900" cy="2543175"/>
          </a:xfrm>
          <a:prstGeom prst="rect">
            <a:avLst/>
          </a:prstGeom>
        </p:spPr>
      </p:pic>
      <p:pic>
        <p:nvPicPr>
          <p:cNvPr id="9" name="Picture 8"/>
          <p:cNvPicPr>
            <a:picLocks noChangeAspect="1"/>
          </p:cNvPicPr>
          <p:nvPr/>
        </p:nvPicPr>
        <p:blipFill>
          <a:blip r:embed="rId3"/>
          <a:stretch>
            <a:fillRect/>
          </a:stretch>
        </p:blipFill>
        <p:spPr>
          <a:xfrm>
            <a:off x="10332346" y="5026837"/>
            <a:ext cx="1322947" cy="1176630"/>
          </a:xfrm>
          <a:prstGeom prst="rect">
            <a:avLst/>
          </a:prstGeom>
        </p:spPr>
      </p:pic>
    </p:spTree>
    <p:extLst>
      <p:ext uri="{BB962C8B-B14F-4D97-AF65-F5344CB8AC3E}">
        <p14:creationId xmlns:p14="http://schemas.microsoft.com/office/powerpoint/2010/main" val="618079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PRIORITIES &amp; LANGUAGE CONSIDERATIONS</a:t>
            </a:r>
          </a:p>
        </p:txBody>
      </p:sp>
      <p:sp>
        <p:nvSpPr>
          <p:cNvPr id="5" name="Content Placeholder 4"/>
          <p:cNvSpPr>
            <a:spLocks noGrp="1"/>
          </p:cNvSpPr>
          <p:nvPr>
            <p:ph idx="1"/>
          </p:nvPr>
        </p:nvSpPr>
        <p:spPr/>
        <p:txBody>
          <a:bodyPr/>
          <a:lstStyle/>
          <a:p>
            <a:pPr marL="0" indent="0">
              <a:buNone/>
            </a:pPr>
            <a:r>
              <a:rPr lang="en-US" sz="3600" b="1" dirty="0" smtClean="0">
                <a:solidFill>
                  <a:srgbClr val="0070C0"/>
                </a:solidFill>
              </a:rPr>
              <a:t> Priorities </a:t>
            </a:r>
            <a:r>
              <a:rPr lang="en-US" sz="3600" b="1" dirty="0">
                <a:solidFill>
                  <a:srgbClr val="0070C0"/>
                </a:solidFill>
              </a:rPr>
              <a:t>Language should be based on</a:t>
            </a:r>
            <a:r>
              <a:rPr lang="en-US" sz="3600" b="1" dirty="0" smtClean="0">
                <a:solidFill>
                  <a:srgbClr val="0070C0"/>
                </a:solidFill>
              </a:rPr>
              <a:t>:</a:t>
            </a:r>
          </a:p>
          <a:p>
            <a:pPr>
              <a:buClr>
                <a:srgbClr val="0070C0"/>
              </a:buClr>
              <a:buFont typeface="Wingdings" panose="05000000000000000000" pitchFamily="2" charset="2"/>
              <a:buChar char="q"/>
            </a:pPr>
            <a:r>
              <a:rPr lang="en-US" sz="2800" dirty="0"/>
              <a:t>Cost and Outcome Effectiveness</a:t>
            </a:r>
          </a:p>
          <a:p>
            <a:pPr>
              <a:buClr>
                <a:srgbClr val="0070C0"/>
              </a:buClr>
              <a:buFont typeface="Wingdings" panose="05000000000000000000" pitchFamily="2" charset="2"/>
              <a:buChar char="q"/>
            </a:pPr>
            <a:r>
              <a:rPr lang="en-US" sz="2800" dirty="0"/>
              <a:t>Priorities of PLWHA</a:t>
            </a:r>
          </a:p>
          <a:p>
            <a:pPr>
              <a:buClr>
                <a:srgbClr val="0070C0"/>
              </a:buClr>
              <a:buFont typeface="Wingdings" panose="05000000000000000000" pitchFamily="2" charset="2"/>
              <a:buChar char="q"/>
            </a:pPr>
            <a:r>
              <a:rPr lang="en-US" sz="2800" dirty="0"/>
              <a:t>Documented need</a:t>
            </a:r>
          </a:p>
          <a:p>
            <a:pPr>
              <a:buClr>
                <a:srgbClr val="0070C0"/>
              </a:buClr>
              <a:buFont typeface="Wingdings" panose="05000000000000000000" pitchFamily="2" charset="2"/>
              <a:buChar char="q"/>
            </a:pPr>
            <a:r>
              <a:rPr lang="en-US" sz="2800" dirty="0"/>
              <a:t>Availability of other resources</a:t>
            </a:r>
          </a:p>
          <a:p>
            <a:endParaRPr lang="en-US" dirty="0"/>
          </a:p>
        </p:txBody>
      </p:sp>
    </p:spTree>
    <p:extLst>
      <p:ext uri="{BB962C8B-B14F-4D97-AF65-F5344CB8AC3E}">
        <p14:creationId xmlns:p14="http://schemas.microsoft.com/office/powerpoint/2010/main" val="3483699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8030" y="567560"/>
            <a:ext cx="9794993" cy="945930"/>
          </a:xfrm>
        </p:spPr>
        <p:txBody>
          <a:bodyPr>
            <a:normAutofit fontScale="90000"/>
          </a:bodyPr>
          <a:lstStyle/>
          <a:p>
            <a:r>
              <a:rPr lang="en-US" dirty="0">
                <a:solidFill>
                  <a:srgbClr val="960000"/>
                </a:solidFill>
                <a:latin typeface="Arial" panose="020B0604020202020204" pitchFamily="34" charset="0"/>
                <a:cs typeface="Arial" panose="020B0604020202020204" pitchFamily="34" charset="0"/>
              </a:rPr>
              <a:t>PRESENTATION OUTLINE</a:t>
            </a:r>
          </a:p>
        </p:txBody>
      </p:sp>
      <p:sp>
        <p:nvSpPr>
          <p:cNvPr id="3" name="Subtitle 2"/>
          <p:cNvSpPr>
            <a:spLocks noGrp="1"/>
          </p:cNvSpPr>
          <p:nvPr>
            <p:ph type="subTitle" idx="1"/>
          </p:nvPr>
        </p:nvSpPr>
        <p:spPr>
          <a:xfrm>
            <a:off x="2364827" y="1513490"/>
            <a:ext cx="9522373" cy="3573517"/>
          </a:xfrm>
        </p:spPr>
        <p:txBody>
          <a:bodyPr anchor="b">
            <a:normAutofit/>
          </a:bodyPr>
          <a:lstStyle/>
          <a:p>
            <a:pPr algn="l">
              <a:lnSpc>
                <a:spcPct val="110000"/>
              </a:lnSpc>
              <a:spcAft>
                <a:spcPts val="0"/>
              </a:spcAft>
            </a:pPr>
            <a:r>
              <a:rPr lang="en-US" sz="1600" dirty="0"/>
              <a:t>□	</a:t>
            </a:r>
            <a:r>
              <a:rPr lang="en-US" sz="1600" dirty="0" smtClean="0">
                <a:latin typeface="Arial Black" panose="020B0A04020102020204" pitchFamily="34" charset="0"/>
              </a:rPr>
              <a:t>Overview</a:t>
            </a:r>
            <a:endParaRPr lang="en-US" sz="1600" dirty="0">
              <a:latin typeface="Arial Black" panose="020B0A04020102020204" pitchFamily="34" charset="0"/>
            </a:endParaRPr>
          </a:p>
          <a:p>
            <a:pPr algn="l">
              <a:lnSpc>
                <a:spcPct val="110000"/>
              </a:lnSpc>
              <a:spcAft>
                <a:spcPts val="0"/>
              </a:spcAft>
            </a:pPr>
            <a:r>
              <a:rPr lang="en-US" sz="1600" dirty="0">
                <a:latin typeface="Arial Black" panose="020B0A04020102020204" pitchFamily="34" charset="0"/>
              </a:rPr>
              <a:t>□	What is PSRA?</a:t>
            </a:r>
          </a:p>
          <a:p>
            <a:pPr algn="l">
              <a:lnSpc>
                <a:spcPct val="110000"/>
              </a:lnSpc>
              <a:spcAft>
                <a:spcPts val="0"/>
              </a:spcAft>
            </a:pPr>
            <a:r>
              <a:rPr lang="en-US" sz="1600" dirty="0">
                <a:latin typeface="Arial Black" panose="020B0A04020102020204" pitchFamily="34" charset="0"/>
              </a:rPr>
              <a:t>□	PSRA Goals and Guiding Principles</a:t>
            </a:r>
          </a:p>
          <a:p>
            <a:pPr algn="l">
              <a:lnSpc>
                <a:spcPct val="110000"/>
              </a:lnSpc>
              <a:spcAft>
                <a:spcPts val="0"/>
              </a:spcAft>
            </a:pPr>
            <a:r>
              <a:rPr lang="en-US" sz="1600" dirty="0">
                <a:latin typeface="Arial Black" panose="020B0A04020102020204" pitchFamily="34" charset="0"/>
              </a:rPr>
              <a:t>□	Who’s Involved?</a:t>
            </a:r>
          </a:p>
          <a:p>
            <a:pPr algn="l">
              <a:lnSpc>
                <a:spcPct val="110000"/>
              </a:lnSpc>
              <a:spcAft>
                <a:spcPts val="0"/>
              </a:spcAft>
            </a:pPr>
            <a:r>
              <a:rPr lang="en-US" sz="1600" dirty="0">
                <a:latin typeface="Arial Black" panose="020B0A04020102020204" pitchFamily="34" charset="0"/>
              </a:rPr>
              <a:t>□	PSRA Process</a:t>
            </a:r>
          </a:p>
          <a:p>
            <a:pPr algn="l">
              <a:lnSpc>
                <a:spcPct val="110000"/>
              </a:lnSpc>
              <a:spcAft>
                <a:spcPts val="0"/>
              </a:spcAft>
            </a:pPr>
            <a:r>
              <a:rPr lang="en-US" sz="1600" dirty="0">
                <a:latin typeface="Arial Black" panose="020B0A04020102020204" pitchFamily="34" charset="0"/>
              </a:rPr>
              <a:t>□	Required Grant PSRA Documentation</a:t>
            </a:r>
          </a:p>
          <a:p>
            <a:pPr algn="l">
              <a:lnSpc>
                <a:spcPct val="110000"/>
              </a:lnSpc>
              <a:spcAft>
                <a:spcPts val="0"/>
              </a:spcAft>
            </a:pPr>
            <a:r>
              <a:rPr lang="en-US" sz="1600" dirty="0">
                <a:latin typeface="Arial Black" panose="020B0A04020102020204" pitchFamily="34" charset="0"/>
              </a:rPr>
              <a:t>□	PSRA Data Resources</a:t>
            </a:r>
          </a:p>
          <a:p>
            <a:pPr algn="l">
              <a:lnSpc>
                <a:spcPct val="110000"/>
              </a:lnSpc>
              <a:spcAft>
                <a:spcPts val="0"/>
              </a:spcAft>
            </a:pPr>
            <a:r>
              <a:rPr lang="en-US" sz="1600" dirty="0">
                <a:latin typeface="Arial Black" panose="020B0A04020102020204" pitchFamily="34" charset="0"/>
              </a:rPr>
              <a:t>□	PRSA Process: Step-By-Step</a:t>
            </a:r>
          </a:p>
          <a:p>
            <a:pPr algn="l">
              <a:lnSpc>
                <a:spcPct val="110000"/>
              </a:lnSpc>
              <a:spcAft>
                <a:spcPts val="0"/>
              </a:spcAft>
            </a:pPr>
            <a:r>
              <a:rPr lang="en-US" sz="1600" dirty="0">
                <a:latin typeface="Arial Black" panose="020B0A04020102020204" pitchFamily="34" charset="0"/>
              </a:rPr>
              <a:t>□	Ground Rules</a:t>
            </a:r>
          </a:p>
          <a:p>
            <a:pPr algn="l">
              <a:lnSpc>
                <a:spcPct val="110000"/>
              </a:lnSpc>
              <a:spcAft>
                <a:spcPts val="0"/>
              </a:spcAft>
            </a:pPr>
            <a:r>
              <a:rPr lang="en-US" sz="1600" dirty="0">
                <a:latin typeface="Arial Black" panose="020B0A04020102020204" pitchFamily="34" charset="0"/>
              </a:rPr>
              <a:t>□	What to Expect</a:t>
            </a:r>
          </a:p>
          <a:p>
            <a:pPr algn="l">
              <a:lnSpc>
                <a:spcPct val="110000"/>
              </a:lnSpc>
              <a:spcAft>
                <a:spcPts val="0"/>
              </a:spcAft>
            </a:pPr>
            <a:endParaRPr lang="en-US" sz="1600" dirty="0"/>
          </a:p>
        </p:txBody>
      </p:sp>
      <p:pic>
        <p:nvPicPr>
          <p:cNvPr id="4" name="Picture 3"/>
          <p:cNvPicPr>
            <a:picLocks noChangeAspect="1"/>
          </p:cNvPicPr>
          <p:nvPr/>
        </p:nvPicPr>
        <p:blipFill>
          <a:blip r:embed="rId2"/>
          <a:stretch>
            <a:fillRect/>
          </a:stretch>
        </p:blipFill>
        <p:spPr>
          <a:xfrm>
            <a:off x="8966963" y="4218203"/>
            <a:ext cx="2920237" cy="2639797"/>
          </a:xfrm>
          <a:prstGeom prst="rect">
            <a:avLst/>
          </a:prstGeom>
        </p:spPr>
      </p:pic>
    </p:spTree>
    <p:extLst>
      <p:ext uri="{BB962C8B-B14F-4D97-AF65-F5344CB8AC3E}">
        <p14:creationId xmlns:p14="http://schemas.microsoft.com/office/powerpoint/2010/main" val="2290151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RESOURCE </a:t>
            </a:r>
            <a:r>
              <a:rPr lang="en-US" u="sng" dirty="0" smtClean="0"/>
              <a:t>     ALLOCATIONS</a:t>
            </a:r>
            <a:endParaRPr lang="en-US" u="sng" dirty="0"/>
          </a:p>
        </p:txBody>
      </p:sp>
      <p:sp>
        <p:nvSpPr>
          <p:cNvPr id="3" name="Content Placeholder 2"/>
          <p:cNvSpPr>
            <a:spLocks noGrp="1"/>
          </p:cNvSpPr>
          <p:nvPr>
            <p:ph idx="1"/>
          </p:nvPr>
        </p:nvSpPr>
        <p:spPr/>
        <p:txBody>
          <a:bodyPr/>
          <a:lstStyle/>
          <a:p>
            <a:pPr>
              <a:buClr>
                <a:srgbClr val="0070C0"/>
              </a:buClr>
              <a:buFont typeface="Wingdings" panose="05000000000000000000" pitchFamily="2" charset="2"/>
              <a:buChar char="q"/>
            </a:pPr>
            <a:r>
              <a:rPr lang="en-US" dirty="0"/>
              <a:t>	</a:t>
            </a:r>
            <a:r>
              <a:rPr lang="en-US" sz="2800" dirty="0"/>
              <a:t>Decide how much funding will be used for each service category</a:t>
            </a:r>
          </a:p>
          <a:p>
            <a:pPr marL="0"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1986455" y="3794234"/>
            <a:ext cx="9091448" cy="2133600"/>
          </a:xfrm>
          <a:prstGeom prst="rect">
            <a:avLst/>
          </a:prstGeom>
        </p:spPr>
      </p:pic>
      <p:pic>
        <p:nvPicPr>
          <p:cNvPr id="5" name="Picture 4"/>
          <p:cNvPicPr>
            <a:picLocks noChangeAspect="1"/>
          </p:cNvPicPr>
          <p:nvPr/>
        </p:nvPicPr>
        <p:blipFill>
          <a:blip r:embed="rId3"/>
          <a:stretch>
            <a:fillRect/>
          </a:stretch>
        </p:blipFill>
        <p:spPr>
          <a:xfrm>
            <a:off x="10416429" y="5681370"/>
            <a:ext cx="1322947" cy="1176630"/>
          </a:xfrm>
          <a:prstGeom prst="rect">
            <a:avLst/>
          </a:prstGeom>
        </p:spPr>
      </p:pic>
    </p:spTree>
    <p:extLst>
      <p:ext uri="{BB962C8B-B14F-4D97-AF65-F5344CB8AC3E}">
        <p14:creationId xmlns:p14="http://schemas.microsoft.com/office/powerpoint/2010/main" val="2803160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REALLOCATIONS (SWEEPS)</a:t>
            </a:r>
          </a:p>
        </p:txBody>
      </p:sp>
      <p:sp>
        <p:nvSpPr>
          <p:cNvPr id="3" name="Content Placeholder 2"/>
          <p:cNvSpPr>
            <a:spLocks noGrp="1"/>
          </p:cNvSpPr>
          <p:nvPr>
            <p:ph idx="1"/>
          </p:nvPr>
        </p:nvSpPr>
        <p:spPr>
          <a:xfrm>
            <a:off x="1366344" y="1502979"/>
            <a:ext cx="10279117" cy="4519449"/>
          </a:xfrm>
        </p:spPr>
        <p:txBody>
          <a:bodyPr>
            <a:normAutofit fontScale="85000" lnSpcReduction="20000"/>
          </a:bodyPr>
          <a:lstStyle/>
          <a:p>
            <a:pPr marL="0" indent="0">
              <a:buNone/>
            </a:pPr>
            <a:endParaRPr lang="en-US" b="1" dirty="0" smtClean="0">
              <a:solidFill>
                <a:srgbClr val="0070C0"/>
              </a:solidFill>
            </a:endParaRPr>
          </a:p>
          <a:p>
            <a:pPr marL="0" indent="0">
              <a:buNone/>
            </a:pPr>
            <a:r>
              <a:rPr lang="en-US" b="1" dirty="0" smtClean="0">
                <a:solidFill>
                  <a:srgbClr val="0070C0"/>
                </a:solidFill>
              </a:rPr>
              <a:t>□</a:t>
            </a:r>
            <a:r>
              <a:rPr lang="en-US" dirty="0" smtClean="0"/>
              <a:t>   </a:t>
            </a:r>
            <a:r>
              <a:rPr lang="en-US" dirty="0" smtClean="0">
                <a:solidFill>
                  <a:schemeClr val="accent1">
                    <a:lumMod val="50000"/>
                  </a:schemeClr>
                </a:solidFill>
              </a:rPr>
              <a:t>Reallocation </a:t>
            </a:r>
            <a:r>
              <a:rPr lang="en-US" dirty="0">
                <a:solidFill>
                  <a:schemeClr val="accent1">
                    <a:lumMod val="50000"/>
                  </a:schemeClr>
                </a:solidFill>
              </a:rPr>
              <a:t>is the process of moving program funds across service categories after the initial </a:t>
            </a:r>
            <a:r>
              <a:rPr lang="en-US" dirty="0" smtClean="0">
                <a:solidFill>
                  <a:schemeClr val="accent1">
                    <a:lumMod val="50000"/>
                  </a:schemeClr>
                </a:solidFill>
              </a:rPr>
              <a:t>	allocations </a:t>
            </a:r>
            <a:r>
              <a:rPr lang="en-US" dirty="0">
                <a:solidFill>
                  <a:schemeClr val="accent1">
                    <a:lumMod val="50000"/>
                  </a:schemeClr>
                </a:solidFill>
              </a:rPr>
              <a:t>are made. </a:t>
            </a:r>
            <a:r>
              <a:rPr lang="en-US" b="1" dirty="0">
                <a:solidFill>
                  <a:schemeClr val="accent1">
                    <a:lumMod val="50000"/>
                  </a:schemeClr>
                </a:solidFill>
              </a:rPr>
              <a:t>The PSRA Committee shall review, at least quarterly, any </a:t>
            </a:r>
            <a:r>
              <a:rPr lang="en-US" b="1" dirty="0" smtClean="0">
                <a:solidFill>
                  <a:schemeClr val="accent1">
                    <a:lumMod val="50000"/>
                  </a:schemeClr>
                </a:solidFill>
              </a:rPr>
              <a:t>	deviations </a:t>
            </a:r>
            <a:r>
              <a:rPr lang="en-US" b="1" dirty="0">
                <a:solidFill>
                  <a:schemeClr val="accent1">
                    <a:lumMod val="50000"/>
                  </a:schemeClr>
                </a:solidFill>
              </a:rPr>
              <a:t>in planned expenditures exceeding 10%* in any given funding category for </a:t>
            </a:r>
            <a:r>
              <a:rPr lang="en-US" b="1" dirty="0" smtClean="0">
                <a:solidFill>
                  <a:schemeClr val="accent1">
                    <a:lumMod val="50000"/>
                  </a:schemeClr>
                </a:solidFill>
              </a:rPr>
              <a:t>	possible </a:t>
            </a:r>
            <a:r>
              <a:rPr lang="en-US" b="1" dirty="0">
                <a:solidFill>
                  <a:schemeClr val="accent1">
                    <a:lumMod val="50000"/>
                  </a:schemeClr>
                </a:solidFill>
              </a:rPr>
              <a:t>reallocation and/or reprioritization</a:t>
            </a:r>
            <a:r>
              <a:rPr lang="en-US" b="1" dirty="0" smtClean="0"/>
              <a:t>.</a:t>
            </a:r>
          </a:p>
          <a:p>
            <a:pPr marL="0" indent="0">
              <a:buNone/>
            </a:pPr>
            <a:endParaRPr lang="en-US" b="1" dirty="0"/>
          </a:p>
          <a:p>
            <a:pPr marL="0" indent="0">
              <a:buNone/>
            </a:pPr>
            <a:r>
              <a:rPr lang="en-US" dirty="0">
                <a:solidFill>
                  <a:srgbClr val="0070C0"/>
                </a:solidFill>
              </a:rPr>
              <a:t>►</a:t>
            </a:r>
            <a:r>
              <a:rPr lang="en-US" dirty="0"/>
              <a:t>	</a:t>
            </a:r>
            <a:r>
              <a:rPr lang="en-US" b="1" dirty="0">
                <a:solidFill>
                  <a:schemeClr val="accent1">
                    <a:lumMod val="50000"/>
                  </a:schemeClr>
                </a:solidFill>
              </a:rPr>
              <a:t>Periodic Reallocation</a:t>
            </a:r>
            <a:r>
              <a:rPr lang="en-US" dirty="0"/>
              <a:t>: The Part A Recipient will present the Committee with estimates of </a:t>
            </a:r>
            <a:r>
              <a:rPr lang="en-US" dirty="0" smtClean="0"/>
              <a:t>	funding </a:t>
            </a:r>
            <a:r>
              <a:rPr lang="en-US" dirty="0"/>
              <a:t>deviations with an explanation as to possible causes of the deviation. The funding </a:t>
            </a:r>
            <a:r>
              <a:rPr lang="en-US" dirty="0" smtClean="0"/>
              <a:t>	should </a:t>
            </a:r>
            <a:r>
              <a:rPr lang="en-US" dirty="0"/>
              <a:t>be maintained within the service category if possible</a:t>
            </a:r>
            <a:r>
              <a:rPr lang="en-US" dirty="0" smtClean="0"/>
              <a:t>.</a:t>
            </a:r>
          </a:p>
          <a:p>
            <a:pPr marL="0" indent="0">
              <a:buNone/>
            </a:pPr>
            <a:endParaRPr lang="en-US" dirty="0"/>
          </a:p>
          <a:p>
            <a:pPr marL="0" indent="0">
              <a:buNone/>
            </a:pPr>
            <a:r>
              <a:rPr lang="en-US" dirty="0">
                <a:solidFill>
                  <a:srgbClr val="0070C0"/>
                </a:solidFill>
              </a:rPr>
              <a:t>►</a:t>
            </a:r>
            <a:r>
              <a:rPr lang="en-US" dirty="0"/>
              <a:t>	</a:t>
            </a:r>
            <a:r>
              <a:rPr lang="en-US" b="1" dirty="0">
                <a:solidFill>
                  <a:schemeClr val="accent1">
                    <a:lumMod val="50000"/>
                  </a:schemeClr>
                </a:solidFill>
              </a:rPr>
              <a:t>Final Reallocation</a:t>
            </a:r>
            <a:r>
              <a:rPr lang="en-US" dirty="0"/>
              <a:t>: To fully expend funds at the end of the fiscal year, the PSRA </a:t>
            </a:r>
            <a:r>
              <a:rPr lang="en-US" dirty="0" smtClean="0"/>
              <a:t>/ 	P&amp;A 	Committee </a:t>
            </a:r>
            <a:r>
              <a:rPr lang="en-US" dirty="0"/>
              <a:t>authorizes the Part A Recipient to move funds between categories within a </a:t>
            </a:r>
            <a:r>
              <a:rPr lang="en-US" dirty="0" smtClean="0"/>
              <a:t>	service </a:t>
            </a:r>
            <a:r>
              <a:rPr lang="en-US" dirty="0"/>
              <a:t>provider's contract. This authority is given to understand that the reallocation </a:t>
            </a:r>
            <a:r>
              <a:rPr lang="en-US" dirty="0" smtClean="0"/>
              <a:t>	process </a:t>
            </a:r>
            <a:r>
              <a:rPr lang="en-US" dirty="0"/>
              <a:t>has occurred before this shifting of funds. The number of dollars involved should be </a:t>
            </a:r>
            <a:r>
              <a:rPr lang="en-US" dirty="0" smtClean="0"/>
              <a:t>	</a:t>
            </a:r>
            <a:r>
              <a:rPr lang="en-US" sz="2100" dirty="0" smtClean="0"/>
              <a:t>less </a:t>
            </a:r>
            <a:r>
              <a:rPr lang="en-US" sz="2100" dirty="0"/>
              <a:t>than 10% of the funding award, and that there are less than 120 days left in the fiscal year.**</a:t>
            </a:r>
          </a:p>
          <a:p>
            <a:endParaRPr lang="en-US" dirty="0"/>
          </a:p>
        </p:txBody>
      </p:sp>
      <p:pic>
        <p:nvPicPr>
          <p:cNvPr id="4" name="Picture 3"/>
          <p:cNvPicPr>
            <a:picLocks noChangeAspect="1"/>
          </p:cNvPicPr>
          <p:nvPr/>
        </p:nvPicPr>
        <p:blipFill>
          <a:blip r:embed="rId2"/>
          <a:stretch>
            <a:fillRect/>
          </a:stretch>
        </p:blipFill>
        <p:spPr>
          <a:xfrm>
            <a:off x="10721230" y="5681370"/>
            <a:ext cx="1322947" cy="1176630"/>
          </a:xfrm>
          <a:prstGeom prst="rect">
            <a:avLst/>
          </a:prstGeom>
        </p:spPr>
      </p:pic>
    </p:spTree>
    <p:extLst>
      <p:ext uri="{BB962C8B-B14F-4D97-AF65-F5344CB8AC3E}">
        <p14:creationId xmlns:p14="http://schemas.microsoft.com/office/powerpoint/2010/main" val="2927867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smtClean="0"/>
              <a:t>PSRA  APPROVAL</a:t>
            </a:r>
            <a:endParaRPr lang="en-US" sz="5400" b="1" u="sng" dirty="0"/>
          </a:p>
        </p:txBody>
      </p:sp>
      <p:sp>
        <p:nvSpPr>
          <p:cNvPr id="3" name="Content Placeholder 2"/>
          <p:cNvSpPr>
            <a:spLocks noGrp="1"/>
          </p:cNvSpPr>
          <p:nvPr>
            <p:ph idx="1"/>
          </p:nvPr>
        </p:nvSpPr>
        <p:spPr>
          <a:xfrm>
            <a:off x="1484310" y="1650124"/>
            <a:ext cx="10140131" cy="4288221"/>
          </a:xfrm>
        </p:spPr>
        <p:txBody>
          <a:bodyPr/>
          <a:lstStyle/>
          <a:p>
            <a:pPr>
              <a:buClr>
                <a:srgbClr val="0070C0"/>
              </a:buClr>
              <a:buFont typeface="Wingdings" panose="05000000000000000000" pitchFamily="2" charset="2"/>
              <a:buChar char="q"/>
            </a:pPr>
            <a:r>
              <a:rPr lang="en-US" dirty="0"/>
              <a:t> </a:t>
            </a:r>
            <a:r>
              <a:rPr lang="en-US" dirty="0" smtClean="0"/>
              <a:t>The PSRA or Priority and Allocation  </a:t>
            </a:r>
            <a:r>
              <a:rPr lang="en-US" dirty="0"/>
              <a:t>Committee forwards all </a:t>
            </a:r>
            <a:r>
              <a:rPr lang="en-US" dirty="0" smtClean="0"/>
              <a:t>recommendations </a:t>
            </a:r>
            <a:r>
              <a:rPr lang="en-US" dirty="0"/>
              <a:t>to the HIV CARE Council </a:t>
            </a:r>
            <a:r>
              <a:rPr lang="en-US" dirty="0" smtClean="0"/>
              <a:t>/Planning Council for </a:t>
            </a:r>
            <a:r>
              <a:rPr lang="en-US" dirty="0"/>
              <a:t>approval</a:t>
            </a:r>
            <a:r>
              <a:rPr lang="en-US" dirty="0" smtClean="0"/>
              <a:t>.</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1990725" y="3867807"/>
            <a:ext cx="8887482" cy="2333295"/>
          </a:xfrm>
          <a:prstGeom prst="rect">
            <a:avLst/>
          </a:prstGeom>
        </p:spPr>
      </p:pic>
      <p:pic>
        <p:nvPicPr>
          <p:cNvPr id="5" name="Picture 4"/>
          <p:cNvPicPr>
            <a:picLocks noChangeAspect="1"/>
          </p:cNvPicPr>
          <p:nvPr/>
        </p:nvPicPr>
        <p:blipFill>
          <a:blip r:embed="rId3"/>
          <a:stretch>
            <a:fillRect/>
          </a:stretch>
        </p:blipFill>
        <p:spPr>
          <a:xfrm>
            <a:off x="10479491" y="5681370"/>
            <a:ext cx="1322947" cy="1176630"/>
          </a:xfrm>
          <a:prstGeom prst="rect">
            <a:avLst/>
          </a:prstGeom>
        </p:spPr>
      </p:pic>
    </p:spTree>
    <p:extLst>
      <p:ext uri="{BB962C8B-B14F-4D97-AF65-F5344CB8AC3E}">
        <p14:creationId xmlns:p14="http://schemas.microsoft.com/office/powerpoint/2010/main" val="2897487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PSRA </a:t>
            </a:r>
            <a:r>
              <a:rPr lang="en-US" b="1" dirty="0" smtClean="0"/>
              <a:t> APPROVAL</a:t>
            </a:r>
            <a:endParaRPr lang="en-US" b="1" dirty="0"/>
          </a:p>
        </p:txBody>
      </p:sp>
      <p:sp>
        <p:nvSpPr>
          <p:cNvPr id="3" name="Content Placeholder 2"/>
          <p:cNvSpPr>
            <a:spLocks noGrp="1"/>
          </p:cNvSpPr>
          <p:nvPr>
            <p:ph idx="1"/>
          </p:nvPr>
        </p:nvSpPr>
        <p:spPr/>
        <p:txBody>
          <a:bodyPr/>
          <a:lstStyle/>
          <a:p>
            <a:pPr>
              <a:buClr>
                <a:srgbClr val="0070C0"/>
              </a:buClr>
              <a:buFont typeface="Wingdings" panose="05000000000000000000" pitchFamily="2" charset="2"/>
              <a:buChar char="q"/>
            </a:pPr>
            <a:r>
              <a:rPr lang="en-US" dirty="0"/>
              <a:t> </a:t>
            </a:r>
            <a:r>
              <a:rPr lang="en-US" dirty="0" smtClean="0"/>
              <a:t>The </a:t>
            </a:r>
            <a:r>
              <a:rPr lang="en-US" dirty="0"/>
              <a:t>Grant Administrator (Part A Recipient) submits the </a:t>
            </a:r>
            <a:r>
              <a:rPr lang="en-US" dirty="0" smtClean="0"/>
              <a:t>CARE </a:t>
            </a:r>
            <a:r>
              <a:rPr lang="en-US" dirty="0"/>
              <a:t>Council's PSRA recommendations to the Board of County Commissioners' designated Division Director, who in turn forwards them to the </a:t>
            </a:r>
            <a:r>
              <a:rPr lang="en-US" dirty="0" smtClean="0"/>
              <a:t>Palm Beach County </a:t>
            </a:r>
            <a:r>
              <a:rPr lang="en-US" dirty="0"/>
              <a:t>Board of </a:t>
            </a:r>
            <a:r>
              <a:rPr lang="en-US" dirty="0" smtClean="0"/>
              <a:t>County Commissioners </a:t>
            </a:r>
            <a:r>
              <a:rPr lang="en-US" dirty="0"/>
              <a:t>for its </a:t>
            </a:r>
            <a:r>
              <a:rPr lang="en-US" dirty="0" smtClean="0"/>
              <a:t>approval.</a:t>
            </a:r>
          </a:p>
          <a:p>
            <a:pPr>
              <a:buClr>
                <a:srgbClr val="0070C0"/>
              </a:buClr>
              <a:buFont typeface="Wingdings" panose="05000000000000000000" pitchFamily="2" charset="2"/>
              <a:buChar char="q"/>
            </a:pPr>
            <a:endParaRPr lang="en-US" dirty="0"/>
          </a:p>
        </p:txBody>
      </p:sp>
      <p:pic>
        <p:nvPicPr>
          <p:cNvPr id="4" name="Picture 3"/>
          <p:cNvPicPr>
            <a:picLocks noChangeAspect="1"/>
          </p:cNvPicPr>
          <p:nvPr/>
        </p:nvPicPr>
        <p:blipFill>
          <a:blip r:embed="rId2"/>
          <a:stretch>
            <a:fillRect/>
          </a:stretch>
        </p:blipFill>
        <p:spPr>
          <a:xfrm>
            <a:off x="10574085" y="5499803"/>
            <a:ext cx="1322947" cy="1176630"/>
          </a:xfrm>
          <a:prstGeom prst="rect">
            <a:avLst/>
          </a:prstGeom>
        </p:spPr>
      </p:pic>
    </p:spTree>
    <p:extLst>
      <p:ext uri="{BB962C8B-B14F-4D97-AF65-F5344CB8AC3E}">
        <p14:creationId xmlns:p14="http://schemas.microsoft.com/office/powerpoint/2010/main" val="29214025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33339"/>
            <a:ext cx="10018713" cy="1007186"/>
          </a:xfrm>
        </p:spPr>
        <p:txBody>
          <a:bodyPr>
            <a:normAutofit/>
          </a:bodyPr>
          <a:lstStyle/>
          <a:p>
            <a:r>
              <a:rPr lang="en-US" sz="5400" b="1" u="sng" dirty="0"/>
              <a:t>GROUND RULES</a:t>
            </a:r>
          </a:p>
        </p:txBody>
      </p:sp>
      <p:sp>
        <p:nvSpPr>
          <p:cNvPr id="3" name="Content Placeholder 2"/>
          <p:cNvSpPr>
            <a:spLocks noGrp="1"/>
          </p:cNvSpPr>
          <p:nvPr>
            <p:ph idx="1"/>
          </p:nvPr>
        </p:nvSpPr>
        <p:spPr>
          <a:xfrm>
            <a:off x="1484310" y="1282262"/>
            <a:ext cx="10444931" cy="4708635"/>
          </a:xfrm>
        </p:spPr>
        <p:txBody>
          <a:bodyPr>
            <a:normAutofit fontScale="25000" lnSpcReduction="20000"/>
          </a:bodyPr>
          <a:lstStyle/>
          <a:p>
            <a:pPr>
              <a:buClr>
                <a:srgbClr val="0070C0"/>
              </a:buClr>
              <a:buFont typeface="Wingdings" panose="05000000000000000000" pitchFamily="2" charset="2"/>
              <a:buChar char="q"/>
            </a:pPr>
            <a:endParaRPr lang="en-US" dirty="0" smtClean="0"/>
          </a:p>
          <a:p>
            <a:pPr>
              <a:buClr>
                <a:srgbClr val="0070C0"/>
              </a:buClr>
              <a:buFont typeface="Wingdings" panose="05000000000000000000" pitchFamily="2" charset="2"/>
              <a:buChar char="q"/>
            </a:pPr>
            <a:r>
              <a:rPr lang="en-US" sz="3500" b="1" dirty="0" smtClean="0"/>
              <a:t> </a:t>
            </a:r>
            <a:r>
              <a:rPr lang="en-US" sz="6400" b="1" dirty="0" smtClean="0"/>
              <a:t>Every </a:t>
            </a:r>
            <a:r>
              <a:rPr lang="en-US" sz="6400" b="1" dirty="0"/>
              <a:t>member will treat every other member with the courtesy and respect resulting from their legitimate right to be part of discussions and decision making. All members/participants in meetings will have the opportunity to speak and be listened to without interruptions</a:t>
            </a:r>
            <a:r>
              <a:rPr lang="en-US" sz="6400" b="1" dirty="0" smtClean="0"/>
              <a:t>.</a:t>
            </a:r>
          </a:p>
          <a:p>
            <a:pPr>
              <a:buClr>
                <a:srgbClr val="0070C0"/>
              </a:buClr>
              <a:buFont typeface="Wingdings" panose="05000000000000000000" pitchFamily="2" charset="2"/>
              <a:buChar char="q"/>
            </a:pPr>
            <a:endParaRPr lang="en-US" sz="6400" b="1" dirty="0"/>
          </a:p>
          <a:p>
            <a:pPr>
              <a:buClr>
                <a:srgbClr val="0070C0"/>
              </a:buClr>
              <a:buFont typeface="Wingdings" panose="05000000000000000000" pitchFamily="2" charset="2"/>
              <a:buChar char="q"/>
            </a:pPr>
            <a:r>
              <a:rPr lang="en-US" sz="6400" b="1" dirty="0" smtClean="0"/>
              <a:t>There </a:t>
            </a:r>
            <a:r>
              <a:rPr lang="en-US" sz="6400" b="1" dirty="0"/>
              <a:t>will be no personal attacks, and disagreements will focus on issues, not upon individuals</a:t>
            </a:r>
            <a:r>
              <a:rPr lang="en-US" sz="6400" b="1" dirty="0" smtClean="0"/>
              <a:t>.</a:t>
            </a:r>
          </a:p>
          <a:p>
            <a:pPr marL="0" indent="0">
              <a:buClr>
                <a:srgbClr val="0070C0"/>
              </a:buClr>
              <a:buNone/>
            </a:pPr>
            <a:endParaRPr lang="en-US" sz="6400" b="1" dirty="0"/>
          </a:p>
          <a:p>
            <a:pPr>
              <a:buClr>
                <a:srgbClr val="0070C0"/>
              </a:buClr>
              <a:buFont typeface="Wingdings" panose="05000000000000000000" pitchFamily="2" charset="2"/>
              <a:buChar char="q"/>
            </a:pPr>
            <a:r>
              <a:rPr lang="en-US" sz="6400" b="1" dirty="0" smtClean="0"/>
              <a:t> Once </a:t>
            </a:r>
            <a:r>
              <a:rPr lang="en-US" sz="6400" b="1" dirty="0"/>
              <a:t>decisions are made, every member of the Committee will support the decision, regardless of their personal position</a:t>
            </a:r>
            <a:r>
              <a:rPr lang="en-US" sz="6400" b="1" dirty="0" smtClean="0"/>
              <a:t>.</a:t>
            </a:r>
          </a:p>
          <a:p>
            <a:pPr marL="0" indent="0">
              <a:buClr>
                <a:srgbClr val="0070C0"/>
              </a:buClr>
              <a:buNone/>
            </a:pPr>
            <a:endParaRPr lang="en-US" sz="6400" b="1" dirty="0"/>
          </a:p>
          <a:p>
            <a:pPr>
              <a:buClr>
                <a:srgbClr val="0070C0"/>
              </a:buClr>
              <a:buFont typeface="Wingdings" panose="05000000000000000000" pitchFamily="2" charset="2"/>
              <a:buChar char="q"/>
            </a:pPr>
            <a:r>
              <a:rPr lang="en-US" sz="6400" b="1" dirty="0"/>
              <a:t> </a:t>
            </a:r>
            <a:r>
              <a:rPr lang="en-US" sz="6400" b="1" dirty="0" smtClean="0"/>
              <a:t>A </a:t>
            </a:r>
            <a:r>
              <a:rPr lang="en-US" sz="6400" b="1" dirty="0"/>
              <a:t>member will behave in a manner that reflects recognition of their responsibility to present and consider the concerns of specific communities or population groups while considering the overall needs of PLWHA and acting on their behalf, not to for personal benefit</a:t>
            </a:r>
            <a:r>
              <a:rPr lang="en-US" sz="6400" b="1" dirty="0" smtClean="0"/>
              <a:t>.</a:t>
            </a:r>
          </a:p>
          <a:p>
            <a:pPr marL="0" indent="0">
              <a:buClr>
                <a:srgbClr val="0070C0"/>
              </a:buClr>
              <a:buNone/>
            </a:pPr>
            <a:endParaRPr lang="en-US" sz="6400" b="1" dirty="0"/>
          </a:p>
          <a:p>
            <a:pPr>
              <a:buClr>
                <a:srgbClr val="0070C0"/>
              </a:buClr>
              <a:buFont typeface="Wingdings" panose="05000000000000000000" pitchFamily="2" charset="2"/>
              <a:buChar char="q"/>
            </a:pPr>
            <a:r>
              <a:rPr lang="en-US" sz="6400" b="1" dirty="0" smtClean="0"/>
              <a:t> Members </a:t>
            </a:r>
            <a:r>
              <a:rPr lang="en-US" sz="6400" b="1" dirty="0"/>
              <a:t>should not name service providers and/or persons during any discussion unless the service provider or person is identified in the subject of the motion or agenda item. Specific concerns regarding service providers should be directed towards the Recipient outside of the meeting</a:t>
            </a:r>
            <a:r>
              <a:rPr lang="en-US" sz="6400" b="1" dirty="0" smtClean="0"/>
              <a:t>.</a:t>
            </a:r>
          </a:p>
          <a:p>
            <a:pPr marL="0" indent="0">
              <a:buClr>
                <a:srgbClr val="0070C0"/>
              </a:buClr>
              <a:buNone/>
            </a:pPr>
            <a:endParaRPr lang="en-US" sz="6400" b="1" dirty="0"/>
          </a:p>
          <a:p>
            <a:pPr>
              <a:buClr>
                <a:srgbClr val="0070C0"/>
              </a:buClr>
              <a:buFont typeface="Wingdings" panose="05000000000000000000" pitchFamily="2" charset="2"/>
              <a:buChar char="q"/>
            </a:pPr>
            <a:r>
              <a:rPr lang="en-US" sz="6400" b="1" dirty="0" smtClean="0"/>
              <a:t> Every </a:t>
            </a:r>
            <a:r>
              <a:rPr lang="en-US" sz="6400" b="1" dirty="0"/>
              <a:t>member will take responsibility for abiding by these rules of conduct personally and for speaking out to assure that all members abide by them.</a:t>
            </a:r>
          </a:p>
          <a:p>
            <a:pPr>
              <a:buClr>
                <a:srgbClr val="0070C0"/>
              </a:buClr>
            </a:pPr>
            <a:endParaRPr lang="en-US" dirty="0"/>
          </a:p>
        </p:txBody>
      </p:sp>
      <p:pic>
        <p:nvPicPr>
          <p:cNvPr id="4" name="Picture 3"/>
          <p:cNvPicPr>
            <a:picLocks noChangeAspect="1"/>
          </p:cNvPicPr>
          <p:nvPr/>
        </p:nvPicPr>
        <p:blipFill>
          <a:blip r:embed="rId2"/>
          <a:stretch>
            <a:fillRect/>
          </a:stretch>
        </p:blipFill>
        <p:spPr>
          <a:xfrm>
            <a:off x="11172497" y="6106509"/>
            <a:ext cx="924910" cy="651643"/>
          </a:xfrm>
          <a:prstGeom prst="rect">
            <a:avLst/>
          </a:prstGeom>
        </p:spPr>
      </p:pic>
    </p:spTree>
    <p:extLst>
      <p:ext uri="{BB962C8B-B14F-4D97-AF65-F5344CB8AC3E}">
        <p14:creationId xmlns:p14="http://schemas.microsoft.com/office/powerpoint/2010/main" val="24727604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PSRA COMMITTEE: WHAT TO EXPECT</a:t>
            </a:r>
          </a:p>
        </p:txBody>
      </p:sp>
      <p:sp>
        <p:nvSpPr>
          <p:cNvPr id="3" name="Content Placeholder 2"/>
          <p:cNvSpPr>
            <a:spLocks noGrp="1"/>
          </p:cNvSpPr>
          <p:nvPr>
            <p:ph idx="1"/>
          </p:nvPr>
        </p:nvSpPr>
        <p:spPr>
          <a:xfrm>
            <a:off x="1639614" y="1650124"/>
            <a:ext cx="9863409" cy="4225159"/>
          </a:xfrm>
        </p:spPr>
        <p:txBody>
          <a:bodyPr>
            <a:normAutofit/>
          </a:bodyPr>
          <a:lstStyle/>
          <a:p>
            <a:pPr>
              <a:buClr>
                <a:srgbClr val="0070C0"/>
              </a:buClr>
              <a:buFont typeface="Wingdings" panose="05000000000000000000" pitchFamily="2" charset="2"/>
              <a:buChar char="q"/>
            </a:pPr>
            <a:r>
              <a:rPr lang="en-US" dirty="0"/>
              <a:t>	The </a:t>
            </a:r>
            <a:r>
              <a:rPr lang="en-US" dirty="0" smtClean="0"/>
              <a:t>Care Council </a:t>
            </a:r>
            <a:r>
              <a:rPr lang="en-US" dirty="0"/>
              <a:t>support staff will provide the essential materials needed for all activities. </a:t>
            </a:r>
            <a:r>
              <a:rPr lang="en-US" dirty="0" smtClean="0"/>
              <a:t>Also, </a:t>
            </a:r>
            <a:r>
              <a:rPr lang="en-US" dirty="0"/>
              <a:t>provide background and support to all presentations for an informed decision-making process.</a:t>
            </a:r>
          </a:p>
          <a:p>
            <a:endParaRPr lang="en-US" dirty="0"/>
          </a:p>
          <a:p>
            <a:pPr>
              <a:buClr>
                <a:srgbClr val="0070C0"/>
              </a:buClr>
              <a:buFont typeface="Wingdings" panose="05000000000000000000" pitchFamily="2" charset="2"/>
              <a:buChar char="q"/>
            </a:pPr>
            <a:r>
              <a:rPr lang="en-US" dirty="0"/>
              <a:t>	An immense amount of information will be distributed and presented within a short period of time: Since a tremendous amount of information needs to be considered for members to prioritize services and allocate funds, each member is obligated to become familiar with how to read the data being presented and to use the information to make informed decisions.</a:t>
            </a:r>
          </a:p>
          <a:p>
            <a:endParaRPr lang="en-US" dirty="0"/>
          </a:p>
        </p:txBody>
      </p:sp>
      <p:pic>
        <p:nvPicPr>
          <p:cNvPr id="4" name="Picture 3"/>
          <p:cNvPicPr>
            <a:picLocks noChangeAspect="1"/>
          </p:cNvPicPr>
          <p:nvPr/>
        </p:nvPicPr>
        <p:blipFill>
          <a:blip r:embed="rId2"/>
          <a:stretch>
            <a:fillRect/>
          </a:stretch>
        </p:blipFill>
        <p:spPr>
          <a:xfrm>
            <a:off x="10180075" y="5363168"/>
            <a:ext cx="1322947" cy="1176630"/>
          </a:xfrm>
          <a:prstGeom prst="rect">
            <a:avLst/>
          </a:prstGeom>
        </p:spPr>
      </p:pic>
    </p:spTree>
    <p:extLst>
      <p:ext uri="{BB962C8B-B14F-4D97-AF65-F5344CB8AC3E}">
        <p14:creationId xmlns:p14="http://schemas.microsoft.com/office/powerpoint/2010/main" val="7114545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38250" y="-1"/>
            <a:ext cx="9787102" cy="5969877"/>
          </a:xfrm>
          <a:prstGeom prst="rect">
            <a:avLst/>
          </a:prstGeom>
        </p:spPr>
      </p:pic>
      <p:pic>
        <p:nvPicPr>
          <p:cNvPr id="5" name="Picture 4"/>
          <p:cNvPicPr>
            <a:picLocks noChangeAspect="1"/>
          </p:cNvPicPr>
          <p:nvPr/>
        </p:nvPicPr>
        <p:blipFill>
          <a:blip r:embed="rId3"/>
          <a:stretch>
            <a:fillRect/>
          </a:stretch>
        </p:blipFill>
        <p:spPr>
          <a:xfrm>
            <a:off x="11025353" y="5738648"/>
            <a:ext cx="1166648" cy="1119352"/>
          </a:xfrm>
          <a:prstGeom prst="rect">
            <a:avLst/>
          </a:prstGeom>
        </p:spPr>
      </p:pic>
    </p:spTree>
    <p:extLst>
      <p:ext uri="{BB962C8B-B14F-4D97-AF65-F5344CB8AC3E}">
        <p14:creationId xmlns:p14="http://schemas.microsoft.com/office/powerpoint/2010/main" val="2514884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130" y="195263"/>
            <a:ext cx="10018713" cy="1752599"/>
          </a:xfrm>
        </p:spPr>
        <p:txBody>
          <a:bodyPr>
            <a:normAutofit/>
          </a:bodyPr>
          <a:lstStyle/>
          <a:p>
            <a:r>
              <a:rPr lang="en-US" b="1" dirty="0">
                <a:solidFill>
                  <a:srgbClr val="960000"/>
                </a:solidFill>
                <a:latin typeface="Arial" panose="020B0604020202020204" pitchFamily="34" charset="0"/>
                <a:cs typeface="Arial" panose="020B0604020202020204" pitchFamily="34" charset="0"/>
              </a:rPr>
              <a:t>Open Forum Discussion/Q &amp; A</a:t>
            </a:r>
            <a:br>
              <a:rPr lang="en-US" b="1" dirty="0">
                <a:solidFill>
                  <a:srgbClr val="960000"/>
                </a:solidFill>
                <a:latin typeface="Arial" panose="020B0604020202020204" pitchFamily="34" charset="0"/>
                <a:cs typeface="Arial" panose="020B0604020202020204" pitchFamily="34" charset="0"/>
              </a:rPr>
            </a:br>
            <a:endParaRPr lang="en-US" b="1" dirty="0">
              <a:solidFill>
                <a:srgbClr val="96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4038600" y="1298967"/>
            <a:ext cx="4295775" cy="4295775"/>
          </a:xfrm>
          <a:prstGeom prst="rect">
            <a:avLst/>
          </a:prstGeom>
        </p:spPr>
      </p:pic>
      <p:pic>
        <p:nvPicPr>
          <p:cNvPr id="4" name="Picture 3"/>
          <p:cNvPicPr>
            <a:picLocks noChangeAspect="1"/>
          </p:cNvPicPr>
          <p:nvPr/>
        </p:nvPicPr>
        <p:blipFill>
          <a:blip r:embed="rId3"/>
          <a:stretch>
            <a:fillRect/>
          </a:stretch>
        </p:blipFill>
        <p:spPr>
          <a:xfrm>
            <a:off x="10437450" y="5300106"/>
            <a:ext cx="1322947" cy="1176630"/>
          </a:xfrm>
          <a:prstGeom prst="rect">
            <a:avLst/>
          </a:prstGeom>
        </p:spPr>
      </p:pic>
    </p:spTree>
    <p:extLst>
      <p:ext uri="{BB962C8B-B14F-4D97-AF65-F5344CB8AC3E}">
        <p14:creationId xmlns:p14="http://schemas.microsoft.com/office/powerpoint/2010/main" val="2043212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chor="t"/>
          <a:lstStyle/>
          <a:p>
            <a:pPr marL="0" indent="0">
              <a:buNone/>
            </a:pPr>
            <a:r>
              <a:rPr lang="en-US" dirty="0"/>
              <a:t>□	HRSA Requirements: The Planning Council is required by HRSA to “set priorities and allocate resources for service categories and provide guidance (directives) to the Part A Recipient on how best to meet these priorities.”</a:t>
            </a:r>
          </a:p>
          <a:p>
            <a:pPr marL="0" indent="0">
              <a:buNone/>
            </a:pPr>
            <a:r>
              <a:rPr lang="en-US" dirty="0"/>
              <a:t>►	The Priority Setting &amp; Resource Allocation (PSRA) Committee shall recommend priorities and resource allocations to the </a:t>
            </a:r>
            <a:r>
              <a:rPr lang="en-US" dirty="0" smtClean="0"/>
              <a:t>PBC HIV CARE Council to </a:t>
            </a:r>
            <a:r>
              <a:rPr lang="en-US" dirty="0"/>
              <a:t>disburse Ryan White Part A funds in </a:t>
            </a:r>
            <a:r>
              <a:rPr lang="en-US" dirty="0" smtClean="0"/>
              <a:t>Palm Beach  </a:t>
            </a:r>
            <a:r>
              <a:rPr lang="en-US" dirty="0"/>
              <a:t>County.</a:t>
            </a:r>
          </a:p>
          <a:p>
            <a:pPr marL="0" indent="0">
              <a:buNone/>
            </a:pPr>
            <a:r>
              <a:rPr lang="en-US" dirty="0"/>
              <a:t>►	Priority Setting and Resource Allocation to service categories involves all members of the </a:t>
            </a:r>
            <a:r>
              <a:rPr lang="en-US" dirty="0" smtClean="0"/>
              <a:t>HIV Priority &amp; Allocation committee .</a:t>
            </a:r>
            <a:endParaRPr lang="en-US" dirty="0"/>
          </a:p>
          <a:p>
            <a:endParaRPr lang="en-US" dirty="0"/>
          </a:p>
        </p:txBody>
      </p:sp>
      <p:pic>
        <p:nvPicPr>
          <p:cNvPr id="4" name="Picture 3"/>
          <p:cNvPicPr>
            <a:picLocks noChangeAspect="1"/>
          </p:cNvPicPr>
          <p:nvPr/>
        </p:nvPicPr>
        <p:blipFill>
          <a:blip r:embed="rId2"/>
          <a:stretch>
            <a:fillRect/>
          </a:stretch>
        </p:blipFill>
        <p:spPr>
          <a:xfrm>
            <a:off x="9827172" y="4909221"/>
            <a:ext cx="1818292" cy="1763960"/>
          </a:xfrm>
          <a:prstGeom prst="rect">
            <a:avLst/>
          </a:prstGeom>
        </p:spPr>
      </p:pic>
    </p:spTree>
    <p:extLst>
      <p:ext uri="{BB962C8B-B14F-4D97-AF65-F5344CB8AC3E}">
        <p14:creationId xmlns:p14="http://schemas.microsoft.com/office/powerpoint/2010/main" val="810448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PRIORITY SETTING</a:t>
            </a:r>
          </a:p>
        </p:txBody>
      </p:sp>
      <p:sp>
        <p:nvSpPr>
          <p:cNvPr id="3" name="Content Placeholder 2"/>
          <p:cNvSpPr>
            <a:spLocks noGrp="1"/>
          </p:cNvSpPr>
          <p:nvPr>
            <p:ph idx="1"/>
          </p:nvPr>
        </p:nvSpPr>
        <p:spPr>
          <a:xfrm>
            <a:off x="1484310" y="1833562"/>
            <a:ext cx="10018713" cy="4525197"/>
          </a:xfrm>
        </p:spPr>
        <p:txBody>
          <a:bodyPr/>
          <a:lstStyle/>
          <a:p>
            <a:pPr marL="0" indent="0">
              <a:buNone/>
            </a:pPr>
            <a:r>
              <a:rPr lang="en-US" dirty="0"/>
              <a:t>□	</a:t>
            </a:r>
            <a:r>
              <a:rPr lang="en-US" dirty="0">
                <a:latin typeface="+mj-lt"/>
                <a:cs typeface="Arial" panose="020B0604020202020204" pitchFamily="34" charset="0"/>
              </a:rPr>
              <a:t>Priority setting is the process of deciding which HIV/AIDS services are the most important according to the criteria your EMA/TGA has established</a:t>
            </a:r>
            <a:r>
              <a:rPr lang="en-US" dirty="0">
                <a:latin typeface="+mj-lt"/>
              </a:rPr>
              <a:t>.</a:t>
            </a:r>
          </a:p>
        </p:txBody>
      </p:sp>
      <p:pic>
        <p:nvPicPr>
          <p:cNvPr id="4" name="Picture 3"/>
          <p:cNvPicPr>
            <a:picLocks noChangeAspect="1"/>
          </p:cNvPicPr>
          <p:nvPr/>
        </p:nvPicPr>
        <p:blipFill>
          <a:blip r:embed="rId2"/>
          <a:stretch>
            <a:fillRect/>
          </a:stretch>
        </p:blipFill>
        <p:spPr>
          <a:xfrm>
            <a:off x="9217572" y="4519448"/>
            <a:ext cx="2060028" cy="1839312"/>
          </a:xfrm>
          <a:prstGeom prst="rect">
            <a:avLst/>
          </a:prstGeom>
        </p:spPr>
      </p:pic>
    </p:spTree>
    <p:extLst>
      <p:ext uri="{BB962C8B-B14F-4D97-AF65-F5344CB8AC3E}">
        <p14:creationId xmlns:p14="http://schemas.microsoft.com/office/powerpoint/2010/main" val="3171717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RESOURCE ALLOCATIONS</a:t>
            </a:r>
          </a:p>
        </p:txBody>
      </p:sp>
      <p:sp>
        <p:nvSpPr>
          <p:cNvPr id="3" name="Content Placeholder 2"/>
          <p:cNvSpPr>
            <a:spLocks noGrp="1"/>
          </p:cNvSpPr>
          <p:nvPr>
            <p:ph idx="1"/>
          </p:nvPr>
        </p:nvSpPr>
        <p:spPr>
          <a:xfrm>
            <a:off x="1484310" y="1692166"/>
            <a:ext cx="10018713" cy="4099035"/>
          </a:xfrm>
        </p:spPr>
        <p:txBody>
          <a:bodyPr/>
          <a:lstStyle/>
          <a:p>
            <a:pPr marL="0" indent="0">
              <a:buNone/>
            </a:pPr>
            <a:r>
              <a:rPr lang="en-US" dirty="0" smtClean="0"/>
              <a:t>□ Resource </a:t>
            </a:r>
            <a:r>
              <a:rPr lang="en-US" dirty="0"/>
              <a:t>allocation is the process of distributing available Ryan White Part A program funds for your EMA/TGA across the prioritized service categories.</a:t>
            </a:r>
          </a:p>
          <a:p>
            <a:pPr marL="0" indent="0">
              <a:buNone/>
            </a:pPr>
            <a:r>
              <a:rPr lang="en-US" dirty="0"/>
              <a:t>□	Reallocation is the process of moving program funds across service categories after the initial allocations are made. This may occur right after grant award and during the program year when funds are underspent in some service categories and additional needs exist in other service categories.</a:t>
            </a:r>
          </a:p>
          <a:p>
            <a:pPr marL="0" indent="0">
              <a:buNone/>
            </a:pPr>
            <a:r>
              <a:rPr lang="en-US" dirty="0"/>
              <a:t>□	The planning council must approve such reallocations.</a:t>
            </a:r>
          </a:p>
          <a:p>
            <a:endParaRPr lang="en-US" dirty="0"/>
          </a:p>
        </p:txBody>
      </p:sp>
      <p:pic>
        <p:nvPicPr>
          <p:cNvPr id="4" name="Picture 3"/>
          <p:cNvPicPr>
            <a:picLocks noChangeAspect="1"/>
          </p:cNvPicPr>
          <p:nvPr/>
        </p:nvPicPr>
        <p:blipFill>
          <a:blip r:embed="rId2"/>
          <a:stretch>
            <a:fillRect/>
          </a:stretch>
        </p:blipFill>
        <p:spPr>
          <a:xfrm>
            <a:off x="9442395" y="4778659"/>
            <a:ext cx="2060627" cy="1841152"/>
          </a:xfrm>
          <a:prstGeom prst="rect">
            <a:avLst/>
          </a:prstGeom>
        </p:spPr>
      </p:pic>
    </p:spTree>
    <p:extLst>
      <p:ext uri="{BB962C8B-B14F-4D97-AF65-F5344CB8AC3E}">
        <p14:creationId xmlns:p14="http://schemas.microsoft.com/office/powerpoint/2010/main" val="1815486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PSRA GOALS AND GUIDING PRINCIPLES</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	Provide access to high quality HIV services for PLWHA in </a:t>
            </a:r>
            <a:r>
              <a:rPr lang="en-US" dirty="0" smtClean="0"/>
              <a:t>Palm Beach County </a:t>
            </a:r>
            <a:endParaRPr lang="en-US" dirty="0"/>
          </a:p>
          <a:p>
            <a:pPr marL="0" indent="0">
              <a:buNone/>
            </a:pPr>
            <a:r>
              <a:rPr lang="en-US" dirty="0"/>
              <a:t>□	Optimize the HIV Care Continuum’s impact</a:t>
            </a:r>
          </a:p>
          <a:p>
            <a:pPr marL="0" indent="0">
              <a:buNone/>
            </a:pPr>
            <a:r>
              <a:rPr lang="en-US" dirty="0"/>
              <a:t>□	Develop an integrated PSRA process using data with input from stakeholders and consumer forums</a:t>
            </a:r>
          </a:p>
          <a:p>
            <a:pPr marL="0" indent="0">
              <a:buNone/>
            </a:pPr>
            <a:r>
              <a:rPr lang="en-US" dirty="0"/>
              <a:t>□	Maintain a commitment to ending health disparities</a:t>
            </a:r>
          </a:p>
          <a:p>
            <a:pPr marL="0" indent="0">
              <a:buNone/>
            </a:pPr>
            <a:r>
              <a:rPr lang="en-US" dirty="0"/>
              <a:t>□	Provide client centered and coordinated services</a:t>
            </a:r>
          </a:p>
          <a:p>
            <a:pPr marL="0" indent="0">
              <a:buNone/>
            </a:pPr>
            <a:r>
              <a:rPr lang="en-US" dirty="0"/>
              <a:t>□	Integrate Prevention and Care</a:t>
            </a:r>
          </a:p>
          <a:p>
            <a:pPr marL="0" indent="0">
              <a:buNone/>
            </a:pPr>
            <a:r>
              <a:rPr lang="en-US" dirty="0"/>
              <a:t>□	Maintain and require collaborative partnerships among service providers</a:t>
            </a:r>
          </a:p>
          <a:p>
            <a:pPr marL="0" indent="0">
              <a:buNone/>
            </a:pPr>
            <a:r>
              <a:rPr lang="en-US" dirty="0"/>
              <a:t>□	Encourage early and meaningful involvement from PLWHA in the development, implementation, and </a:t>
            </a:r>
            <a:r>
              <a:rPr lang="en-US" dirty="0" smtClean="0"/>
              <a:t> 	evaluation </a:t>
            </a:r>
            <a:r>
              <a:rPr lang="en-US" dirty="0"/>
              <a:t>of service delivery</a:t>
            </a:r>
          </a:p>
          <a:p>
            <a:pPr marL="0" indent="0">
              <a:buNone/>
            </a:pPr>
            <a:r>
              <a:rPr lang="en-US" dirty="0"/>
              <a:t>□	Engage continuous training, capacity building, and leadership development</a:t>
            </a:r>
          </a:p>
          <a:p>
            <a:pPr marL="0" indent="0">
              <a:buNone/>
            </a:pPr>
            <a:r>
              <a:rPr lang="en-US" dirty="0"/>
              <a:t>□	Provide culturally and linguistically appropriate services</a:t>
            </a:r>
          </a:p>
          <a:p>
            <a:endParaRPr lang="en-US" dirty="0"/>
          </a:p>
        </p:txBody>
      </p:sp>
      <p:pic>
        <p:nvPicPr>
          <p:cNvPr id="4" name="Picture 3"/>
          <p:cNvPicPr>
            <a:picLocks noChangeAspect="1"/>
          </p:cNvPicPr>
          <p:nvPr/>
        </p:nvPicPr>
        <p:blipFill>
          <a:blip r:embed="rId2"/>
          <a:stretch>
            <a:fillRect/>
          </a:stretch>
        </p:blipFill>
        <p:spPr>
          <a:xfrm>
            <a:off x="9795341" y="4778658"/>
            <a:ext cx="2060627" cy="1841152"/>
          </a:xfrm>
          <a:prstGeom prst="rect">
            <a:avLst/>
          </a:prstGeom>
        </p:spPr>
      </p:pic>
    </p:spTree>
    <p:extLst>
      <p:ext uri="{BB962C8B-B14F-4D97-AF65-F5344CB8AC3E}">
        <p14:creationId xmlns:p14="http://schemas.microsoft.com/office/powerpoint/2010/main" val="3238340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PALM BEACHCOUNTY </a:t>
            </a:r>
            <a:r>
              <a:rPr lang="en-US" b="1" u="sng" dirty="0"/>
              <a:t>ANNUAL RESOURCE ALLOCATION/REALLOCATION CYCLE</a:t>
            </a:r>
          </a:p>
        </p:txBody>
      </p:sp>
      <p:pic>
        <p:nvPicPr>
          <p:cNvPr id="4" name="Content Placeholder 3"/>
          <p:cNvPicPr>
            <a:picLocks noGrp="1" noChangeAspect="1"/>
          </p:cNvPicPr>
          <p:nvPr>
            <p:ph idx="1"/>
          </p:nvPr>
        </p:nvPicPr>
        <p:blipFill>
          <a:blip r:embed="rId2"/>
          <a:stretch>
            <a:fillRect/>
          </a:stretch>
        </p:blipFill>
        <p:spPr>
          <a:xfrm>
            <a:off x="2162085" y="2833888"/>
            <a:ext cx="9340937" cy="1956986"/>
          </a:xfrm>
          <a:prstGeom prst="rect">
            <a:avLst/>
          </a:prstGeom>
        </p:spPr>
      </p:pic>
      <p:pic>
        <p:nvPicPr>
          <p:cNvPr id="5" name="Picture 4"/>
          <p:cNvPicPr>
            <a:picLocks noChangeAspect="1"/>
          </p:cNvPicPr>
          <p:nvPr/>
        </p:nvPicPr>
        <p:blipFill>
          <a:blip r:embed="rId3"/>
          <a:stretch>
            <a:fillRect/>
          </a:stretch>
        </p:blipFill>
        <p:spPr>
          <a:xfrm>
            <a:off x="9442395" y="4790874"/>
            <a:ext cx="2060627" cy="1841152"/>
          </a:xfrm>
          <a:prstGeom prst="rect">
            <a:avLst/>
          </a:prstGeom>
        </p:spPr>
      </p:pic>
    </p:spTree>
    <p:extLst>
      <p:ext uri="{BB962C8B-B14F-4D97-AF65-F5344CB8AC3E}">
        <p14:creationId xmlns:p14="http://schemas.microsoft.com/office/powerpoint/2010/main" val="2621855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WHO IS INVOLVED</a:t>
            </a:r>
            <a:r>
              <a:rPr lang="en-US" b="1" dirty="0"/>
              <a:t>?</a:t>
            </a:r>
          </a:p>
        </p:txBody>
      </p:sp>
      <p:pic>
        <p:nvPicPr>
          <p:cNvPr id="4" name="Content Placeholder 3"/>
          <p:cNvPicPr>
            <a:picLocks noGrp="1" noChangeAspect="1"/>
          </p:cNvPicPr>
          <p:nvPr>
            <p:ph idx="1"/>
          </p:nvPr>
        </p:nvPicPr>
        <p:blipFill>
          <a:blip r:embed="rId2"/>
          <a:stretch>
            <a:fillRect/>
          </a:stretch>
        </p:blipFill>
        <p:spPr>
          <a:xfrm>
            <a:off x="2490952" y="1833563"/>
            <a:ext cx="7336220" cy="5103265"/>
          </a:xfrm>
          <a:prstGeom prst="rect">
            <a:avLst/>
          </a:prstGeom>
        </p:spPr>
      </p:pic>
    </p:spTree>
    <p:extLst>
      <p:ext uri="{BB962C8B-B14F-4D97-AF65-F5344CB8AC3E}">
        <p14:creationId xmlns:p14="http://schemas.microsoft.com/office/powerpoint/2010/main" val="2302509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33339"/>
            <a:ext cx="10018713" cy="586771"/>
          </a:xfrm>
        </p:spPr>
        <p:txBody>
          <a:bodyPr>
            <a:normAutofit/>
          </a:bodyPr>
          <a:lstStyle/>
          <a:p>
            <a:r>
              <a:rPr lang="en-US" sz="2800" b="1" u="sng" dirty="0"/>
              <a:t>PLWHA INVOLVEMENT IN THE PSRA PROCESS</a:t>
            </a:r>
          </a:p>
        </p:txBody>
      </p:sp>
      <p:sp>
        <p:nvSpPr>
          <p:cNvPr id="3" name="Content Placeholder 2"/>
          <p:cNvSpPr>
            <a:spLocks noGrp="1"/>
          </p:cNvSpPr>
          <p:nvPr>
            <p:ph idx="1"/>
          </p:nvPr>
        </p:nvSpPr>
        <p:spPr>
          <a:xfrm>
            <a:off x="1484310" y="620110"/>
            <a:ext cx="10018713" cy="5475890"/>
          </a:xfrm>
        </p:spPr>
        <p:txBody>
          <a:bodyPr>
            <a:normAutofit fontScale="47500" lnSpcReduction="20000"/>
          </a:bodyPr>
          <a:lstStyle/>
          <a:p>
            <a:pPr marL="0" indent="0">
              <a:buNone/>
            </a:pPr>
            <a:r>
              <a:rPr lang="en-US" dirty="0"/>
              <a:t>□	</a:t>
            </a:r>
            <a:r>
              <a:rPr lang="en-US" sz="3600" b="1" dirty="0">
                <a:solidFill>
                  <a:srgbClr val="0070C0"/>
                </a:solidFill>
              </a:rPr>
              <a:t>PLWHA Serve as Committee Members:</a:t>
            </a:r>
          </a:p>
          <a:p>
            <a:pPr marL="0" indent="0">
              <a:buNone/>
            </a:pPr>
            <a:r>
              <a:rPr lang="en-US" dirty="0"/>
              <a:t>►	</a:t>
            </a:r>
            <a:r>
              <a:rPr lang="en-US" sz="2900" b="1" dirty="0"/>
              <a:t>Priority and Allocation Committee – P&amp;A</a:t>
            </a:r>
          </a:p>
          <a:p>
            <a:pPr marL="0" indent="0">
              <a:buNone/>
            </a:pPr>
            <a:r>
              <a:rPr lang="en-US" sz="2900" b="1" dirty="0"/>
              <a:t>•	Data Collection (focus groups/feedback forums) &amp; Presentation</a:t>
            </a:r>
          </a:p>
          <a:p>
            <a:pPr marL="0" indent="0">
              <a:buNone/>
            </a:pPr>
            <a:r>
              <a:rPr lang="en-US" sz="2900" b="1" dirty="0"/>
              <a:t>•	Rank Core Services Priorities</a:t>
            </a:r>
          </a:p>
          <a:p>
            <a:pPr marL="0" indent="0">
              <a:buNone/>
            </a:pPr>
            <a:r>
              <a:rPr lang="en-US" sz="2900" b="1" dirty="0"/>
              <a:t>•	Rank Support Service Priorities</a:t>
            </a:r>
          </a:p>
          <a:p>
            <a:pPr marL="0" indent="0">
              <a:buNone/>
            </a:pPr>
            <a:r>
              <a:rPr lang="en-US" dirty="0"/>
              <a:t>►</a:t>
            </a:r>
            <a:r>
              <a:rPr lang="en-US" sz="3600" b="1" dirty="0">
                <a:solidFill>
                  <a:srgbClr val="0070C0"/>
                </a:solidFill>
              </a:rPr>
              <a:t>	Community Awareness Committee – CAC</a:t>
            </a:r>
          </a:p>
          <a:p>
            <a:pPr marL="0" indent="0">
              <a:buNone/>
            </a:pPr>
            <a:r>
              <a:rPr lang="en-US" dirty="0"/>
              <a:t>•	</a:t>
            </a:r>
            <a:r>
              <a:rPr lang="en-US" sz="3400" b="1" dirty="0"/>
              <a:t>How Best to Meet the Need</a:t>
            </a:r>
          </a:p>
          <a:p>
            <a:pPr marL="0" indent="0">
              <a:buNone/>
            </a:pPr>
            <a:r>
              <a:rPr lang="en-US" dirty="0"/>
              <a:t>►	</a:t>
            </a:r>
            <a:r>
              <a:rPr lang="en-US" sz="4200" b="1" dirty="0">
                <a:solidFill>
                  <a:srgbClr val="0070C0"/>
                </a:solidFill>
              </a:rPr>
              <a:t>PSRA</a:t>
            </a:r>
          </a:p>
          <a:p>
            <a:pPr marL="0" indent="0">
              <a:buNone/>
            </a:pPr>
            <a:r>
              <a:rPr lang="en-US" dirty="0"/>
              <a:t>•	</a:t>
            </a:r>
            <a:r>
              <a:rPr lang="en-US" sz="3800" b="1" dirty="0"/>
              <a:t>Priority Setting &amp; Resource Allocation</a:t>
            </a:r>
          </a:p>
          <a:p>
            <a:pPr marL="0" indent="0">
              <a:buNone/>
            </a:pPr>
            <a:r>
              <a:rPr lang="en-US" dirty="0"/>
              <a:t>►	</a:t>
            </a:r>
            <a:r>
              <a:rPr lang="en-US" sz="4200" b="1" dirty="0">
                <a:solidFill>
                  <a:srgbClr val="0070C0"/>
                </a:solidFill>
              </a:rPr>
              <a:t>HIVCC</a:t>
            </a:r>
          </a:p>
          <a:p>
            <a:pPr marL="0" indent="0">
              <a:buNone/>
            </a:pPr>
            <a:r>
              <a:rPr lang="en-US" dirty="0"/>
              <a:t>•	</a:t>
            </a:r>
            <a:r>
              <a:rPr lang="en-US" sz="4000" b="1" dirty="0"/>
              <a:t>Approves All PSRA Decisions</a:t>
            </a:r>
          </a:p>
          <a:p>
            <a:pPr marL="0" indent="0">
              <a:buNone/>
            </a:pPr>
            <a:r>
              <a:rPr lang="en-US" dirty="0"/>
              <a:t>□	</a:t>
            </a:r>
            <a:r>
              <a:rPr lang="en-US" sz="4500" b="1" dirty="0">
                <a:solidFill>
                  <a:srgbClr val="0070C0"/>
                </a:solidFill>
              </a:rPr>
              <a:t>Community Feedback Through Needs Assessment Activities:</a:t>
            </a:r>
          </a:p>
          <a:p>
            <a:pPr marL="0" indent="0">
              <a:buNone/>
            </a:pPr>
            <a:r>
              <a:rPr lang="en-US" dirty="0"/>
              <a:t>►	</a:t>
            </a:r>
            <a:r>
              <a:rPr lang="en-US" sz="4900" b="1" dirty="0"/>
              <a:t>2023 Needs Assessment</a:t>
            </a:r>
          </a:p>
          <a:p>
            <a:pPr marL="0" indent="0">
              <a:buNone/>
            </a:pPr>
            <a:r>
              <a:rPr lang="en-US" sz="4500" dirty="0"/>
              <a:t>•	</a:t>
            </a:r>
            <a:r>
              <a:rPr lang="en-US" sz="4500" b="1" dirty="0"/>
              <a:t>(Considers the needs of PLWHA from differing populations and geographic locations, including those in and out of care.)</a:t>
            </a:r>
          </a:p>
          <a:p>
            <a:endParaRPr lang="en-US" dirty="0"/>
          </a:p>
        </p:txBody>
      </p:sp>
      <p:pic>
        <p:nvPicPr>
          <p:cNvPr id="4" name="Picture 3"/>
          <p:cNvPicPr>
            <a:picLocks noChangeAspect="1"/>
          </p:cNvPicPr>
          <p:nvPr/>
        </p:nvPicPr>
        <p:blipFill>
          <a:blip r:embed="rId2"/>
          <a:stretch>
            <a:fillRect/>
          </a:stretch>
        </p:blipFill>
        <p:spPr>
          <a:xfrm>
            <a:off x="10131373" y="5486400"/>
            <a:ext cx="1619193" cy="1371600"/>
          </a:xfrm>
          <a:prstGeom prst="rect">
            <a:avLst/>
          </a:prstGeom>
        </p:spPr>
      </p:pic>
    </p:spTree>
    <p:extLst>
      <p:ext uri="{BB962C8B-B14F-4D97-AF65-F5344CB8AC3E}">
        <p14:creationId xmlns:p14="http://schemas.microsoft.com/office/powerpoint/2010/main" val="23164829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BC HIV Elimination Services">
  <a:themeElements>
    <a:clrScheme name="PBC HIV">
      <a:dk1>
        <a:sysClr val="windowText" lastClr="000000"/>
      </a:dk1>
      <a:lt1>
        <a:sysClr val="window" lastClr="FFFFFF"/>
      </a:lt1>
      <a:dk2>
        <a:srgbClr val="696464"/>
      </a:dk2>
      <a:lt2>
        <a:srgbClr val="FFFFFF"/>
      </a:lt2>
      <a:accent1>
        <a:srgbClr val="C80000"/>
      </a:accent1>
      <a:accent2>
        <a:srgbClr val="C80000"/>
      </a:accent2>
      <a:accent3>
        <a:srgbClr val="4E4A4A"/>
      </a:accent3>
      <a:accent4>
        <a:srgbClr val="7F7F7F"/>
      </a:accent4>
      <a:accent5>
        <a:srgbClr val="A5A1A1"/>
      </a:accent5>
      <a:accent6>
        <a:srgbClr val="E1DFDF"/>
      </a:accent6>
      <a:hlink>
        <a:srgbClr val="0070C0"/>
      </a:hlink>
      <a:folHlink>
        <a:srgbClr val="0070C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BC HIV Elimination Services" id="{044D47AB-2559-467C-B979-B6A63166CB24}" vid="{C448DF4B-8BE0-49CF-9157-64E92ADD590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6E096F77E7F741AC04C5F29E17756A" ma:contentTypeVersion="7" ma:contentTypeDescription="Create a new document." ma:contentTypeScope="" ma:versionID="372bd0510a2d8aafdf1a5fcff48ba76e">
  <xsd:schema xmlns:xsd="http://www.w3.org/2001/XMLSchema" xmlns:xs="http://www.w3.org/2001/XMLSchema" xmlns:p="http://schemas.microsoft.com/office/2006/metadata/properties" xmlns:ns2="2c0a287c-2cfe-48a6-8384-085034255611" xmlns:ns3="3a458720-5d06-4124-9ae2-9cfb35b6a5aa" targetNamespace="http://schemas.microsoft.com/office/2006/metadata/properties" ma:root="true" ma:fieldsID="06bb5e067306785f626b9caf82089b47" ns2:_="" ns3:_="">
    <xsd:import namespace="2c0a287c-2cfe-48a6-8384-085034255611"/>
    <xsd:import namespace="3a458720-5d06-4124-9ae2-9cfb35b6a5aa"/>
    <xsd:element name="properties">
      <xsd:complexType>
        <xsd:sequence>
          <xsd:element name="documentManagement">
            <xsd:complexType>
              <xsd:all>
                <xsd:element ref="ns2:Category" minOccurs="0"/>
                <xsd:element ref="ns2:Year" minOccurs="0"/>
                <xsd:element ref="ns3:SharedWithUsers" minOccurs="0"/>
                <xsd:element ref="ns2:Meeting_x0020_Date" minOccurs="0"/>
                <xsd:element ref="ns2:Orde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0a287c-2cfe-48a6-8384-085034255611" elementFormDefault="qualified">
    <xsd:import namespace="http://schemas.microsoft.com/office/2006/documentManagement/types"/>
    <xsd:import namespace="http://schemas.microsoft.com/office/infopath/2007/PartnerControls"/>
    <xsd:element name="Category" ma:index="8" nillable="true" ma:displayName="Category" ma:default="Other" ma:description="The PDF Category." ma:format="Dropdown" ma:internalName="Category">
      <xsd:simpleType>
        <xsd:restriction base="dms:Choice">
          <xsd:enumeration value="Newsletter"/>
          <xsd:enumeration value="Calendar"/>
          <xsd:enumeration value="Meeting Minutes"/>
          <xsd:enumeration value="Comprehensive Needs Assessment"/>
          <xsd:enumeration value="Comprehensive Plans"/>
          <xsd:enumeration value="Research Projects"/>
          <xsd:enumeration value="Quality Management"/>
          <xsd:enumeration value="The Redbook"/>
          <xsd:enumeration value="Member Services"/>
          <xsd:enumeration value="Provider Manual"/>
          <xsd:enumeration value="Local Pharmacy RFP"/>
          <xsd:enumeration value="Other"/>
        </xsd:restriction>
      </xsd:simpleType>
    </xsd:element>
    <xsd:element name="Year" ma:index="9" nillable="true" ma:displayName="Year" ma:description="The year of the newsletter or other document. (Not required.)" ma:internalName="Year">
      <xsd:simpleType>
        <xsd:restriction base="dms:Text">
          <xsd:maxLength value="255"/>
        </xsd:restriction>
      </xsd:simpleType>
    </xsd:element>
    <xsd:element name="Meeting_x0020_Date" ma:index="11" nillable="true" ma:displayName="Meeting Date" ma:description="Meeting Date" ma:format="DateOnly" ma:internalName="Meeting_x0020_Date">
      <xsd:simpleType>
        <xsd:restriction base="dms:DateTime"/>
      </xsd:simpleType>
    </xsd:element>
    <xsd:element name="Order0" ma:index="12" nillable="true" ma:displayName="Order" ma:description="Order" ma:internalName="Order0">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3a458720-5d06-4124-9ae2-9cfb35b6a5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2c0a287c-2cfe-48a6-8384-085034255611" xsi:nil="true"/>
    <Order0 xmlns="2c0a287c-2cfe-48a6-8384-085034255611" xsi:nil="true"/>
    <Category xmlns="2c0a287c-2cfe-48a6-8384-085034255611">Other</Category>
    <Meeting_x0020_Date xmlns="2c0a287c-2cfe-48a6-8384-085034255611" xsi:nil="true"/>
  </documentManagement>
</p:properties>
</file>

<file path=customXml/itemProps1.xml><?xml version="1.0" encoding="utf-8"?>
<ds:datastoreItem xmlns:ds="http://schemas.openxmlformats.org/officeDocument/2006/customXml" ds:itemID="{5D56894D-6DE1-43D5-AB77-2CCCE076765F}"/>
</file>

<file path=customXml/itemProps2.xml><?xml version="1.0" encoding="utf-8"?>
<ds:datastoreItem xmlns:ds="http://schemas.openxmlformats.org/officeDocument/2006/customXml" ds:itemID="{7F9677D6-2AA6-4F55-9FD0-370BF38E8A7C}"/>
</file>

<file path=customXml/itemProps3.xml><?xml version="1.0" encoding="utf-8"?>
<ds:datastoreItem xmlns:ds="http://schemas.openxmlformats.org/officeDocument/2006/customXml" ds:itemID="{A7EA64BD-B504-44F7-BA27-5F1BBC218093}"/>
</file>

<file path=docProps/app.xml><?xml version="1.0" encoding="utf-8"?>
<Properties xmlns="http://schemas.openxmlformats.org/officeDocument/2006/extended-properties" xmlns:vt="http://schemas.openxmlformats.org/officeDocument/2006/docPropsVTypes">
  <TotalTime>375</TotalTime>
  <Words>1730</Words>
  <Application>Microsoft Office PowerPoint</Application>
  <PresentationFormat>Widescreen</PresentationFormat>
  <Paragraphs>180</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 Black</vt:lpstr>
      <vt:lpstr>Calibri</vt:lpstr>
      <vt:lpstr>Corbel</vt:lpstr>
      <vt:lpstr>Wingdings</vt:lpstr>
      <vt:lpstr>PBC HIV Elimination Services</vt:lpstr>
      <vt:lpstr>PRIORITY SETTING &amp; RESOURCE ALLOCATION PROCESS PRESENTATION</vt:lpstr>
      <vt:lpstr>PRESENTATION OUTLINE</vt:lpstr>
      <vt:lpstr>OVERVIEW</vt:lpstr>
      <vt:lpstr>PRIORITY SETTING</vt:lpstr>
      <vt:lpstr>RESOURCE ALLOCATIONS</vt:lpstr>
      <vt:lpstr>PSRA GOALS AND GUIDING PRINCIPLES</vt:lpstr>
      <vt:lpstr>PALM BEACHCOUNTY ANNUAL RESOURCE ALLOCATION/REALLOCATION CYCLE</vt:lpstr>
      <vt:lpstr>WHO IS INVOLVED?</vt:lpstr>
      <vt:lpstr>PLWHA INVOLVEMENT IN THE PSRA PROCESS</vt:lpstr>
      <vt:lpstr>THE PSRA PROCESS</vt:lpstr>
      <vt:lpstr>REQUIRED PART A GRANT PSRA DOCUMENTATION</vt:lpstr>
      <vt:lpstr>PSRA DATA SOURCE</vt:lpstr>
      <vt:lpstr>PSRA DATA SOURCES (CONT’D)</vt:lpstr>
      <vt:lpstr>OTHER RESOURCES</vt:lpstr>
      <vt:lpstr>PSRA PROCESS: STEP-BY-STEP</vt:lpstr>
      <vt:lpstr>PRIORITY SETTING: CORE SERVICES</vt:lpstr>
      <vt:lpstr>PRIORITY SETTING: SUPPORT SERVICES </vt:lpstr>
      <vt:lpstr>LANGUAGE ON HOW BEST TO MEET THE NEED</vt:lpstr>
      <vt:lpstr>ADDITIONAL PRIORITIES &amp; LANGUAGE CONSIDERATIONS</vt:lpstr>
      <vt:lpstr>RESOURCE      ALLOCATIONS</vt:lpstr>
      <vt:lpstr>REALLOCATIONS (SWEEPS)</vt:lpstr>
      <vt:lpstr>PSRA  APPROVAL</vt:lpstr>
      <vt:lpstr>PSRA  APPROVAL</vt:lpstr>
      <vt:lpstr>GROUND RULES</vt:lpstr>
      <vt:lpstr>PSRA COMMITTEE: WHAT TO EXPECT</vt:lpstr>
      <vt:lpstr>PowerPoint Presentation</vt:lpstr>
      <vt:lpstr>Open Forum Discussion/Q &amp; A </vt:lpstr>
    </vt:vector>
  </TitlesOfParts>
  <Company>Palm Beach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Behavioral Health/SUD, and Homelessness:  A Syndemic Review</dc:title>
  <dc:creator>Dr. Casey Messer</dc:creator>
  <cp:lastModifiedBy>Neeta Mahani</cp:lastModifiedBy>
  <cp:revision>29</cp:revision>
  <dcterms:created xsi:type="dcterms:W3CDTF">2024-03-14T05:55:59Z</dcterms:created>
  <dcterms:modified xsi:type="dcterms:W3CDTF">2024-05-13T17:49:36Z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y fmtid="{D5CDD505-2E9C-101B-9397-08002B2CF9AE}" pid="3" name="ContentTypeId">
    <vt:lpwstr>0x010100D56E096F77E7F741AC04C5F29E17756A</vt:lpwstr>
  </property>
</Properties>
</file>